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.yadav.lv\Downloads\Superstor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.yadav.lv\Downloads\Superstor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.yadav.lv\Downloads\Superstor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.yadav.lv\Downloads\Superstor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.yadav.lv\Downloads\Superstor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[Superstore_data_SANJUYADAV.xlsx]q2!PivotTable13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'q2'!$A$4:$A$7</c:f>
              <c:strCache>
                <c:ptCount val="4"/>
                <c:pt idx="0">
                  <c:v>Standard Class</c:v>
                </c:pt>
                <c:pt idx="1">
                  <c:v>Second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'q2'!$B$4:$B$7</c:f>
              <c:numCache>
                <c:formatCode>General</c:formatCode>
                <c:ptCount val="4"/>
                <c:pt idx="0">
                  <c:v>5.0065348525469169</c:v>
                </c:pt>
                <c:pt idx="1">
                  <c:v>3.2380462724935732</c:v>
                </c:pt>
                <c:pt idx="2">
                  <c:v>2.1827048114434331</c:v>
                </c:pt>
                <c:pt idx="3">
                  <c:v>4.4198895027624308E-2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1-4E2F-9951-F9D1CB7B5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832175"/>
        <c:axId val="1267829295"/>
      </c:barChart>
      <c:catAx>
        <c:axId val="126783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829295"/>
        <c:crosses val="autoZero"/>
        <c:auto val="1"/>
        <c:lblAlgn val="ctr"/>
        <c:lblOffset val="100"/>
        <c:noMultiLvlLbl val="0"/>
      </c:catAx>
      <c:valAx>
        <c:axId val="126782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83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of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'q3'!$I$10</c:f>
              <c:strCache>
                <c:ptCount val="1"/>
                <c:pt idx="0">
                  <c:v>Count of Segment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A-4822-9036-23867F87F2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6A-4822-9036-23867F87F2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6A-4822-9036-23867F87F2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'q3'!$F$11:$F$13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'q3'!$I$11:$I$13</c:f>
              <c:numCache>
                <c:formatCode>General</c:formatCode>
                <c:ptCount val="3"/>
                <c:pt idx="0">
                  <c:v>5191</c:v>
                </c:pt>
                <c:pt idx="1">
                  <c:v>3020</c:v>
                </c:pt>
                <c:pt idx="2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6A-4822-9036-23867F87F23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75902909755066"/>
          <c:y val="0.15894487334169227"/>
          <c:w val="0.82522659218404459"/>
          <c:h val="0.748758322753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'q3'!$G$10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'q3'!$F$11:$F$13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'q3'!$G$11:$G$13</c:f>
              <c:numCache>
                <c:formatCode>General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C-43B1-9BD8-C86B5100E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881695"/>
        <c:axId val="1356878335"/>
      </c:barChart>
      <c:catAx>
        <c:axId val="135688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878335"/>
        <c:crosses val="autoZero"/>
        <c:auto val="1"/>
        <c:lblAlgn val="ctr"/>
        <c:lblOffset val="100"/>
        <c:noMultiLvlLbl val="0"/>
      </c:catAx>
      <c:valAx>
        <c:axId val="135687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88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[Superstore_data_SANJUYADAV.xlsx]q5!PivotTable21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</a:p>
        </c:rich>
      </c:tx>
      <c:layout>
        <c:manualLayout>
          <c:xMode val="edge"/>
          <c:yMode val="edge"/>
          <c:x val="0.43416666666666665"/>
          <c:y val="0.11009040536599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'q5'!$A$4:$A$7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'q5'!$B$4:$B$7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E-4112-A8AC-9543F176AD06}"/>
            </c:ext>
          </c:extLst>
        </c:ser>
        <c:ser>
          <c:idx val="1"/>
          <c:order val="1"/>
          <c:tx>
            <c:strRef>
              <c:f>'q5'!$C$3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'q5'!$A$4:$A$7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'q5'!$C$4:$C$7</c:f>
              <c:numCache>
                <c:formatCode>General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E-4112-A8AC-9543F176A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9801231"/>
        <c:axId val="1039802671"/>
      </c:barChart>
      <c:catAx>
        <c:axId val="103980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802671"/>
        <c:crosses val="autoZero"/>
        <c:auto val="1"/>
        <c:lblAlgn val="ctr"/>
        <c:lblOffset val="100"/>
        <c:noMultiLvlLbl val="0"/>
      </c:catAx>
      <c:valAx>
        <c:axId val="103980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801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[Superstore_data_SANJUYADAV.xlsx]q6!PivotTable29</c:name>
    <c:fmtId val="2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188648293963254"/>
          <c:y val="5.0925925925925923E-2"/>
          <c:w val="0.63381692913385823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'q6'!$B$3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'q6'!$A$4:$A$15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'q6'!$B$4:$B$15</c:f>
              <c:numCache>
                <c:formatCode>General</c:formatCode>
                <c:ptCount val="12"/>
                <c:pt idx="0">
                  <c:v>1087908.4699999911</c:v>
                </c:pt>
                <c:pt idx="1">
                  <c:v>54369.35100000001</c:v>
                </c:pt>
                <c:pt idx="2">
                  <c:v>27558.521500000006</c:v>
                </c:pt>
                <c:pt idx="3">
                  <c:v>764594.36800000456</c:v>
                </c:pt>
                <c:pt idx="4">
                  <c:v>103226.65499999988</c:v>
                </c:pt>
                <c:pt idx="5">
                  <c:v>14493.458799999999</c:v>
                </c:pt>
                <c:pt idx="6">
                  <c:v>116417.78400000006</c:v>
                </c:pt>
                <c:pt idx="7">
                  <c:v>5484.9740000000011</c:v>
                </c:pt>
                <c:pt idx="8">
                  <c:v>58918.539999999979</c:v>
                </c:pt>
                <c:pt idx="9">
                  <c:v>6644.7000000000025</c:v>
                </c:pt>
                <c:pt idx="10">
                  <c:v>40620.282000000065</c:v>
                </c:pt>
                <c:pt idx="11">
                  <c:v>16963.755999999987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B-40D3-BD11-92F6A7F2F364}"/>
            </c:ext>
          </c:extLst>
        </c:ser>
        <c:ser>
          <c:idx val="1"/>
          <c:order val="1"/>
          <c:tx>
            <c:strRef>
              <c:f>'q6'!$C$3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'q6'!$A$4:$A$15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'q6'!$C$4:$C$15</c:f>
              <c:numCache>
                <c:formatCode>General</c:formatCode>
                <c:ptCount val="12"/>
                <c:pt idx="0">
                  <c:v>320987.60319999972</c:v>
                </c:pt>
                <c:pt idx="1">
                  <c:v>9029.176999999996</c:v>
                </c:pt>
                <c:pt idx="2">
                  <c:v>1418.991499999999</c:v>
                </c:pt>
                <c:pt idx="3">
                  <c:v>90337.306000000011</c:v>
                </c:pt>
                <c:pt idx="4">
                  <c:v>-10369.277399999997</c:v>
                </c:pt>
                <c:pt idx="5">
                  <c:v>-2391.1377000000007</c:v>
                </c:pt>
                <c:pt idx="6">
                  <c:v>-23057.050400000018</c:v>
                </c:pt>
                <c:pt idx="7">
                  <c:v>-2493.1111000000001</c:v>
                </c:pt>
                <c:pt idx="8">
                  <c:v>-20506.428099999997</c:v>
                </c:pt>
                <c:pt idx="9">
                  <c:v>-5944.6552000000029</c:v>
                </c:pt>
                <c:pt idx="10">
                  <c:v>-40075.356899999955</c:v>
                </c:pt>
                <c:pt idx="11">
                  <c:v>-30539.039199999988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6B-40D3-BD11-92F6A7F2F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0162703"/>
        <c:axId val="1160164623"/>
      </c:barChart>
      <c:catAx>
        <c:axId val="116016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164623"/>
        <c:crosses val="autoZero"/>
        <c:auto val="1"/>
        <c:lblAlgn val="ctr"/>
        <c:lblOffset val="100"/>
        <c:noMultiLvlLbl val="0"/>
      </c:catAx>
      <c:valAx>
        <c:axId val="116016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16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92D6-A5E3-4250-9D2C-0209A85848F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102BE-3815-4592-A117-11C9A6439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102BE-3815-4592-A117-11C9A6439A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6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102BE-3815-4592-A117-11C9A6439A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8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B458-08FD-A315-2259-448EE468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3E5D-306A-554B-1C0B-7567636B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8F8C-8DF0-3997-EB35-0E2F3BD2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9CF4-4EE2-2F33-823E-603FB37D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E81E-A82D-3FD2-07D9-F1AC89F9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7A8E54FD-9FD3-DF07-44E1-88E8A0E9E43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70370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D4FA-32CA-B399-AB9D-934C4901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F06C-F5AF-7D86-03D7-554C54C6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EA95-FCFD-212E-A399-05C649F5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9485-3D09-455C-16CE-C96D4361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0EE3-9805-7B32-7139-6DF13F06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A9F03861-CF34-A319-B5A3-1DDF1C74A96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89581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3964-18B6-9CAE-7518-968E7DF83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5604-7BD6-9445-172E-1990DB0F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84C7-38CC-A8DD-93FB-28969CFD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DA17-BC2C-3999-9B70-73C95E52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D874-BFA2-810D-F558-47D7219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D5E4B52-B80F-D6EE-0C81-F371B5418D5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490343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3CE4-C797-CDD8-4073-D1C5643D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2A04-65DF-4011-A1C2-5BA04D25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853E-C1DC-AE25-9A91-2F566AD1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7952-6DEF-72D3-1110-4D487A8F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2D7E-72B4-52BC-5B2F-4485333B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7DA05AB-1911-2982-D128-EC785DD03C9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21780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830-D1F7-FD0E-8D10-0137FA54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131E-7DE0-4206-3D0D-0E6BB6DF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869B-20FA-7CC3-524E-51E5986F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DAC8-71F0-3D84-E053-08C8BF23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9973-44DC-4D96-A78E-DF2AD9B7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ED0278BA-BCF4-9937-14EC-1750DF08EDB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78833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8AE2-8B3E-C791-D8C2-9ADFA6C7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72CC-8C87-FC84-50EC-1AA48C9F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F2F8D-5E28-4AC2-5C46-9725EC684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90B6-6633-6E96-E0FB-5971BE0C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1541B-F354-76D5-8B22-5526694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797F-96D9-6B4D-5A2E-D853FE61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173282AA-38D5-AB8B-6B9A-DC1A9BB86B1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881335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7273-F578-D410-C805-FA83BD56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084A-8B53-C5D9-7345-7EC1EF5E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94E4-84D9-E3F8-EA96-F99C9288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9FAAF-2FF6-E0E5-26D3-E123F9E3C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48814-F3CE-537B-A862-81691752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7E372-1781-D21D-569A-77F54AC7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CC56A-C1AE-A8DB-0A3A-919239B8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ACA64-EA82-4576-567E-9E24E0E6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4EE7A83F-0264-5DB0-6A7F-CC40C4D3321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472212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6D19-AE00-D11C-5849-7428C5D2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65A95-F544-32BB-2B01-7B53C37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787D8-70A4-2A32-65A3-FB652873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4146-1CA9-56C8-4BD8-B6D97AA2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707AE4B-F47B-36CD-0421-B80312DF84E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344534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CC5F2-B9F4-D24E-AE85-0C2EFB9A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E4EA0-9017-BFE3-5A67-F04DA8B4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F073-DA26-36C3-1E58-39D2747E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E2A0871-3917-7EA6-0214-94738EDEDD5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648957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E37F-747B-3703-7F0D-5C6ED2E7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19-6CE9-2350-7F53-8BE80A95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36D83-B2BF-21DD-D9C1-CD019847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F2A4A-B789-A45F-2F06-3B4674D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4DC4-53D2-BEC4-BA7A-D299040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BE643-2A36-E617-AB6E-DB66361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4C21FB9C-C012-1CCB-6E7E-1397A63403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38046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1582-F436-F265-89C5-84940EB5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D4BE7-63C8-01FB-5425-DE97A64F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800C-47E3-1FCE-7F69-F266DF57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B479-6445-76B0-7E82-E4AE0A5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6CE5-FDD9-0897-8520-F8C10989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C9F06-0C4B-5A10-07F4-9B6B5419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B36CBC09-47E3-BE86-A9ED-D70D2B8AC97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29873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0DEA0-9F0D-71C3-295F-95E26227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2669-D6D3-99B4-1712-E2FC2822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0A29-8E4A-6FC0-4326-973A000C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A97D8-2D8D-4608-AE6E-433D9A9B8F1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0432-33D3-465B-F3A2-04207640C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7709-36CE-CBE2-183F-ECD26583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52AEC-1209-4EE7-B31E-B95F78766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B6F0-9790-975A-EC57-EADC90EA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228101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EXCEL REASSESSMEANT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NAME:SANJU YADAV</a:t>
            </a:r>
          </a:p>
        </p:txBody>
      </p:sp>
    </p:spTree>
    <p:extLst>
      <p:ext uri="{BB962C8B-B14F-4D97-AF65-F5344CB8AC3E}">
        <p14:creationId xmlns:p14="http://schemas.microsoft.com/office/powerpoint/2010/main" val="3296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85F-8DF3-84BC-355F-8BE0386AC879}"/>
              </a:ext>
            </a:extLst>
          </p:cNvPr>
          <p:cNvSpPr txBox="1">
            <a:spLocks/>
          </p:cNvSpPr>
          <p:nvPr/>
        </p:nvSpPr>
        <p:spPr>
          <a:xfrm>
            <a:off x="21771" y="-2"/>
            <a:ext cx="2601686" cy="114300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Q.9 Dashboard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630721-3E3E-0341-FA39-57F0C1FB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992925"/>
            <a:ext cx="1045991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1D7C2-2D89-A28C-220B-7C4EF2F692ED}"/>
              </a:ext>
            </a:extLst>
          </p:cNvPr>
          <p:cNvSpPr txBox="1"/>
          <p:nvPr/>
        </p:nvSpPr>
        <p:spPr>
          <a:xfrm>
            <a:off x="151072" y="2194771"/>
            <a:ext cx="11402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can notice how sum of sales and profit varies based on region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Based on years of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can see the average </a:t>
            </a:r>
            <a:r>
              <a:rPr lang="en-IN" sz="2000" dirty="0" err="1"/>
              <a:t>tim</a:t>
            </a:r>
            <a:r>
              <a:rPr lang="en-IN" sz="2000" dirty="0"/>
              <a:t> </a:t>
            </a:r>
            <a:r>
              <a:rPr lang="en-IN" sz="2000" dirty="0" err="1"/>
              <a:t>etaken</a:t>
            </a:r>
            <a:r>
              <a:rPr lang="en-IN" sz="2000" dirty="0"/>
              <a:t> and can observe which category and which mode has </a:t>
            </a:r>
            <a:r>
              <a:rPr lang="en-IN" sz="2000" dirty="0" err="1"/>
              <a:t>morr</a:t>
            </a:r>
            <a:r>
              <a:rPr lang="en-IN" sz="2000" dirty="0"/>
              <a:t>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Also we can see sub category and time difference for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also used time timeline and slicer which helps in </a:t>
            </a:r>
            <a:r>
              <a:rPr lang="en-IN" sz="2000" dirty="0" err="1"/>
              <a:t>analyzing</a:t>
            </a:r>
            <a:r>
              <a:rPr lang="en-IN" sz="20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1B054-A3AA-AE7F-ECB4-46F72EF5D836}"/>
              </a:ext>
            </a:extLst>
          </p:cNvPr>
          <p:cNvSpPr txBox="1">
            <a:spLocks/>
          </p:cNvSpPr>
          <p:nvPr/>
        </p:nvSpPr>
        <p:spPr>
          <a:xfrm>
            <a:off x="32657" y="0"/>
            <a:ext cx="3396343" cy="1447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DASHBOARD INSIGHTS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655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A221-AF02-C877-095B-81AB966C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" y="0"/>
            <a:ext cx="1502229" cy="913266"/>
          </a:xfrm>
        </p:spPr>
        <p:txBody>
          <a:bodyPr>
            <a:normAutofit fontScale="90000"/>
          </a:bodyPr>
          <a:lstStyle/>
          <a:p>
            <a:r>
              <a:rPr lang="en-IN"/>
              <a:t>	Q.1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D4767-35DC-D05B-B3A1-BCC79FD4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6209" y="2901950"/>
            <a:ext cx="5214257" cy="149134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b="1" dirty="0"/>
              <a:t>Inference: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Total no. of returned order = 800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It is 8.0048% of total orders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Loss in term of sales = 180504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Loss in terms of  = 23232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84778-CFC2-F60E-5D9A-D7C44FCB3EB0}"/>
              </a:ext>
            </a:extLst>
          </p:cNvPr>
          <p:cNvSpPr txBox="1"/>
          <p:nvPr/>
        </p:nvSpPr>
        <p:spPr>
          <a:xfrm>
            <a:off x="6879772" y="5138057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Formula Used:=COUNTA(V2:V9995)</a:t>
            </a:r>
          </a:p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=COUNTIF(</a:t>
            </a:r>
            <a:r>
              <a:rPr lang="en-IN" sz="2400" b="1" dirty="0" err="1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V:V,"Yes</a:t>
            </a: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")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CF744-5BAB-B692-E597-7F2C318D0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10456"/>
              </p:ext>
            </p:extLst>
          </p:nvPr>
        </p:nvGraphicFramePr>
        <p:xfrm>
          <a:off x="413657" y="1491343"/>
          <a:ext cx="4932136" cy="275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92">
                  <a:extLst>
                    <a:ext uri="{9D8B030D-6E8A-4147-A177-3AD203B41FA5}">
                      <a16:colId xmlns:a16="http://schemas.microsoft.com/office/drawing/2014/main" val="2140811030"/>
                    </a:ext>
                  </a:extLst>
                </a:gridCol>
                <a:gridCol w="2412844">
                  <a:extLst>
                    <a:ext uri="{9D8B030D-6E8A-4147-A177-3AD203B41FA5}">
                      <a16:colId xmlns:a16="http://schemas.microsoft.com/office/drawing/2014/main" val="992228865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returned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3986217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677421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8675407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180504.2779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23232.3615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7144384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A454EE54-D63D-3577-83EC-B20433B4EEFE}"/>
              </a:ext>
            </a:extLst>
          </p:cNvPr>
          <p:cNvSpPr txBox="1">
            <a:spLocks/>
          </p:cNvSpPr>
          <p:nvPr/>
        </p:nvSpPr>
        <p:spPr>
          <a:xfrm>
            <a:off x="6846208" y="665843"/>
            <a:ext cx="5214257" cy="1491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We can see sum of </a:t>
            </a:r>
            <a:r>
              <a:rPr lang="en-IN" b="1" dirty="0" err="1"/>
              <a:t>profut</a:t>
            </a:r>
            <a:r>
              <a:rPr lang="en-IN" b="1" dirty="0"/>
              <a:t> and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Returned or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59A2C-B8EA-998C-F300-7D71FC579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4700815"/>
            <a:ext cx="671648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AAE3-FF89-9ECA-DA03-B53D7E64DF65}"/>
              </a:ext>
            </a:extLst>
          </p:cNvPr>
          <p:cNvSpPr txBox="1">
            <a:spLocks/>
          </p:cNvSpPr>
          <p:nvPr/>
        </p:nvSpPr>
        <p:spPr>
          <a:xfrm>
            <a:off x="21771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Q.2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EC2D9-D9A0-0754-218D-2CF6B398A1E1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Inference</a:t>
            </a:r>
            <a:r>
              <a:rPr lang="en-IN" b="1" dirty="0" err="1"/>
              <a:t>:from</a:t>
            </a:r>
            <a:r>
              <a:rPr lang="en-IN" b="1" dirty="0"/>
              <a:t> this data we can see that </a:t>
            </a:r>
          </a:p>
          <a:p>
            <a:r>
              <a:rPr lang="en-IN" b="1" dirty="0"/>
              <a:t>Same day mode is fastest </a:t>
            </a:r>
          </a:p>
          <a:p>
            <a:r>
              <a:rPr lang="en-IN" b="1" dirty="0"/>
              <a:t>Standard class is slowest</a:t>
            </a:r>
          </a:p>
          <a:p>
            <a:pPr marL="342900" indent="-342900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A3AC0-065B-8811-57DF-7763FDA21775}"/>
              </a:ext>
            </a:extLst>
          </p:cNvPr>
          <p:cNvSpPr txBox="1"/>
          <p:nvPr/>
        </p:nvSpPr>
        <p:spPr>
          <a:xfrm>
            <a:off x="7086600" y="2090057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Formula Used: we used </a:t>
            </a:r>
            <a:r>
              <a:rPr lang="en-IN" sz="2400" b="1" dirty="0" err="1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piviot</a:t>
            </a: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 table in which we put ship mode in rows and time diff in value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F5A791-A22E-B831-4AB6-EFC67E067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21583"/>
              </p:ext>
            </p:extLst>
          </p:nvPr>
        </p:nvGraphicFramePr>
        <p:xfrm>
          <a:off x="1034143" y="152400"/>
          <a:ext cx="4893129" cy="2159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5350">
                  <a:extLst>
                    <a:ext uri="{9D8B030D-6E8A-4147-A177-3AD203B41FA5}">
                      <a16:colId xmlns:a16="http://schemas.microsoft.com/office/drawing/2014/main" val="1495769864"/>
                    </a:ext>
                  </a:extLst>
                </a:gridCol>
                <a:gridCol w="2727779">
                  <a:extLst>
                    <a:ext uri="{9D8B030D-6E8A-4147-A177-3AD203B41FA5}">
                      <a16:colId xmlns:a16="http://schemas.microsoft.com/office/drawing/2014/main" val="2515445975"/>
                    </a:ext>
                  </a:extLst>
                </a:gridCol>
              </a:tblGrid>
              <a:tr h="4354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6988166"/>
                  </a:ext>
                </a:extLst>
              </a:tr>
              <a:tr h="394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Average of day diff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313227"/>
                  </a:ext>
                </a:extLst>
              </a:tr>
              <a:tr h="394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Standard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5.006534853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4554555"/>
                  </a:ext>
                </a:extLst>
              </a:tr>
              <a:tr h="394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Second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3.238046272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6199208"/>
                  </a:ext>
                </a:extLst>
              </a:tr>
              <a:tr h="394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First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2.182704811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7454480"/>
                  </a:ext>
                </a:extLst>
              </a:tr>
              <a:tr h="394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Same 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0.044198895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532941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6FDA3F-136C-4590-46AD-1CFE27531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670263"/>
              </p:ext>
            </p:extLst>
          </p:nvPr>
        </p:nvGraphicFramePr>
        <p:xfrm>
          <a:off x="1355272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8E20D80C-5570-4E8B-C70A-39F3405EA8C2}"/>
              </a:ext>
            </a:extLst>
          </p:cNvPr>
          <p:cNvSpPr txBox="1">
            <a:spLocks/>
          </p:cNvSpPr>
          <p:nvPr/>
        </p:nvSpPr>
        <p:spPr>
          <a:xfrm>
            <a:off x="6803571" y="388910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</a:t>
            </a:r>
            <a:r>
              <a:rPr lang="en-IN" b="1" dirty="0" err="1"/>
              <a:t>:from</a:t>
            </a:r>
            <a:r>
              <a:rPr lang="en-IN" b="1" dirty="0"/>
              <a:t> this data we can see that </a:t>
            </a:r>
          </a:p>
          <a:p>
            <a:pPr marL="342900" indent="-342900"/>
            <a:r>
              <a:rPr lang="en-IN" b="1" dirty="0"/>
              <a:t>As class changes how average day </a:t>
            </a:r>
            <a:r>
              <a:rPr lang="en-IN" b="1" dirty="0" err="1"/>
              <a:t>diffence</a:t>
            </a:r>
            <a:r>
              <a:rPr lang="en-IN" b="1" dirty="0"/>
              <a:t> changes</a:t>
            </a:r>
          </a:p>
          <a:p>
            <a:pPr marL="342900" indent="-342900"/>
            <a:r>
              <a:rPr lang="en-IN" b="1" dirty="0" err="1"/>
              <a:t>Diy</a:t>
            </a:r>
            <a:r>
              <a:rPr lang="en-IN" b="1" dirty="0"/>
              <a:t> diff means total day taken to complete order</a:t>
            </a:r>
          </a:p>
        </p:txBody>
      </p:sp>
    </p:spTree>
    <p:extLst>
      <p:ext uri="{BB962C8B-B14F-4D97-AF65-F5344CB8AC3E}">
        <p14:creationId xmlns:p14="http://schemas.microsoft.com/office/powerpoint/2010/main" val="39348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BF12E7-1B9D-5E55-9CED-69C22603FE4D}"/>
              </a:ext>
            </a:extLst>
          </p:cNvPr>
          <p:cNvSpPr txBox="1">
            <a:spLocks/>
          </p:cNvSpPr>
          <p:nvPr/>
        </p:nvSpPr>
        <p:spPr>
          <a:xfrm>
            <a:off x="21771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Q.3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71763E5-05C8-892F-8235-072E593E4D61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</a:t>
            </a:r>
            <a:r>
              <a:rPr lang="en-IN" b="1" dirty="0" err="1"/>
              <a:t>:we</a:t>
            </a:r>
            <a:r>
              <a:rPr lang="en-IN" b="1" dirty="0"/>
              <a:t> used </a:t>
            </a:r>
            <a:r>
              <a:rPr lang="en-IN" b="1" dirty="0" err="1"/>
              <a:t>piviot</a:t>
            </a:r>
            <a:r>
              <a:rPr lang="en-IN" b="1" dirty="0"/>
              <a:t> table </a:t>
            </a:r>
          </a:p>
          <a:p>
            <a:r>
              <a:rPr lang="en-IN" b="1" dirty="0"/>
              <a:t>Here we can see for different segment different sales values and frequency of orders</a:t>
            </a:r>
          </a:p>
          <a:p>
            <a:endParaRPr lang="en-IN" b="1" dirty="0"/>
          </a:p>
          <a:p>
            <a:pPr marL="342900" indent="-342900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E6DC4-B50E-7024-5DEB-69F1BA9B5C7A}"/>
              </a:ext>
            </a:extLst>
          </p:cNvPr>
          <p:cNvSpPr txBox="1"/>
          <p:nvPr/>
        </p:nvSpPr>
        <p:spPr>
          <a:xfrm>
            <a:off x="7141030" y="2337097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Inference: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Most valuable segment is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Consumer orders most frequently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09B9B-78DE-F7F6-DE3E-38B74AFC0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586794"/>
              </p:ext>
            </p:extLst>
          </p:nvPr>
        </p:nvGraphicFramePr>
        <p:xfrm>
          <a:off x="228600" y="745671"/>
          <a:ext cx="3651930" cy="2985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B7C856-D4BB-5AC3-B63A-63A4E7C9D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093278"/>
              </p:ext>
            </p:extLst>
          </p:nvPr>
        </p:nvGraphicFramePr>
        <p:xfrm>
          <a:off x="1338489" y="3731603"/>
          <a:ext cx="4322082" cy="304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9802E-2A28-FC6E-E7F5-430594DE1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81097"/>
              </p:ext>
            </p:extLst>
          </p:nvPr>
        </p:nvGraphicFramePr>
        <p:xfrm>
          <a:off x="3679371" y="621813"/>
          <a:ext cx="1981200" cy="2684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57015884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765420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35299640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Sales</a:t>
                      </a:r>
                      <a:endParaRPr lang="en-IN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Number of Customers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19101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0-100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6226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33.3K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4903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100-200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26.1K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84258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200-300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17.9K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550185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400-500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12.0K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0887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800-900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11.7K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15326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300-400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747449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500-600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32692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600-700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74417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1200-1300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8.9K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4178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44516F-0919-C5D0-02DB-8DDE702CC340}"/>
              </a:ext>
            </a:extLst>
          </p:cNvPr>
          <p:cNvSpPr txBox="1"/>
          <p:nvPr/>
        </p:nvSpPr>
        <p:spPr>
          <a:xfrm>
            <a:off x="7141030" y="4833258"/>
            <a:ext cx="3050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INFERENCE</a:t>
            </a:r>
            <a:r>
              <a:rPr lang="en-US" dirty="0"/>
              <a:t>:</a:t>
            </a:r>
          </a:p>
          <a:p>
            <a:r>
              <a:rPr lang="en-US" dirty="0"/>
              <a:t> the group of sale</a:t>
            </a:r>
          </a:p>
          <a:p>
            <a:r>
              <a:rPr lang="en-US" dirty="0"/>
              <a:t>which gives the highest profit</a:t>
            </a:r>
          </a:p>
          <a:p>
            <a:r>
              <a:rPr lang="en-US" dirty="0"/>
              <a:t>which is 0-100 category </a:t>
            </a:r>
          </a:p>
        </p:txBody>
      </p:sp>
    </p:spTree>
    <p:extLst>
      <p:ext uri="{BB962C8B-B14F-4D97-AF65-F5344CB8AC3E}">
        <p14:creationId xmlns:p14="http://schemas.microsoft.com/office/powerpoint/2010/main" val="232605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5C680B-0776-8696-54DF-279FFA45C712}"/>
              </a:ext>
            </a:extLst>
          </p:cNvPr>
          <p:cNvSpPr txBox="1">
            <a:spLocks/>
          </p:cNvSpPr>
          <p:nvPr/>
        </p:nvSpPr>
        <p:spPr>
          <a:xfrm>
            <a:off x="21771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Q.4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463D91-1254-1293-620D-3FBAA3D76925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</a:t>
            </a:r>
            <a:r>
              <a:rPr lang="en-IN" b="1" dirty="0" err="1"/>
              <a:t>:we</a:t>
            </a:r>
            <a:r>
              <a:rPr lang="en-IN" b="1" dirty="0"/>
              <a:t> used </a:t>
            </a:r>
            <a:r>
              <a:rPr lang="en-IN" b="1" dirty="0" err="1"/>
              <a:t>piviot</a:t>
            </a:r>
            <a:r>
              <a:rPr lang="en-IN" b="1" dirty="0"/>
              <a:t> table and we can see the top category and sub category based on total sales and we can also notice the profit </a:t>
            </a:r>
          </a:p>
          <a:p>
            <a:pPr marL="342900" indent="-342900"/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7C30-69B1-F078-37D6-23F3BCA4384D}"/>
              </a:ext>
            </a:extLst>
          </p:cNvPr>
          <p:cNvSpPr txBox="1"/>
          <p:nvPr/>
        </p:nvSpPr>
        <p:spPr>
          <a:xfrm>
            <a:off x="5083628" y="1730829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inference: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Most selling category based on total sale is “technology”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For each category top selling sub category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Chairs in furniture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Storage in office supplies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Phones in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000000"/>
                </a:highlight>
              </a:rPr>
              <a:t>Profit for each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000000"/>
                </a:highlight>
              </a:rPr>
              <a:t>Furniture:18451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000000"/>
                </a:highlight>
              </a:rPr>
              <a:t>Office supplies:122490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000000"/>
                </a:highlight>
              </a:rPr>
              <a:t>Technology:145454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ADB3AF-792B-13E3-F77B-D153B8928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81423"/>
              </p:ext>
            </p:extLst>
          </p:nvPr>
        </p:nvGraphicFramePr>
        <p:xfrm>
          <a:off x="21771" y="925968"/>
          <a:ext cx="5061857" cy="500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730">
                  <a:extLst>
                    <a:ext uri="{9D8B030D-6E8A-4147-A177-3AD203B41FA5}">
                      <a16:colId xmlns:a16="http://schemas.microsoft.com/office/drawing/2014/main" val="570076118"/>
                    </a:ext>
                  </a:extLst>
                </a:gridCol>
                <a:gridCol w="1338007">
                  <a:extLst>
                    <a:ext uri="{9D8B030D-6E8A-4147-A177-3AD203B41FA5}">
                      <a16:colId xmlns:a16="http://schemas.microsoft.com/office/drawing/2014/main" val="117525917"/>
                    </a:ext>
                  </a:extLst>
                </a:gridCol>
                <a:gridCol w="1144560">
                  <a:extLst>
                    <a:ext uri="{9D8B030D-6E8A-4147-A177-3AD203B41FA5}">
                      <a16:colId xmlns:a16="http://schemas.microsoft.com/office/drawing/2014/main" val="3166763532"/>
                    </a:ext>
                  </a:extLst>
                </a:gridCol>
                <a:gridCol w="1144560">
                  <a:extLst>
                    <a:ext uri="{9D8B030D-6E8A-4147-A177-3AD203B41FA5}">
                      <a16:colId xmlns:a16="http://schemas.microsoft.com/office/drawing/2014/main" val="1615593528"/>
                    </a:ext>
                  </a:extLst>
                </a:gridCol>
              </a:tblGrid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Category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Sub-Category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1796910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Furniture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Chairs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328449.103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26590.1663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746683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Furniture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Tables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206965.532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-17725.4811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4379355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Furniture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Bookcases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114879.9963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-3472.556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327598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Furniture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Furnishings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91705.164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13059.1436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3325019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Furniture Total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741999.7953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18451.2728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8958547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Storage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223843.608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21278.8264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5511695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Binders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203412.733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30221.7633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4382262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Appliances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107532.161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18138.0054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587949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Paper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78479.206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34053.5693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0859057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Supplies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46673.538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-1189.0995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6703880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Art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27118.792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6527.787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4954913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Envelopes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16476.402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6964.1767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7520402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Labels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12486.312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5546.254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3919263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Fasteners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3024.28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949.5182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2023064"/>
                  </a:ext>
                </a:extLst>
              </a:tr>
              <a:tr h="2383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Office Supplies Total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719047.032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122490.8008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9927792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Phones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330007.054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44515.7306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8262669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Machines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189238.631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3384.7569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1872043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Accessories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167380.318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41936.6357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205167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Copiers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149528.03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55617.8249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6825697"/>
                  </a:ext>
                </a:extLst>
              </a:tr>
              <a:tr h="2383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 Total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836154.033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145454.9481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650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3D5E3A-2827-F453-DD53-01F027290CD0}"/>
              </a:ext>
            </a:extLst>
          </p:cNvPr>
          <p:cNvSpPr txBox="1">
            <a:spLocks/>
          </p:cNvSpPr>
          <p:nvPr/>
        </p:nvSpPr>
        <p:spPr>
          <a:xfrm>
            <a:off x="21771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Q.5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625FBE-2E4B-B24A-0FBD-52FC0921B448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</a:t>
            </a:r>
            <a:r>
              <a:rPr lang="en-IN" b="1" dirty="0" err="1"/>
              <a:t>:by</a:t>
            </a:r>
            <a:r>
              <a:rPr lang="en-IN" b="1" dirty="0"/>
              <a:t> </a:t>
            </a:r>
            <a:r>
              <a:rPr lang="en-IN" b="1" dirty="0" err="1"/>
              <a:t>analyzing</a:t>
            </a:r>
            <a:r>
              <a:rPr lang="en-IN" b="1" dirty="0"/>
              <a:t> graph</a:t>
            </a:r>
          </a:p>
          <a:p>
            <a:r>
              <a:rPr lang="en-IN" b="1" dirty="0"/>
              <a:t>Central and south region are low in profit and west </a:t>
            </a:r>
          </a:p>
          <a:p>
            <a:r>
              <a:rPr lang="en-IN" b="1" dirty="0"/>
              <a:t> east are high in profit</a:t>
            </a:r>
          </a:p>
          <a:p>
            <a:pPr marL="342900" indent="-342900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D59A5-AA84-DCFA-36C4-0E048421BF69}"/>
              </a:ext>
            </a:extLst>
          </p:cNvPr>
          <p:cNvSpPr txBox="1"/>
          <p:nvPr/>
        </p:nvSpPr>
        <p:spPr>
          <a:xfrm>
            <a:off x="6977743" y="2671465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Highest sales region = west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Lowest sales region= south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190F7C-423C-9FD2-AD6A-926E9240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88691"/>
              </p:ext>
            </p:extLst>
          </p:nvPr>
        </p:nvGraphicFramePr>
        <p:xfrm>
          <a:off x="163285" y="1040685"/>
          <a:ext cx="3052536" cy="1362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941">
                  <a:extLst>
                    <a:ext uri="{9D8B030D-6E8A-4147-A177-3AD203B41FA5}">
                      <a16:colId xmlns:a16="http://schemas.microsoft.com/office/drawing/2014/main" val="334653105"/>
                    </a:ext>
                  </a:extLst>
                </a:gridCol>
                <a:gridCol w="1515595">
                  <a:extLst>
                    <a:ext uri="{9D8B030D-6E8A-4147-A177-3AD203B41FA5}">
                      <a16:colId xmlns:a16="http://schemas.microsoft.com/office/drawing/2014/main" val="2687247196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553553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725457.8245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232592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678781.24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230436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Central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501239.8908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099928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South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391721.905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19107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389B14-4B6E-6007-FCC6-41D246AC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36548"/>
              </p:ext>
            </p:extLst>
          </p:nvPr>
        </p:nvGraphicFramePr>
        <p:xfrm>
          <a:off x="239485" y="2671465"/>
          <a:ext cx="2976336" cy="200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575">
                  <a:extLst>
                    <a:ext uri="{9D8B030D-6E8A-4147-A177-3AD203B41FA5}">
                      <a16:colId xmlns:a16="http://schemas.microsoft.com/office/drawing/2014/main" val="2089243334"/>
                    </a:ext>
                  </a:extLst>
                </a:gridCol>
                <a:gridCol w="1477761">
                  <a:extLst>
                    <a:ext uri="{9D8B030D-6E8A-4147-A177-3AD203B41FA5}">
                      <a16:colId xmlns:a16="http://schemas.microsoft.com/office/drawing/2014/main" val="390919673"/>
                    </a:ext>
                  </a:extLst>
                </a:gridCol>
              </a:tblGrid>
              <a:tr h="40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6155674"/>
                  </a:ext>
                </a:extLst>
              </a:tr>
              <a:tr h="40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Central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39706.3625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998760"/>
                  </a:ext>
                </a:extLst>
              </a:tr>
              <a:tr h="40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91522.78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9957986"/>
                  </a:ext>
                </a:extLst>
              </a:tr>
              <a:tr h="40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South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46749.4303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1928827"/>
                  </a:ext>
                </a:extLst>
              </a:tr>
              <a:tr h="40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108418.4489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891047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3C0EFA-BDA5-B5DC-5F73-2606A844D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95511"/>
              </p:ext>
            </p:extLst>
          </p:nvPr>
        </p:nvGraphicFramePr>
        <p:xfrm>
          <a:off x="3215821" y="3871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59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EF6AA7-08B2-B750-A355-4AA8037DA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Q.6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432570-3D01-880D-7198-857BE6A688C3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Insights:</a:t>
            </a:r>
          </a:p>
          <a:p>
            <a:r>
              <a:rPr lang="en-IN" b="1" dirty="0"/>
              <a:t>We can notice that as discount increase sales decrease</a:t>
            </a:r>
          </a:p>
          <a:p>
            <a:r>
              <a:rPr lang="en-IN" b="1" dirty="0"/>
              <a:t>As discount increase profit decrease</a:t>
            </a:r>
          </a:p>
          <a:p>
            <a:endParaRPr lang="en-IN" b="1" dirty="0"/>
          </a:p>
          <a:p>
            <a:endParaRPr lang="en-IN" b="1" dirty="0"/>
          </a:p>
          <a:p>
            <a:pPr marL="342900" indent="-342900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578EA-5DCC-BF8F-1B29-E18D72A7A2F9}"/>
              </a:ext>
            </a:extLst>
          </p:cNvPr>
          <p:cNvSpPr txBox="1"/>
          <p:nvPr/>
        </p:nvSpPr>
        <p:spPr>
          <a:xfrm>
            <a:off x="6770915" y="3071659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Correlation between profit and discount is -3%%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Discount Rate Vs Quantity Sold-50.53%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Discount Rate Vs Profit Margin-63.12%</a:t>
            </a:r>
            <a:endParaRPr lang="en-IN" sz="2400" b="1" dirty="0">
              <a:solidFill>
                <a:schemeClr val="tx2">
                  <a:lumMod val="10000"/>
                  <a:lumOff val="90000"/>
                </a:schemeClr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D1C452-ED7E-5897-BBE5-2BEA44DAE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44072"/>
              </p:ext>
            </p:extLst>
          </p:nvPr>
        </p:nvGraphicFramePr>
        <p:xfrm>
          <a:off x="121557" y="783771"/>
          <a:ext cx="2717800" cy="98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0357211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9106165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04361985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602772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0-0.2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1169836.342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331435.7717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63278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0.2-0.4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882314.4818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77576.8909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80658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0.4-0.6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180821.298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-46056.5896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516929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0.6-0.8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64228.738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-76559.0513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71885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F81580-3A71-40F3-DA3D-ABE55E43A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429196"/>
              </p:ext>
            </p:extLst>
          </p:nvPr>
        </p:nvGraphicFramePr>
        <p:xfrm>
          <a:off x="-76200" y="23467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80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A6F297-190D-6139-7558-92C4111098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Q.7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991C92-04D9-DA5B-80D4-82B44669F80F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</a:t>
            </a:r>
            <a:r>
              <a:rPr lang="en-US" sz="2000" b="1" dirty="0"/>
              <a:t>:So, we can clearly see that average</a:t>
            </a:r>
          </a:p>
          <a:p>
            <a:r>
              <a:rPr lang="en-US" sz="2000" b="1" dirty="0"/>
              <a:t>shipping time is more in central </a:t>
            </a:r>
            <a:r>
              <a:rPr lang="en-US" sz="2000" b="1" dirty="0" err="1"/>
              <a:t>region,and</a:t>
            </a:r>
            <a:r>
              <a:rPr lang="en-US" sz="2000" b="1" dirty="0"/>
              <a:t> moreover we are making loss for the returned products in central region.</a:t>
            </a:r>
          </a:p>
          <a:p>
            <a:r>
              <a:rPr lang="en-US" sz="2000" b="1" dirty="0"/>
              <a:t>So we should focus on central region to increase the sales and profit.</a:t>
            </a:r>
            <a:endParaRPr lang="en-IN" sz="2000" b="1" dirty="0"/>
          </a:p>
          <a:p>
            <a:pPr marL="342900" indent="-342900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6EF6-D187-4FA5-444B-0FEB641E8080}"/>
              </a:ext>
            </a:extLst>
          </p:cNvPr>
          <p:cNvSpPr txBox="1"/>
          <p:nvPr/>
        </p:nvSpPr>
        <p:spPr>
          <a:xfrm>
            <a:off x="6959605" y="44196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Formula Used: we use </a:t>
            </a:r>
            <a:r>
              <a:rPr lang="en-IN" sz="2400" b="1" dirty="0" err="1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piviot</a:t>
            </a: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 table for it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BF7585-0E9A-B4C8-53D0-B84025D8B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28885"/>
              </p:ext>
            </p:extLst>
          </p:nvPr>
        </p:nvGraphicFramePr>
        <p:xfrm>
          <a:off x="0" y="783771"/>
          <a:ext cx="5232400" cy="255905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78451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46286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314251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31061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55684195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Returned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Shipping Time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Profit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0542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Central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487232.91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43340.79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0679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Central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14006.98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-3634.43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3152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Central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501239.89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39706.36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2121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637076.10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86537.98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1126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41705.14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4984.80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412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East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678781.24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91522.78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9629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374412.81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44530.82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56629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17309.10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2218.61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9693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South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391721.91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46749.43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147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617974.77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88755.07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108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107483.06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19663.38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396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West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725457.82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108418.45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6195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C949F5-F76C-8684-2C60-0DB289730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50020"/>
              </p:ext>
            </p:extLst>
          </p:nvPr>
        </p:nvGraphicFramePr>
        <p:xfrm>
          <a:off x="0" y="3341710"/>
          <a:ext cx="5232397" cy="3516283"/>
        </p:xfrm>
        <a:graphic>
          <a:graphicData uri="http://schemas.openxmlformats.org/drawingml/2006/table">
            <a:tbl>
              <a:tblPr/>
              <a:tblGrid>
                <a:gridCol w="1000311">
                  <a:extLst>
                    <a:ext uri="{9D8B030D-6E8A-4147-A177-3AD203B41FA5}">
                      <a16:colId xmlns:a16="http://schemas.microsoft.com/office/drawing/2014/main" val="2358756694"/>
                    </a:ext>
                  </a:extLst>
                </a:gridCol>
                <a:gridCol w="1000311">
                  <a:extLst>
                    <a:ext uri="{9D8B030D-6E8A-4147-A177-3AD203B41FA5}">
                      <a16:colId xmlns:a16="http://schemas.microsoft.com/office/drawing/2014/main" val="3484192320"/>
                    </a:ext>
                  </a:extLst>
                </a:gridCol>
                <a:gridCol w="1038785">
                  <a:extLst>
                    <a:ext uri="{9D8B030D-6E8A-4147-A177-3AD203B41FA5}">
                      <a16:colId xmlns:a16="http://schemas.microsoft.com/office/drawing/2014/main" val="967322707"/>
                    </a:ext>
                  </a:extLst>
                </a:gridCol>
                <a:gridCol w="1096495">
                  <a:extLst>
                    <a:ext uri="{9D8B030D-6E8A-4147-A177-3AD203B41FA5}">
                      <a16:colId xmlns:a16="http://schemas.microsoft.com/office/drawing/2014/main" val="874431402"/>
                    </a:ext>
                  </a:extLst>
                </a:gridCol>
                <a:gridCol w="1096495">
                  <a:extLst>
                    <a:ext uri="{9D8B030D-6E8A-4147-A177-3AD203B41FA5}">
                      <a16:colId xmlns:a16="http://schemas.microsoft.com/office/drawing/2014/main" val="3956858914"/>
                    </a:ext>
                  </a:extLst>
                </a:gridCol>
              </a:tblGrid>
              <a:tr h="492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Shipping Time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Profit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0058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437740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270731"/>
                  </a:ext>
                </a:extLst>
              </a:tr>
              <a:tr h="2519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3339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273218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12736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22626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833060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364401"/>
                  </a:ext>
                </a:extLst>
              </a:tr>
              <a:tr h="2519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352694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96978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60951"/>
                  </a:ext>
                </a:extLst>
              </a:tr>
              <a:tr h="2519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95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7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0C608A-DDA7-40C0-BAE8-5B1CCB8F978F}"/>
              </a:ext>
            </a:extLst>
          </p:cNvPr>
          <p:cNvSpPr txBox="1">
            <a:spLocks/>
          </p:cNvSpPr>
          <p:nvPr/>
        </p:nvSpPr>
        <p:spPr>
          <a:xfrm>
            <a:off x="32657" y="0"/>
            <a:ext cx="1872343" cy="7837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Q.8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A92FBD-E348-6818-0E83-BD4211622755}"/>
              </a:ext>
            </a:extLst>
          </p:cNvPr>
          <p:cNvSpPr txBox="1">
            <a:spLocks/>
          </p:cNvSpPr>
          <p:nvPr/>
        </p:nvSpPr>
        <p:spPr>
          <a:xfrm>
            <a:off x="6977743" y="0"/>
            <a:ext cx="5214257" cy="1491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Insights: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/>
              <a:t>Table 1 shows the customer who orders most</a:t>
            </a:r>
          </a:p>
          <a:p>
            <a:r>
              <a:rPr lang="en-US" sz="1800" b="1" dirty="0"/>
              <a:t>Table two shows customer who orders most and not </a:t>
            </a:r>
            <a:r>
              <a:rPr lang="en-US" sz="1800" b="1" dirty="0" err="1"/>
              <a:t>reurn</a:t>
            </a:r>
            <a:r>
              <a:rPr lang="en-US" sz="1800" b="1" dirty="0"/>
              <a:t> the order</a:t>
            </a:r>
            <a:r>
              <a:rPr lang="en-US" b="1" dirty="0"/>
              <a:t>.</a:t>
            </a:r>
            <a:endParaRPr lang="en-IN" b="1" dirty="0"/>
          </a:p>
          <a:p>
            <a:pPr marL="342900" indent="-342900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E106A-382D-EBBF-2026-46BE1BCEB19D}"/>
              </a:ext>
            </a:extLst>
          </p:cNvPr>
          <p:cNvSpPr txBox="1"/>
          <p:nvPr/>
        </p:nvSpPr>
        <p:spPr>
          <a:xfrm>
            <a:off x="6977743" y="5300073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Formula </a:t>
            </a:r>
            <a:r>
              <a:rPr lang="en-IN" sz="2400" b="1" dirty="0" err="1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Used:we</a:t>
            </a: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 used </a:t>
            </a:r>
            <a:r>
              <a:rPr lang="en-IN" sz="2400" b="1" dirty="0" err="1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piviot</a:t>
            </a:r>
            <a:r>
              <a:rPr lang="en-IN" sz="24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</a:rPr>
              <a:t> table for this observation</a:t>
            </a:r>
          </a:p>
          <a:p>
            <a:endParaRPr lang="en-IN" sz="2400" b="1" dirty="0">
              <a:solidFill>
                <a:schemeClr val="tx2">
                  <a:lumMod val="10000"/>
                  <a:lumOff val="90000"/>
                </a:schemeClr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4F7215-14B1-BEB6-8386-FEDB1BEEC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58860"/>
              </p:ext>
            </p:extLst>
          </p:nvPr>
        </p:nvGraphicFramePr>
        <p:xfrm>
          <a:off x="279400" y="783771"/>
          <a:ext cx="3251200" cy="234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76333240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4713474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Customer Name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46176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William Brown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666495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Paul Prost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3627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John Lee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669147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Matt Abelman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791603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Seth Vernon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334356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Jonathan Doherty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532951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Chloris Kastensmidt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73814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Edward Hooks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32319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Zuschuss Carroll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542749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Arthur Prichep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62960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2EAF6-7AF0-7DB7-E6E2-821A2267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5853"/>
              </p:ext>
            </p:extLst>
          </p:nvPr>
        </p:nvGraphicFramePr>
        <p:xfrm>
          <a:off x="279400" y="3559628"/>
          <a:ext cx="3187700" cy="234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20879796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416995354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Customer Name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58894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Seth Vernon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82002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Ted Butterfield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0365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Anthony Johnson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15144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William Brown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123487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Dan Reichenbach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97774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Clay Ludtke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80259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Stefania Perrino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25418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Sandra Glassco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797862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Lena Creighton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2148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Brosina Hoffman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2019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442B7-9735-E210-47B2-F768D1E0A430}"/>
              </a:ext>
            </a:extLst>
          </p:cNvPr>
          <p:cNvSpPr txBox="1"/>
          <p:nvPr/>
        </p:nvSpPr>
        <p:spPr>
          <a:xfrm>
            <a:off x="4481417" y="2166257"/>
            <a:ext cx="77831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INFERENCE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 IMPROVE THE   CUSTOMER RETENTION LOOK THE </a:t>
            </a:r>
          </a:p>
          <a:p>
            <a:r>
              <a:rPr lang="en-IN" sz="2000" dirty="0"/>
              <a:t>CATEGORY WHERE ORDERS ARE RETURNED MOST</a:t>
            </a:r>
          </a:p>
          <a:p>
            <a:r>
              <a:rPr lang="en-IN" sz="2000" dirty="0"/>
              <a:t>AND WE CAN IMPROVE IN THAT SEPCIFIC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SECOND THING IS THAT WE CAN SEE WHICH CATEGORY ORDER </a:t>
            </a:r>
          </a:p>
          <a:p>
            <a:r>
              <a:rPr lang="en-IN" sz="2000" dirty="0"/>
              <a:t>ARE MOST PLACED BY ANY CUSTOMER WE CAN PROVIDE MORE</a:t>
            </a:r>
          </a:p>
          <a:p>
            <a:r>
              <a:rPr lang="en-IN" sz="2000" dirty="0"/>
              <a:t>PRODUCT OF THEIR CHOICE IN SAME CATEOGRY</a:t>
            </a:r>
          </a:p>
        </p:txBody>
      </p:sp>
    </p:spTree>
    <p:extLst>
      <p:ext uri="{BB962C8B-B14F-4D97-AF65-F5344CB8AC3E}">
        <p14:creationId xmlns:p14="http://schemas.microsoft.com/office/powerpoint/2010/main" val="41835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1409565f-8776-42b7-959b-81698b36a4a7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9499FA4-8929-494F-854E-89ECDFF61DFC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994</Words>
  <Application>Microsoft Office PowerPoint</Application>
  <PresentationFormat>Widescreen</PresentationFormat>
  <Paragraphs>419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Microsoft Sans Serif</vt:lpstr>
      <vt:lpstr>Office Theme</vt:lpstr>
      <vt:lpstr>EXCEL REASSESSMEANT  NAME:SANJU YADAV</vt:lpstr>
      <vt:lpstr> Q.1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Q.1</dc:title>
  <dc:creator>Sanju Yadav</dc:creator>
  <cp:keywords>Classification=LV_C0NF1D3NT1AL</cp:keywords>
  <cp:lastModifiedBy>Sanju Yadav</cp:lastModifiedBy>
  <cp:revision>2</cp:revision>
  <dcterms:created xsi:type="dcterms:W3CDTF">2024-03-24T17:29:17Z</dcterms:created>
  <dcterms:modified xsi:type="dcterms:W3CDTF">2024-03-27T11:50:37Z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1409565f-8776-42b7-959b-81698b36a4a7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