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8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10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3868-69B1-49D4-AC12-72EBE554F52A}" type="datetimeFigureOut">
              <a:rPr lang="en-US" smtClean="0"/>
              <a:t>11/4/2013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786C-A293-4201-B9C0-D0C5BE35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786C-A293-4201-B9C0-D0C5BE35C3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8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4FF61A-096B-4ACC-9047-613DE7167064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9783-A5DD-49F7-92FF-1871D119E57E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348-74BF-44B1-84CD-0D4D3D31186D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BD-51E1-437C-A0D0-E2E887370D9A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93F7-F63D-4FAB-9C50-ED9929F6F703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D91-F438-46DF-A32B-FB52C76F8BBD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B03-E250-4387-8B3C-9E42EECCE70C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DF5D-E689-472C-BC94-5BE32A3F0629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6424-E59A-4C5D-B6D2-C0D70A2558E5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27ED-A3A2-42F2-9D3C-AD26E709CEA1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2AD8-8288-404A-9459-8A274170FCB1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23D6-372A-4D6F-88AE-B5725F2A5329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645-F1A4-4824-9539-C88415E5AF9F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25E-FA51-4380-90D9-FC52469EBB7F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73D-B680-47CD-B2C3-E78687C23558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E0E-B558-46EB-9D93-461202666F38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753F-683B-40AA-8AF9-C87935C56215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46D926-8CAD-420B-9CAE-05AE90F77374}" type="datetime1">
              <a:rPr lang="en-US" smtClean="0"/>
              <a:t>11/4/2013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jeratne.2@wrigh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knoesis.org/researchers/sanjaya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ijeratne.2@wrigh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 1150 </a:t>
            </a:r>
            <a:r>
              <a:rPr lang="en-US" sz="4000" dirty="0" smtClean="0"/>
              <a:t>– Lab </a:t>
            </a:r>
            <a:r>
              <a:rPr lang="en-US" sz="4000" dirty="0" smtClean="0"/>
              <a:t>#13 </a:t>
            </a:r>
            <a:r>
              <a:rPr lang="en-US" sz="4000" dirty="0" smtClean="0"/>
              <a:t>– </a:t>
            </a:r>
            <a:r>
              <a:rPr lang="en-US" sz="4000" dirty="0" smtClean="0"/>
              <a:t>Artificial Intelligence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 – Sanjaya Wijeratne</a:t>
            </a:r>
          </a:p>
          <a:p>
            <a:r>
              <a:rPr lang="en-US" dirty="0" smtClean="0"/>
              <a:t>E-mail – </a:t>
            </a:r>
            <a:r>
              <a:rPr lang="en-US" dirty="0" smtClean="0">
                <a:hlinkClick r:id="rId3"/>
              </a:rPr>
              <a:t>wijeratne.2@wright.edu</a:t>
            </a:r>
            <a:endParaRPr lang="en-US" dirty="0"/>
          </a:p>
          <a:p>
            <a:r>
              <a:rPr lang="en-US" dirty="0" smtClean="0"/>
              <a:t>Web Page - </a:t>
            </a:r>
            <a:r>
              <a:rPr lang="en-US" dirty="0">
                <a:hlinkClick r:id="rId4"/>
              </a:rPr>
              <a:t>http://knoesis.org/researchers/sanjaya/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2132"/>
            <a:ext cx="10210800" cy="1303867"/>
          </a:xfrm>
        </p:spPr>
        <p:txBody>
          <a:bodyPr/>
          <a:lstStyle/>
          <a:p>
            <a:r>
              <a:rPr lang="en-US" dirty="0" smtClean="0"/>
              <a:t>How Deduction Works - </a:t>
            </a:r>
            <a:r>
              <a:rPr lang="en-US" dirty="0" smtClean="0"/>
              <a:t>Woman </a:t>
            </a:r>
            <a:r>
              <a:rPr lang="en-US" dirty="0"/>
              <a:t>eats </a:t>
            </a:r>
            <a:r>
              <a:rPr lang="en-US" dirty="0" smtClean="0"/>
              <a:t>food??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13 – 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70000" y="2696632"/>
            <a:ext cx="3962400" cy="26627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/>
              <a:t>Rules We Have</a:t>
            </a:r>
          </a:p>
          <a:p>
            <a:r>
              <a:rPr lang="en-US" sz="3000" dirty="0" smtClean="0"/>
              <a:t>R1 – woman </a:t>
            </a:r>
            <a:r>
              <a:rPr lang="en-US" sz="3000" dirty="0" err="1"/>
              <a:t>isa</a:t>
            </a:r>
            <a:r>
              <a:rPr lang="en-US" sz="3000" dirty="0"/>
              <a:t> </a:t>
            </a:r>
            <a:r>
              <a:rPr lang="en-US" sz="3000" dirty="0" smtClean="0"/>
              <a:t>human</a:t>
            </a:r>
          </a:p>
          <a:p>
            <a:r>
              <a:rPr lang="en-US" sz="3000" dirty="0" smtClean="0"/>
              <a:t>R2 </a:t>
            </a:r>
            <a:r>
              <a:rPr lang="en-US" sz="3000" dirty="0"/>
              <a:t>– </a:t>
            </a:r>
            <a:r>
              <a:rPr lang="en-US" sz="3000" dirty="0" smtClean="0"/>
              <a:t>human </a:t>
            </a:r>
            <a:r>
              <a:rPr lang="en-US" sz="3000" dirty="0" err="1"/>
              <a:t>isa</a:t>
            </a:r>
            <a:r>
              <a:rPr lang="en-US" sz="3000" dirty="0"/>
              <a:t> animal </a:t>
            </a:r>
            <a:endParaRPr lang="en-US" sz="3000" dirty="0" smtClean="0"/>
          </a:p>
          <a:p>
            <a:r>
              <a:rPr lang="en-US" sz="3000" dirty="0" smtClean="0"/>
              <a:t>R3 </a:t>
            </a:r>
            <a:r>
              <a:rPr lang="en-US" sz="3000" dirty="0"/>
              <a:t>– </a:t>
            </a:r>
            <a:r>
              <a:rPr lang="en-US" sz="3000" dirty="0" smtClean="0"/>
              <a:t>animal </a:t>
            </a:r>
            <a:r>
              <a:rPr lang="en-US" sz="3000" dirty="0"/>
              <a:t>eats </a:t>
            </a:r>
            <a:r>
              <a:rPr lang="en-US" sz="3000" dirty="0" smtClean="0"/>
              <a:t>food</a:t>
            </a:r>
            <a:endParaRPr lang="en-US" sz="3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562601" y="2726264"/>
            <a:ext cx="5524499" cy="32427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 smtClean="0"/>
              <a:t>Deduction</a:t>
            </a:r>
          </a:p>
          <a:p>
            <a:r>
              <a:rPr lang="en-US" sz="3000" dirty="0" smtClean="0"/>
              <a:t>human </a:t>
            </a:r>
            <a:r>
              <a:rPr lang="en-US" sz="3000" dirty="0" err="1" smtClean="0"/>
              <a:t>isa</a:t>
            </a:r>
            <a:r>
              <a:rPr lang="en-US" sz="3000" dirty="0" smtClean="0"/>
              <a:t> animal </a:t>
            </a:r>
            <a:r>
              <a:rPr lang="en-US" sz="3000" dirty="0"/>
              <a:t>(</a:t>
            </a:r>
            <a:r>
              <a:rPr lang="en-US" sz="3000" dirty="0" smtClean="0"/>
              <a:t>R2) and </a:t>
            </a:r>
            <a:r>
              <a:rPr lang="en-US" sz="3000" dirty="0"/>
              <a:t>animal eats food (R3</a:t>
            </a:r>
            <a:r>
              <a:rPr lang="en-US" sz="3000" dirty="0" smtClean="0"/>
              <a:t>), therefore:</a:t>
            </a:r>
          </a:p>
          <a:p>
            <a:pPr lvl="1"/>
            <a:r>
              <a:rPr lang="en-US" sz="2600" dirty="0" smtClean="0"/>
              <a:t> human eats food (I1)</a:t>
            </a:r>
          </a:p>
          <a:p>
            <a:r>
              <a:rPr lang="en-US" sz="3200" dirty="0"/>
              <a:t>woman </a:t>
            </a:r>
            <a:r>
              <a:rPr lang="en-US" sz="3200" dirty="0" err="1"/>
              <a:t>isa</a:t>
            </a:r>
            <a:r>
              <a:rPr lang="en-US" sz="3200" dirty="0"/>
              <a:t> human (</a:t>
            </a:r>
            <a:r>
              <a:rPr lang="en-US" sz="3200" dirty="0" smtClean="0"/>
              <a:t>R1) and human </a:t>
            </a:r>
            <a:r>
              <a:rPr lang="en-US" sz="3200" dirty="0"/>
              <a:t>eats </a:t>
            </a:r>
            <a:r>
              <a:rPr lang="en-US" sz="3200" dirty="0" smtClean="0"/>
              <a:t>food </a:t>
            </a:r>
            <a:r>
              <a:rPr lang="en-US" sz="3000" dirty="0" smtClean="0"/>
              <a:t>(I1), therefore:</a:t>
            </a:r>
          </a:p>
          <a:p>
            <a:pPr lvl="1"/>
            <a:r>
              <a:rPr lang="en-US" sz="2600" dirty="0" smtClean="0"/>
              <a:t>woman eats food (I2)</a:t>
            </a:r>
          </a:p>
        </p:txBody>
      </p:sp>
    </p:spTree>
    <p:extLst>
      <p:ext uri="{BB962C8B-B14F-4D97-AF65-F5344CB8AC3E}">
        <p14:creationId xmlns:p14="http://schemas.microsoft.com/office/powerpoint/2010/main" val="2522515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2132"/>
            <a:ext cx="10210800" cy="1303867"/>
          </a:xfrm>
        </p:spPr>
        <p:txBody>
          <a:bodyPr/>
          <a:lstStyle/>
          <a:p>
            <a:r>
              <a:rPr lang="en-US" dirty="0" smtClean="0"/>
              <a:t>Eliza Therapist Applet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13 – 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44" y="2474972"/>
            <a:ext cx="5488905" cy="3697228"/>
          </a:xfrm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1295401" y="2556932"/>
            <a:ext cx="3866343" cy="341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Read the rules</a:t>
            </a:r>
          </a:p>
          <a:p>
            <a:r>
              <a:rPr lang="en-US" sz="3000" dirty="0" smtClean="0"/>
              <a:t>$ is used to define variables</a:t>
            </a:r>
          </a:p>
          <a:p>
            <a:pPr lvl="1"/>
            <a:r>
              <a:rPr lang="en-US" sz="2600" dirty="0" smtClean="0"/>
              <a:t>Eg - $0 is the first variable</a:t>
            </a:r>
          </a:p>
          <a:p>
            <a:pPr lvl="1"/>
            <a:r>
              <a:rPr lang="en-US" sz="2600" dirty="0" smtClean="0"/>
              <a:t>Variables are single words</a:t>
            </a:r>
          </a:p>
          <a:p>
            <a:pPr lvl="1"/>
            <a:r>
              <a:rPr lang="en-US" sz="2600" dirty="0" smtClean="0"/>
              <a:t>* </a:t>
            </a:r>
            <a:r>
              <a:rPr lang="en-US" sz="2600" dirty="0"/>
              <a:t>-</a:t>
            </a:r>
            <a:r>
              <a:rPr lang="en-US" sz="2600" dirty="0" smtClean="0"/>
              <a:t> More than one word</a:t>
            </a:r>
          </a:p>
        </p:txBody>
      </p:sp>
    </p:spTree>
    <p:extLst>
      <p:ext uri="{BB962C8B-B14F-4D97-AF65-F5344CB8AC3E}">
        <p14:creationId xmlns:p14="http://schemas.microsoft.com/office/powerpoint/2010/main" val="4157137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2132"/>
            <a:ext cx="10210800" cy="1303867"/>
          </a:xfrm>
        </p:spPr>
        <p:txBody>
          <a:bodyPr/>
          <a:lstStyle/>
          <a:p>
            <a:r>
              <a:rPr lang="en-US" dirty="0" smtClean="0"/>
              <a:t>How Eliza </a:t>
            </a:r>
            <a:r>
              <a:rPr lang="en-US" dirty="0"/>
              <a:t>Therapist </a:t>
            </a:r>
            <a:r>
              <a:rPr lang="en-US" dirty="0" smtClean="0"/>
              <a:t>Applet Works?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13 – 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0" y="2556932"/>
            <a:ext cx="9753599" cy="1557868"/>
          </a:xfrm>
        </p:spPr>
        <p:txBody>
          <a:bodyPr>
            <a:normAutofit/>
          </a:bodyPr>
          <a:lstStyle/>
          <a:p>
            <a:r>
              <a:rPr lang="en-US" sz="3000" dirty="0"/>
              <a:t>Eliza </a:t>
            </a:r>
            <a:r>
              <a:rPr lang="en-US" sz="3000" dirty="0" smtClean="0"/>
              <a:t>turns what you type into </a:t>
            </a:r>
            <a:r>
              <a:rPr lang="en-US" sz="3000" dirty="0"/>
              <a:t>a question merely by appending a question mark to the statement and switching the pronouns, as shown below</a:t>
            </a:r>
            <a:r>
              <a:rPr lang="en-US" sz="3000" dirty="0" smtClean="0"/>
              <a:t>:</a:t>
            </a:r>
          </a:p>
          <a:p>
            <a:endParaRPr lang="en-US" sz="3000" dirty="0"/>
          </a:p>
          <a:p>
            <a:endParaRPr lang="en-US" sz="3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661" y="3727526"/>
            <a:ext cx="4153480" cy="1105054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1219200" y="5033894"/>
            <a:ext cx="9753599" cy="9692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What would you do if you want to use a variable to replace mother? How would Eliza turns it to a question? </a:t>
            </a:r>
          </a:p>
          <a:p>
            <a:endParaRPr lang="en-US" sz="3000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998114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2132"/>
            <a:ext cx="10210800" cy="1303867"/>
          </a:xfrm>
        </p:spPr>
        <p:txBody>
          <a:bodyPr/>
          <a:lstStyle/>
          <a:p>
            <a:r>
              <a:rPr lang="en-US" dirty="0" smtClean="0"/>
              <a:t>Writing Rules for Eliza Therapist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13 – 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468032"/>
            <a:ext cx="9601196" cy="3602568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Rules takes the form pattern</a:t>
            </a:r>
            <a:r>
              <a:rPr lang="en-US" sz="3000" dirty="0"/>
              <a:t>=&gt;</a:t>
            </a:r>
            <a:r>
              <a:rPr lang="en-US" sz="3000" dirty="0" smtClean="0"/>
              <a:t>response</a:t>
            </a:r>
          </a:p>
          <a:p>
            <a:pPr lvl="1"/>
            <a:r>
              <a:rPr lang="en-US" sz="2200" dirty="0" smtClean="0"/>
              <a:t>Eg.1 – I </a:t>
            </a:r>
            <a:r>
              <a:rPr lang="en-US" sz="2200" dirty="0"/>
              <a:t>have a problem=&gt;What kind of problem</a:t>
            </a:r>
            <a:r>
              <a:rPr lang="en-US" sz="2200" dirty="0" smtClean="0"/>
              <a:t>?</a:t>
            </a:r>
          </a:p>
          <a:p>
            <a:pPr lvl="1"/>
            <a:r>
              <a:rPr lang="en-US" sz="2200" dirty="0" smtClean="0"/>
              <a:t>Eg.2 – I </a:t>
            </a:r>
            <a:r>
              <a:rPr lang="en-US" sz="2200" dirty="0"/>
              <a:t>hate my $0 *=&gt;Tell me more about your $0</a:t>
            </a:r>
            <a:r>
              <a:rPr lang="en-US" sz="2200" dirty="0" smtClean="0"/>
              <a:t>. </a:t>
            </a:r>
          </a:p>
          <a:p>
            <a:r>
              <a:rPr lang="en-US" sz="3000" dirty="0" smtClean="0"/>
              <a:t>Variables can appear in pattern part and response part both (See Eg.2)</a:t>
            </a:r>
          </a:p>
          <a:p>
            <a:pPr marL="285750" lvl="1"/>
            <a:r>
              <a:rPr lang="en-US" sz="3000" dirty="0" smtClean="0"/>
              <a:t>To match more than one word for </a:t>
            </a:r>
            <a:r>
              <a:rPr lang="en-US" sz="3000" dirty="0"/>
              <a:t>a variable, surround the variable with an </a:t>
            </a:r>
            <a:r>
              <a:rPr lang="en-US" sz="3000" dirty="0" smtClean="0"/>
              <a:t>asterisk and parentheses </a:t>
            </a:r>
            <a:r>
              <a:rPr lang="en-US" sz="2600" dirty="0" smtClean="0"/>
              <a:t>*($</a:t>
            </a:r>
            <a:r>
              <a:rPr lang="en-US" sz="2600" dirty="0"/>
              <a:t>0)=&gt;$0 </a:t>
            </a:r>
            <a:r>
              <a:rPr lang="en-US" sz="2600" dirty="0" smtClean="0"/>
              <a:t>?</a:t>
            </a:r>
          </a:p>
          <a:p>
            <a:pPr marL="742950" lvl="2"/>
            <a:r>
              <a:rPr lang="en-US" sz="2200" dirty="0"/>
              <a:t>Eg.3 – *($0) usually believe *($1)=&gt;Do $0 usually believe $1 ?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38498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2132"/>
            <a:ext cx="10210800" cy="1303867"/>
          </a:xfrm>
        </p:spPr>
        <p:txBody>
          <a:bodyPr/>
          <a:lstStyle/>
          <a:p>
            <a:r>
              <a:rPr lang="en-US" dirty="0"/>
              <a:t>Writing Rules for Eliza </a:t>
            </a:r>
            <a:r>
              <a:rPr lang="en-US" dirty="0" smtClean="0"/>
              <a:t>Therapist Cont.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13 – 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13668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Forbid </a:t>
            </a:r>
            <a:r>
              <a:rPr lang="en-US" sz="3000" dirty="0"/>
              <a:t>the matching of some </a:t>
            </a:r>
            <a:r>
              <a:rPr lang="en-US" sz="3000" dirty="0" smtClean="0"/>
              <a:t>words, use / with variable</a:t>
            </a:r>
          </a:p>
          <a:p>
            <a:pPr lvl="1"/>
            <a:r>
              <a:rPr lang="en-US" sz="2600" dirty="0"/>
              <a:t>Eg – $0/You are $1=&gt;Do you really believe that $0 are $1 </a:t>
            </a:r>
            <a:r>
              <a:rPr lang="en-US" sz="2600" dirty="0" smtClean="0"/>
              <a:t>? This </a:t>
            </a:r>
            <a:r>
              <a:rPr lang="en-US" sz="2600" dirty="0"/>
              <a:t>rule tries to match a sentence that has </a:t>
            </a:r>
            <a:r>
              <a:rPr lang="en-US" sz="2600" dirty="0" smtClean="0"/>
              <a:t>“are” </a:t>
            </a:r>
            <a:r>
              <a:rPr lang="en-US" sz="2600" dirty="0"/>
              <a:t>as the second word, but the first </a:t>
            </a:r>
            <a:r>
              <a:rPr lang="en-US" sz="2600" dirty="0" smtClean="0"/>
              <a:t>word cannot </a:t>
            </a:r>
            <a:r>
              <a:rPr lang="en-US" sz="2600" dirty="0"/>
              <a:t>be You</a:t>
            </a:r>
            <a:r>
              <a:rPr lang="en-US" sz="2600" dirty="0" smtClean="0"/>
              <a:t>.</a:t>
            </a:r>
          </a:p>
          <a:p>
            <a:r>
              <a:rPr lang="en-US" sz="3000" dirty="0" smtClean="0"/>
              <a:t>Limitations of Eliza Therapist Applet Program</a:t>
            </a:r>
          </a:p>
          <a:p>
            <a:pPr lvl="1"/>
            <a:r>
              <a:rPr lang="en-US" sz="2600" dirty="0"/>
              <a:t>D</a:t>
            </a:r>
            <a:r>
              <a:rPr lang="en-US" sz="2600" dirty="0" smtClean="0"/>
              <a:t>oesn’t </a:t>
            </a:r>
            <a:r>
              <a:rPr lang="en-US" sz="2600" dirty="0"/>
              <a:t>know about English grammar </a:t>
            </a:r>
            <a:r>
              <a:rPr lang="en-US" sz="2600" dirty="0" smtClean="0"/>
              <a:t>rules</a:t>
            </a:r>
          </a:p>
          <a:p>
            <a:pPr lvl="1"/>
            <a:r>
              <a:rPr lang="en-US" sz="2600" dirty="0"/>
              <a:t>Cannot recognize uppercase and lowercase words </a:t>
            </a:r>
            <a:r>
              <a:rPr lang="en-US" sz="2600" dirty="0" smtClean="0"/>
              <a:t>as essentially </a:t>
            </a:r>
            <a:r>
              <a:rPr lang="en-US" sz="2600" dirty="0"/>
              <a:t>the same word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12993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2132"/>
            <a:ext cx="10210800" cy="1303867"/>
          </a:xfrm>
        </p:spPr>
        <p:txBody>
          <a:bodyPr/>
          <a:lstStyle/>
          <a:p>
            <a:r>
              <a:rPr lang="en-US" dirty="0" smtClean="0"/>
              <a:t>Additional Help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13 – 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Artificial Intelligence </a:t>
            </a:r>
            <a:r>
              <a:rPr lang="en-US" sz="3000" dirty="0" smtClean="0"/>
              <a:t>(Chapter 13) Slides </a:t>
            </a:r>
            <a:r>
              <a:rPr lang="en-US" sz="3000" dirty="0" smtClean="0"/>
              <a:t>by Ms. Karen Meyer discussed in Class</a:t>
            </a:r>
          </a:p>
          <a:p>
            <a:r>
              <a:rPr lang="en-US" sz="3000" dirty="0"/>
              <a:t>Chapter </a:t>
            </a:r>
            <a:r>
              <a:rPr lang="en-US" sz="3000" dirty="0" smtClean="0"/>
              <a:t>13 </a:t>
            </a:r>
            <a:r>
              <a:rPr lang="en-US" sz="3000" dirty="0"/>
              <a:t>of Course Text Book – </a:t>
            </a:r>
            <a:r>
              <a:rPr lang="en-US" sz="3000" dirty="0" smtClean="0"/>
              <a:t>Artificial Intelligence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8372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4800" dirty="0" smtClean="0"/>
              <a:t>If you have questions, please raise your hand, Colin or myself will come to help you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13 – 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47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Labs, Office Hours Laboratory </a:t>
            </a:r>
            <a:r>
              <a:rPr lang="en-US" dirty="0"/>
              <a:t>Polices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Lab Hours</a:t>
            </a:r>
          </a:p>
          <a:p>
            <a:pPr lvl="1"/>
            <a:r>
              <a:rPr lang="en-US" dirty="0" smtClean="0"/>
              <a:t> 2:30 PM </a:t>
            </a:r>
            <a:r>
              <a:rPr lang="en-US" dirty="0"/>
              <a:t>- 4:20 </a:t>
            </a:r>
            <a:r>
              <a:rPr lang="en-US" dirty="0" smtClean="0"/>
              <a:t>PM, </a:t>
            </a:r>
            <a:r>
              <a:rPr lang="en-US" dirty="0"/>
              <a:t>Monday and Friday at Room 320 - </a:t>
            </a:r>
            <a:r>
              <a:rPr lang="en-US" dirty="0" err="1"/>
              <a:t>Oelman</a:t>
            </a:r>
            <a:r>
              <a:rPr lang="en-US" dirty="0"/>
              <a:t> </a:t>
            </a:r>
            <a:r>
              <a:rPr lang="en-US" dirty="0" smtClean="0"/>
              <a:t>Hall</a:t>
            </a:r>
          </a:p>
          <a:p>
            <a:r>
              <a:rPr lang="en-US" dirty="0" smtClean="0"/>
              <a:t>TA Office Hours</a:t>
            </a:r>
          </a:p>
          <a:p>
            <a:pPr lvl="1"/>
            <a:r>
              <a:rPr lang="en-US" dirty="0"/>
              <a:t>4:40 </a:t>
            </a:r>
            <a:r>
              <a:rPr lang="en-US" dirty="0" smtClean="0"/>
              <a:t>PM </a:t>
            </a:r>
            <a:r>
              <a:rPr lang="en-US" dirty="0"/>
              <a:t>- 5:40 </a:t>
            </a:r>
            <a:r>
              <a:rPr lang="en-US" dirty="0" smtClean="0"/>
              <a:t>PM, </a:t>
            </a:r>
            <a:r>
              <a:rPr lang="en-US" dirty="0"/>
              <a:t>Monday and Friday at Room 316 - Russ Engineer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By appointment – Please email to </a:t>
            </a:r>
            <a:r>
              <a:rPr lang="en-US" dirty="0">
                <a:hlinkClick r:id="rId2"/>
              </a:rPr>
              <a:t>wijeratne.2@wright.edu</a:t>
            </a:r>
            <a:endParaRPr lang="en-US" dirty="0"/>
          </a:p>
          <a:p>
            <a:r>
              <a:rPr lang="en-US" dirty="0" smtClean="0"/>
              <a:t>Refer </a:t>
            </a:r>
            <a:r>
              <a:rPr lang="en-US" dirty="0"/>
              <a:t>to CS 1150 </a:t>
            </a:r>
            <a:r>
              <a:rPr lang="en-US" dirty="0" smtClean="0"/>
              <a:t>Course Syllabus for Class and Laboratory Policies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Zero </a:t>
            </a:r>
            <a:r>
              <a:rPr lang="en-US" b="1" dirty="0">
                <a:solidFill>
                  <a:srgbClr val="FF0000"/>
                </a:solidFill>
              </a:rPr>
              <a:t>tolerance policy for </a:t>
            </a:r>
            <a:r>
              <a:rPr lang="en-US" b="1" dirty="0" smtClean="0">
                <a:solidFill>
                  <a:srgbClr val="FF0000"/>
                </a:solidFill>
              </a:rPr>
              <a:t>Academic Misconduct – All parties will get 0% marks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</a:t>
            </a:r>
            <a:r>
              <a:rPr lang="es-ES" dirty="0" smtClean="0"/>
              <a:t>13 </a:t>
            </a:r>
            <a:r>
              <a:rPr lang="es-ES" dirty="0"/>
              <a:t>– </a:t>
            </a:r>
            <a:r>
              <a:rPr lang="es-ES" dirty="0" smtClean="0"/>
              <a:t>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34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# </a:t>
            </a:r>
            <a:r>
              <a:rPr lang="en-US" dirty="0" smtClean="0"/>
              <a:t>13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18832"/>
            <a:ext cx="9601198" cy="2535768"/>
          </a:xfrm>
        </p:spPr>
        <p:txBody>
          <a:bodyPr>
            <a:normAutofit/>
          </a:bodyPr>
          <a:lstStyle/>
          <a:p>
            <a:r>
              <a:rPr lang="en-US" sz="3200" dirty="0"/>
              <a:t>Learn how semantic networks and rule-based natural language systems can simulate intelligent behavior</a:t>
            </a:r>
            <a:endParaRPr lang="en-US" sz="3200" dirty="0" smtClean="0"/>
          </a:p>
          <a:p>
            <a:r>
              <a:rPr lang="en-US" sz="3200" b="1" dirty="0" smtClean="0"/>
              <a:t>Answer all questions in Exercises </a:t>
            </a:r>
            <a:r>
              <a:rPr lang="en-US" sz="3200" b="1" dirty="0" smtClean="0"/>
              <a:t>1</a:t>
            </a:r>
            <a:r>
              <a:rPr lang="en-US" sz="3200" b="1" dirty="0"/>
              <a:t> </a:t>
            </a:r>
            <a:r>
              <a:rPr lang="en-US" sz="3200" b="1" dirty="0" smtClean="0"/>
              <a:t>and</a:t>
            </a:r>
            <a:r>
              <a:rPr lang="en-US" sz="3200" b="1" dirty="0" smtClean="0"/>
              <a:t> 2</a:t>
            </a:r>
            <a:endParaRPr lang="en-US" sz="3200" b="1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Lab #</a:t>
            </a:r>
            <a:r>
              <a:rPr lang="en-US" sz="3200" b="1" dirty="0" smtClean="0">
                <a:solidFill>
                  <a:srgbClr val="FF0000"/>
                </a:solidFill>
              </a:rPr>
              <a:t>13 </a:t>
            </a:r>
            <a:r>
              <a:rPr lang="en-US" sz="3200" b="1" dirty="0">
                <a:solidFill>
                  <a:srgbClr val="FF0000"/>
                </a:solidFill>
              </a:rPr>
              <a:t>Due </a:t>
            </a:r>
            <a:r>
              <a:rPr lang="en-US" sz="3200" b="1" dirty="0" smtClean="0">
                <a:solidFill>
                  <a:srgbClr val="FF0000"/>
                </a:solidFill>
              </a:rPr>
              <a:t>Date </a:t>
            </a:r>
            <a:r>
              <a:rPr lang="en-US" sz="3200" b="1" dirty="0">
                <a:solidFill>
                  <a:srgbClr val="FF0000"/>
                </a:solidFill>
              </a:rPr>
              <a:t>- </a:t>
            </a:r>
            <a:r>
              <a:rPr lang="en-US" sz="3200" b="1" dirty="0" smtClean="0">
                <a:solidFill>
                  <a:srgbClr val="FF0000"/>
                </a:solidFill>
              </a:rPr>
              <a:t>Nov </a:t>
            </a:r>
            <a:r>
              <a:rPr lang="en-US" sz="3200" b="1" dirty="0" smtClean="0">
                <a:solidFill>
                  <a:srgbClr val="FF0000"/>
                </a:solidFill>
              </a:rPr>
              <a:t>11, </a:t>
            </a:r>
            <a:r>
              <a:rPr lang="en-US" sz="3200" b="1" dirty="0">
                <a:solidFill>
                  <a:srgbClr val="FF0000"/>
                </a:solidFill>
              </a:rPr>
              <a:t>2013 </a:t>
            </a:r>
            <a:r>
              <a:rPr lang="en-US" sz="3200" b="1" dirty="0" smtClean="0">
                <a:solidFill>
                  <a:srgbClr val="FF0000"/>
                </a:solidFill>
              </a:rPr>
              <a:t>12:30 PM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13 – 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62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Submit Lab # </a:t>
            </a:r>
            <a:r>
              <a:rPr lang="en-US" dirty="0" smtClean="0"/>
              <a:t>13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867899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Hard copy (Preferred)</a:t>
            </a:r>
          </a:p>
          <a:p>
            <a:pPr lvl="1"/>
            <a:r>
              <a:rPr lang="en-US" dirty="0" smtClean="0"/>
              <a:t>When you complete, hand it over to me</a:t>
            </a:r>
          </a:p>
          <a:p>
            <a:r>
              <a:rPr lang="en-US" dirty="0" smtClean="0"/>
              <a:t>Pilot</a:t>
            </a:r>
          </a:p>
          <a:p>
            <a:pPr lvl="1"/>
            <a:r>
              <a:rPr lang="en-US" dirty="0" smtClean="0"/>
              <a:t>Go to Pilot Course Page and Use Dropbox Submission Link to upload your files</a:t>
            </a:r>
          </a:p>
          <a:p>
            <a:r>
              <a:rPr lang="en-US" dirty="0" smtClean="0"/>
              <a:t>My Mailbox at CS Department </a:t>
            </a:r>
          </a:p>
          <a:p>
            <a:pPr lvl="1"/>
            <a:r>
              <a:rPr lang="en-US" dirty="0" smtClean="0"/>
              <a:t>Go to CS Department Front Desk and ask them to put your assignment into my mailbox – Please write my name on your assignment (</a:t>
            </a:r>
            <a:r>
              <a:rPr lang="en-US" b="1" dirty="0" smtClean="0">
                <a:solidFill>
                  <a:srgbClr val="FF0000"/>
                </a:solidFill>
              </a:rPr>
              <a:t>TA – CS 1150 – Sanjaya Wijeratne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13 – 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91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Semantic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13 – 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2" y="2510366"/>
            <a:ext cx="4279898" cy="3280833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/>
              <a:t>Knowledge is represented as a set of concepts that are connected by different relationships among them.</a:t>
            </a:r>
          </a:p>
          <a:p>
            <a:r>
              <a:rPr lang="en-US" sz="3000" dirty="0" smtClean="0"/>
              <a:t>Nodes = Concepts</a:t>
            </a:r>
          </a:p>
          <a:p>
            <a:r>
              <a:rPr lang="en-US" sz="3000" dirty="0" smtClean="0"/>
              <a:t>Arcs = Relationships</a:t>
            </a:r>
          </a:p>
          <a:p>
            <a:r>
              <a:rPr lang="en-US" sz="3000" dirty="0" smtClean="0"/>
              <a:t>Graph = Semantic Network</a:t>
            </a:r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</p:txBody>
      </p:sp>
      <p:pic>
        <p:nvPicPr>
          <p:cNvPr id="7" name="Picture 7" descr="c13f03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501900"/>
            <a:ext cx="5092697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191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Semantic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13 – 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59" y="2462134"/>
            <a:ext cx="4191813" cy="3773565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767806" y="2437475"/>
            <a:ext cx="5660390" cy="3489990"/>
            <a:chOff x="767806" y="2437475"/>
            <a:chExt cx="5660390" cy="3489990"/>
          </a:xfrm>
        </p:grpSpPr>
        <p:grpSp>
          <p:nvGrpSpPr>
            <p:cNvPr id="78" name="Group 77"/>
            <p:cNvGrpSpPr/>
            <p:nvPr/>
          </p:nvGrpSpPr>
          <p:grpSpPr>
            <a:xfrm>
              <a:off x="767806" y="2437475"/>
              <a:ext cx="5660390" cy="3489990"/>
              <a:chOff x="767806" y="2437475"/>
              <a:chExt cx="5660390" cy="34899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643062" y="5546465"/>
                <a:ext cx="1244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Mary</a:t>
                </a:r>
                <a:endParaRPr lang="en-US" sz="1600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643062" y="4738974"/>
                <a:ext cx="1244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Woman</a:t>
                </a:r>
                <a:endParaRPr lang="en-US" sz="1600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921272" y="3863298"/>
                <a:ext cx="1244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Human</a:t>
                </a:r>
                <a:endParaRPr lang="en-US" sz="1600" b="1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38461" y="2521990"/>
                <a:ext cx="1244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Animal</a:t>
                </a:r>
                <a:endParaRPr lang="en-US" sz="1600" b="1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67806" y="2517866"/>
                <a:ext cx="1244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Food</a:t>
                </a:r>
                <a:endParaRPr lang="en-US" sz="1600" b="1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61795" y="4763958"/>
                <a:ext cx="1244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Man</a:t>
                </a:r>
                <a:endParaRPr lang="en-US" sz="1600" b="1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631540" y="3470795"/>
                <a:ext cx="146685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Mammal</a:t>
                </a:r>
                <a:endParaRPr lang="en-US" sz="1600" b="1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182769" y="5327833"/>
                <a:ext cx="1244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Hair</a:t>
                </a:r>
                <a:endParaRPr lang="en-US" sz="1600" b="1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087848" y="2541458"/>
                <a:ext cx="1244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Place</a:t>
                </a:r>
                <a:endParaRPr lang="en-US" sz="1600" b="1" dirty="0"/>
              </a:p>
            </p:txBody>
          </p:sp>
          <p:cxnSp>
            <p:nvCxnSpPr>
              <p:cNvPr id="18" name="Straight Arrow Connector 17"/>
              <p:cNvCxnSpPr>
                <a:stCxn id="10" idx="0"/>
              </p:cNvCxnSpPr>
              <p:nvPr/>
            </p:nvCxnSpPr>
            <p:spPr>
              <a:xfrm flipV="1">
                <a:off x="2543572" y="2902990"/>
                <a:ext cx="721790" cy="960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545029" y="3251576"/>
                <a:ext cx="527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is-a</a:t>
                </a:r>
                <a:endParaRPr lang="en-US" sz="1600" b="1" dirty="0"/>
              </a:p>
            </p:txBody>
          </p:sp>
          <p:cxnSp>
            <p:nvCxnSpPr>
              <p:cNvPr id="20" name="Straight Arrow Connector 19"/>
              <p:cNvCxnSpPr>
                <a:stCxn id="13" idx="0"/>
                <a:endCxn id="10" idx="3"/>
              </p:cNvCxnSpPr>
              <p:nvPr/>
            </p:nvCxnSpPr>
            <p:spPr>
              <a:xfrm flipV="1">
                <a:off x="1584095" y="4188502"/>
                <a:ext cx="519444" cy="5754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0" idx="5"/>
              </p:cNvCxnSpPr>
              <p:nvPr/>
            </p:nvCxnSpPr>
            <p:spPr>
              <a:xfrm flipH="1" flipV="1">
                <a:off x="2983605" y="4188502"/>
                <a:ext cx="281757" cy="550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8" idx="0"/>
                <a:endCxn id="9" idx="4"/>
              </p:cNvCxnSpPr>
              <p:nvPr/>
            </p:nvCxnSpPr>
            <p:spPr>
              <a:xfrm flipV="1">
                <a:off x="3265362" y="5119974"/>
                <a:ext cx="0" cy="426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4" idx="0"/>
                <a:endCxn id="11" idx="5"/>
              </p:cNvCxnSpPr>
              <p:nvPr/>
            </p:nvCxnSpPr>
            <p:spPr>
              <a:xfrm flipH="1" flipV="1">
                <a:off x="4000794" y="2847194"/>
                <a:ext cx="364171" cy="623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endCxn id="16" idx="2"/>
              </p:cNvCxnSpPr>
              <p:nvPr/>
            </p:nvCxnSpPr>
            <p:spPr>
              <a:xfrm>
                <a:off x="4191428" y="2728158"/>
                <a:ext cx="896420" cy="3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1" idx="2"/>
                <a:endCxn id="12" idx="6"/>
              </p:cNvCxnSpPr>
              <p:nvPr/>
            </p:nvCxnSpPr>
            <p:spPr>
              <a:xfrm flipH="1" flipV="1">
                <a:off x="2012406" y="2708366"/>
                <a:ext cx="926055" cy="41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14" idx="5"/>
                <a:endCxn id="61" idx="0"/>
              </p:cNvCxnSpPr>
              <p:nvPr/>
            </p:nvCxnSpPr>
            <p:spPr>
              <a:xfrm>
                <a:off x="4883575" y="3795999"/>
                <a:ext cx="922321" cy="448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551233" y="4306953"/>
                <a:ext cx="527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is-a</a:t>
                </a:r>
                <a:endParaRPr lang="en-US" sz="16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02348" y="4292600"/>
                <a:ext cx="527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is-a</a:t>
                </a:r>
                <a:endParaRPr lang="en-US" sz="16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918352" y="2966554"/>
                <a:ext cx="527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is-a</a:t>
                </a:r>
                <a:endParaRPr lang="en-US" sz="16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653566" y="5192479"/>
                <a:ext cx="13089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instance-of</a:t>
                </a:r>
                <a:endParaRPr lang="en-US" sz="16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01680" y="2437475"/>
                <a:ext cx="527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eats</a:t>
                </a:r>
                <a:endParaRPr lang="en-US" sz="16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293911" y="2451686"/>
                <a:ext cx="7396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moves</a:t>
                </a:r>
                <a:endParaRPr lang="en-US" sz="1600" b="1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183596" y="4244298"/>
                <a:ext cx="1244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Skin</a:t>
                </a:r>
                <a:endParaRPr lang="en-US" sz="1600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189975" y="3715244"/>
                <a:ext cx="527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has</a:t>
                </a:r>
                <a:endParaRPr lang="en-US" sz="1600" b="1" dirty="0"/>
              </a:p>
            </p:txBody>
          </p:sp>
          <p:cxnSp>
            <p:nvCxnSpPr>
              <p:cNvPr id="70" name="Straight Arrow Connector 69"/>
              <p:cNvCxnSpPr>
                <a:stCxn id="61" idx="4"/>
                <a:endCxn id="15" idx="0"/>
              </p:cNvCxnSpPr>
              <p:nvPr/>
            </p:nvCxnSpPr>
            <p:spPr>
              <a:xfrm flipH="1">
                <a:off x="5805069" y="4625298"/>
                <a:ext cx="827" cy="7025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524187" y="4791816"/>
                <a:ext cx="527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has</a:t>
                </a:r>
                <a:endParaRPr lang="en-US" sz="1600" b="1" dirty="0"/>
              </a:p>
            </p:txBody>
          </p:sp>
        </p:grpSp>
        <p:cxnSp>
          <p:nvCxnSpPr>
            <p:cNvPr id="80" name="Straight Arrow Connector 79"/>
            <p:cNvCxnSpPr>
              <a:stCxn id="10" idx="6"/>
              <a:endCxn id="14" idx="3"/>
            </p:cNvCxnSpPr>
            <p:nvPr/>
          </p:nvCxnSpPr>
          <p:spPr>
            <a:xfrm flipV="1">
              <a:off x="3165872" y="3795999"/>
              <a:ext cx="680483" cy="257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208748" y="3746018"/>
              <a:ext cx="527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is-a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1063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Instantiation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13 – 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569632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 smtClean="0"/>
              <a:t>Instantiation</a:t>
            </a:r>
            <a:r>
              <a:rPr lang="en-US" sz="3000" dirty="0" smtClean="0"/>
              <a:t> – X </a:t>
            </a:r>
            <a:r>
              <a:rPr lang="en-US" sz="3000" dirty="0"/>
              <a:t>is an </a:t>
            </a:r>
            <a:r>
              <a:rPr lang="en-US" sz="3000" b="1" dirty="0"/>
              <a:t>INSTANCE</a:t>
            </a:r>
            <a:r>
              <a:rPr lang="en-US" sz="3000" dirty="0"/>
              <a:t> of Y if X is a specific example of the general concept Y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 smtClean="0"/>
              <a:t>Eg – Mary is a Woman (Woman is a General Concept and Mary is an example of a Woman)</a:t>
            </a:r>
          </a:p>
          <a:p>
            <a:r>
              <a:rPr lang="en-US" sz="3200" b="1" dirty="0" smtClean="0"/>
              <a:t>Inheritance</a:t>
            </a:r>
            <a:r>
              <a:rPr lang="en-US" sz="3200" dirty="0" smtClean="0"/>
              <a:t> –</a:t>
            </a:r>
            <a:r>
              <a:rPr lang="en-US" sz="3000" dirty="0" smtClean="0"/>
              <a:t> </a:t>
            </a:r>
            <a:r>
              <a:rPr lang="en-US" sz="3000" dirty="0"/>
              <a:t>X </a:t>
            </a:r>
            <a:r>
              <a:rPr lang="en-US" sz="3000" b="1" dirty="0"/>
              <a:t>ISA</a:t>
            </a:r>
            <a:r>
              <a:rPr lang="en-US" sz="3000" dirty="0"/>
              <a:t> Y if </a:t>
            </a:r>
            <a:r>
              <a:rPr lang="en-US" sz="3000" dirty="0" smtClean="0"/>
              <a:t>X and Y both are general concepts and X </a:t>
            </a:r>
            <a:r>
              <a:rPr lang="en-US" sz="3000" dirty="0"/>
              <a:t>is a subset of the more general concept Y</a:t>
            </a:r>
            <a:r>
              <a:rPr lang="en-US" sz="3000" dirty="0" smtClean="0"/>
              <a:t>.</a:t>
            </a:r>
          </a:p>
          <a:p>
            <a:pPr lvl="1"/>
            <a:r>
              <a:rPr lang="en-US" sz="2600" dirty="0" smtClean="0"/>
              <a:t>Eg – Woman is a Human (Humans are consist of Men and Women and Woman is a subset of Human)</a:t>
            </a:r>
          </a:p>
        </p:txBody>
      </p:sp>
    </p:spTree>
    <p:extLst>
      <p:ext uri="{BB962C8B-B14F-4D97-AF65-F5344CB8AC3E}">
        <p14:creationId xmlns:p14="http://schemas.microsoft.com/office/powerpoint/2010/main" val="2733077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2132"/>
            <a:ext cx="10210800" cy="1303867"/>
          </a:xfrm>
        </p:spPr>
        <p:txBody>
          <a:bodyPr/>
          <a:lstStyle/>
          <a:p>
            <a:r>
              <a:rPr lang="en-US" dirty="0" smtClean="0"/>
              <a:t>Close </a:t>
            </a:r>
            <a:r>
              <a:rPr lang="en-US" dirty="0"/>
              <a:t>World and Open World Assumptions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13 – 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Close </a:t>
            </a:r>
            <a:r>
              <a:rPr lang="en-US" sz="3000" dirty="0"/>
              <a:t>World Assumption – </a:t>
            </a:r>
            <a:r>
              <a:rPr lang="en-US" sz="3000" dirty="0" smtClean="0"/>
              <a:t>What </a:t>
            </a:r>
            <a:r>
              <a:rPr lang="en-US" sz="3000" dirty="0"/>
              <a:t>is not currently known to be true is </a:t>
            </a:r>
            <a:r>
              <a:rPr lang="en-US" sz="3000" dirty="0" smtClean="0"/>
              <a:t>false</a:t>
            </a:r>
          </a:p>
          <a:p>
            <a:pPr lvl="1"/>
            <a:r>
              <a:rPr lang="en-US" sz="2600" dirty="0" smtClean="0"/>
              <a:t>Anything that is not in our Semantic Network is false.</a:t>
            </a:r>
          </a:p>
          <a:p>
            <a:r>
              <a:rPr lang="en-US" sz="3000" dirty="0" smtClean="0"/>
              <a:t>Open World Assumption </a:t>
            </a:r>
            <a:r>
              <a:rPr lang="en-US" sz="3000" dirty="0"/>
              <a:t>– </a:t>
            </a:r>
            <a:r>
              <a:rPr lang="en-US" sz="3000" dirty="0" smtClean="0"/>
              <a:t>Truth-value </a:t>
            </a:r>
            <a:r>
              <a:rPr lang="en-US" sz="3000" dirty="0"/>
              <a:t>of a statement is independent of whether or not it is known by </a:t>
            </a:r>
            <a:r>
              <a:rPr lang="en-US" sz="3000" dirty="0" smtClean="0"/>
              <a:t>an observer to </a:t>
            </a:r>
            <a:r>
              <a:rPr lang="en-US" sz="3000" dirty="0"/>
              <a:t>be </a:t>
            </a:r>
            <a:r>
              <a:rPr lang="en-US" sz="3000" dirty="0" smtClean="0"/>
              <a:t>true</a:t>
            </a:r>
          </a:p>
          <a:p>
            <a:pPr lvl="1"/>
            <a:r>
              <a:rPr lang="en-US" sz="2600" dirty="0" smtClean="0"/>
              <a:t>Anything that is not in our Semantic Network, we cannot say that they are true or false.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0416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82132"/>
            <a:ext cx="10210800" cy="1303867"/>
          </a:xfrm>
        </p:spPr>
        <p:txBody>
          <a:bodyPr/>
          <a:lstStyle/>
          <a:p>
            <a:r>
              <a:rPr lang="en-US" dirty="0" smtClean="0"/>
              <a:t>Rule Patterns Supported by the Applet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CS 1150 – Lab 13 – 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b="1" dirty="0"/>
              <a:t>noun </a:t>
            </a:r>
            <a:r>
              <a:rPr lang="en-US" sz="3000" b="1" dirty="0" err="1"/>
              <a:t>isa</a:t>
            </a:r>
            <a:r>
              <a:rPr lang="en-US" sz="3000" b="1" dirty="0"/>
              <a:t> </a:t>
            </a:r>
            <a:r>
              <a:rPr lang="en-US" sz="3000" b="1" dirty="0" smtClean="0"/>
              <a:t>noun</a:t>
            </a:r>
          </a:p>
          <a:p>
            <a:pPr lvl="1"/>
            <a:r>
              <a:rPr lang="en-US" sz="2600" dirty="0" smtClean="0"/>
              <a:t>Eg – Mary is a woman</a:t>
            </a:r>
            <a:endParaRPr lang="en-US" sz="2600" dirty="0"/>
          </a:p>
          <a:p>
            <a:r>
              <a:rPr lang="en-US" sz="3000" b="1" dirty="0"/>
              <a:t>noun </a:t>
            </a:r>
            <a:r>
              <a:rPr lang="en-US" sz="3000" b="1" dirty="0" smtClean="0"/>
              <a:t>verb</a:t>
            </a:r>
          </a:p>
          <a:p>
            <a:pPr lvl="1"/>
            <a:r>
              <a:rPr lang="en-US" sz="2600" dirty="0" smtClean="0"/>
              <a:t>Eg – Animal moves</a:t>
            </a:r>
            <a:endParaRPr lang="en-US" sz="2600" dirty="0"/>
          </a:p>
          <a:p>
            <a:r>
              <a:rPr lang="en-US" sz="3000" b="1" dirty="0"/>
              <a:t>noun verb </a:t>
            </a:r>
            <a:r>
              <a:rPr lang="en-US" sz="3000" b="1" dirty="0" smtClean="0"/>
              <a:t>object</a:t>
            </a:r>
          </a:p>
          <a:p>
            <a:pPr lvl="1"/>
            <a:r>
              <a:rPr lang="en-US" sz="2600" dirty="0" smtClean="0"/>
              <a:t>Eg – Animal eats food</a:t>
            </a:r>
            <a:endParaRPr lang="en-US" sz="2600" dirty="0"/>
          </a:p>
          <a:p>
            <a:r>
              <a:rPr lang="en-US" sz="3000" b="1" dirty="0"/>
              <a:t>noun’s noun verb </a:t>
            </a:r>
            <a:r>
              <a:rPr lang="en-US" sz="3000" b="1" dirty="0" smtClean="0"/>
              <a:t>object</a:t>
            </a:r>
          </a:p>
          <a:p>
            <a:pPr marL="45720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2308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6631</TotalTime>
  <Words>978</Words>
  <Application>Microsoft Office PowerPoint</Application>
  <PresentationFormat>Widescreen</PresentationFormat>
  <Paragraphs>136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CS 1150 – Lab #13 – Artificial Intelligence</vt:lpstr>
      <vt:lpstr>TA Labs, Office Hours Laboratory Polices</vt:lpstr>
      <vt:lpstr>Lab # 13 Overview</vt:lpstr>
      <vt:lpstr>How to Submit Lab # 13 </vt:lpstr>
      <vt:lpstr>Introduction to Semantic Networks</vt:lpstr>
      <vt:lpstr>Building Semantic Networks</vt:lpstr>
      <vt:lpstr>Inheritance and Instantiation</vt:lpstr>
      <vt:lpstr>Close World and Open World Assumptions</vt:lpstr>
      <vt:lpstr>Rule Patterns Supported by the Applet</vt:lpstr>
      <vt:lpstr>How Deduction Works - Woman eats food??</vt:lpstr>
      <vt:lpstr>Eliza Therapist Applet</vt:lpstr>
      <vt:lpstr>How Eliza Therapist Applet Works?</vt:lpstr>
      <vt:lpstr>Writing Rules for Eliza Therapist</vt:lpstr>
      <vt:lpstr>Writing Rules for Eliza Therapist Cont.</vt:lpstr>
      <vt:lpstr>Additional Help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1150 – Lab #2 – Exploring Number Systems</dc:title>
  <dc:creator>student</dc:creator>
  <cp:lastModifiedBy>student</cp:lastModifiedBy>
  <cp:revision>117</cp:revision>
  <dcterms:created xsi:type="dcterms:W3CDTF">2013-09-09T12:09:59Z</dcterms:created>
  <dcterms:modified xsi:type="dcterms:W3CDTF">2013-11-04T16:40:19Z</dcterms:modified>
</cp:coreProperties>
</file>