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330" r:id="rId5"/>
    <p:sldId id="334" r:id="rId6"/>
    <p:sldId id="331" r:id="rId7"/>
    <p:sldId id="333" r:id="rId8"/>
    <p:sldId id="336" r:id="rId9"/>
    <p:sldId id="335" r:id="rId10"/>
    <p:sldId id="332" r:id="rId11"/>
    <p:sldId id="338" r:id="rId12"/>
    <p:sldId id="337" r:id="rId13"/>
    <p:sldId id="329" r:id="rId14"/>
    <p:sldId id="341" r:id="rId15"/>
    <p:sldId id="342" r:id="rId16"/>
    <p:sldId id="339" r:id="rId17"/>
    <p:sldId id="34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right.edu/cats/docs/web/personal_websit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hyperlink" Target="http://www.wright.edu/~your_email_na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right.edu/~wijeratne.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#</a:t>
            </a:r>
            <a:r>
              <a:rPr lang="en-US" sz="4000" dirty="0" smtClean="0"/>
              <a:t>16A &amp; 16B </a:t>
            </a:r>
            <a:r>
              <a:rPr lang="en-US" sz="4000" dirty="0" smtClean="0"/>
              <a:t>– </a:t>
            </a:r>
            <a:r>
              <a:rPr lang="en-US" sz="4000" dirty="0" smtClean="0"/>
              <a:t>HTML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 – Un-ordered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4698999" cy="28532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There are two types of lists</a:t>
            </a:r>
          </a:p>
          <a:p>
            <a:pPr lvl="1"/>
            <a:r>
              <a:rPr lang="en-US" sz="2600" dirty="0" smtClean="0"/>
              <a:t>Ordered</a:t>
            </a:r>
          </a:p>
          <a:p>
            <a:pPr lvl="1"/>
            <a:r>
              <a:rPr lang="en-US" sz="2600" dirty="0" smtClean="0"/>
              <a:t>Unordered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0" y="2518832"/>
            <a:ext cx="4586176" cy="39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  &lt;html&gt; </a:t>
            </a:r>
          </a:p>
          <a:p>
            <a:pPr marL="0" indent="0">
              <a:buNone/>
            </a:pPr>
            <a:r>
              <a:rPr lang="en-US" sz="3200" b="1" dirty="0"/>
              <a:t>	&lt;body&gt; </a:t>
            </a:r>
          </a:p>
          <a:p>
            <a:pPr marL="0" indent="0">
              <a:buNone/>
            </a:pPr>
            <a:r>
              <a:rPr lang="en-US" sz="3200" b="1" dirty="0"/>
              <a:t>		&lt;h3&gt;My </a:t>
            </a:r>
            <a:r>
              <a:rPr lang="en-US" sz="3200" b="1" dirty="0" smtClean="0"/>
              <a:t>Favorite </a:t>
            </a:r>
            <a:r>
              <a:rPr lang="en-US" sz="3200" b="1" dirty="0"/>
              <a:t>Bands&lt;/h3&gt;</a:t>
            </a:r>
          </a:p>
          <a:p>
            <a:pPr marL="0" indent="0">
              <a:buNone/>
            </a:pPr>
            <a:r>
              <a:rPr lang="en-US" sz="3200" b="1" dirty="0"/>
              <a:t>			&lt;</a:t>
            </a:r>
            <a:r>
              <a:rPr lang="en-US" sz="3200" b="1" dirty="0" err="1"/>
              <a:t>ul</a:t>
            </a:r>
            <a:r>
              <a:rPr lang="en-US" sz="3200" b="1" dirty="0"/>
              <a:t>&gt;</a:t>
            </a:r>
          </a:p>
          <a:p>
            <a:pPr marL="0" indent="0">
              <a:buNone/>
            </a:pPr>
            <a:r>
              <a:rPr lang="en-US" sz="3200" b="1" dirty="0"/>
              <a:t>				&lt;li&gt;Lamb of God&lt;/li&gt;</a:t>
            </a:r>
          </a:p>
          <a:p>
            <a:pPr marL="0" indent="0">
              <a:buNone/>
            </a:pPr>
            <a:r>
              <a:rPr lang="en-US" sz="3200" b="1" dirty="0"/>
              <a:t>				&lt;li&gt;</a:t>
            </a:r>
            <a:r>
              <a:rPr lang="en-US" sz="3200" b="1" dirty="0" err="1"/>
              <a:t>Linkin</a:t>
            </a:r>
            <a:r>
              <a:rPr lang="en-US" sz="3200" b="1" dirty="0"/>
              <a:t> Park&lt;/li&gt;</a:t>
            </a:r>
          </a:p>
          <a:p>
            <a:pPr marL="0" indent="0">
              <a:buNone/>
            </a:pPr>
            <a:r>
              <a:rPr lang="en-US" sz="3200" b="1" dirty="0"/>
              <a:t>				&lt;li&gt;</a:t>
            </a:r>
            <a:r>
              <a:rPr lang="en-US" sz="3200" b="1" dirty="0" err="1"/>
              <a:t>Hoobastank</a:t>
            </a:r>
            <a:r>
              <a:rPr lang="en-US" sz="3200" b="1" dirty="0"/>
              <a:t>&lt;/li&gt;</a:t>
            </a:r>
          </a:p>
          <a:p>
            <a:pPr marL="0" indent="0">
              <a:buNone/>
            </a:pPr>
            <a:r>
              <a:rPr lang="en-US" sz="3200" b="1" dirty="0"/>
              <a:t>			&lt;/</a:t>
            </a:r>
            <a:r>
              <a:rPr lang="en-US" sz="3200" b="1" dirty="0" err="1"/>
              <a:t>ul</a:t>
            </a:r>
            <a:r>
              <a:rPr lang="en-US" sz="3200" b="1" dirty="0"/>
              <a:t>&gt;</a:t>
            </a:r>
          </a:p>
          <a:p>
            <a:pPr marL="0" indent="0">
              <a:buNone/>
            </a:pPr>
            <a:r>
              <a:rPr lang="en-US" sz="3200" b="1" dirty="0"/>
              <a:t>	&lt;/body&gt; </a:t>
            </a:r>
          </a:p>
          <a:p>
            <a:pPr marL="0" indent="0">
              <a:buNone/>
            </a:pPr>
            <a:r>
              <a:rPr lang="en-US" sz="3200" b="1" dirty="0"/>
              <a:t>&lt;/html&gt;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9022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Image to Your Web 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024759" y="2469845"/>
            <a:ext cx="9035130" cy="39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 &lt;html&gt; </a:t>
            </a:r>
          </a:p>
          <a:p>
            <a:pPr marL="0" indent="0">
              <a:buNone/>
            </a:pPr>
            <a:r>
              <a:rPr lang="en-US" sz="3200" b="1" dirty="0"/>
              <a:t>	&lt;body&gt; </a:t>
            </a:r>
          </a:p>
          <a:p>
            <a:pPr marL="0" indent="0">
              <a:buNone/>
            </a:pPr>
            <a:r>
              <a:rPr lang="en-US" sz="3200" b="1" dirty="0"/>
              <a:t>		&lt;h2&gt;My Pic&lt;/h2&gt;</a:t>
            </a:r>
          </a:p>
          <a:p>
            <a:pPr marL="0" indent="0">
              <a:buNone/>
            </a:pPr>
            <a:r>
              <a:rPr lang="en-US" sz="3200" b="1" dirty="0"/>
              <a:t>		&lt;</a:t>
            </a:r>
            <a:r>
              <a:rPr lang="en-US" sz="3200" b="1" dirty="0" err="1"/>
              <a:t>img</a:t>
            </a:r>
            <a:r>
              <a:rPr lang="en-US" sz="3200" b="1" dirty="0"/>
              <a:t> </a:t>
            </a:r>
            <a:r>
              <a:rPr lang="en-US" sz="3200" b="1" dirty="0" err="1"/>
              <a:t>src</a:t>
            </a:r>
            <a:r>
              <a:rPr lang="en-US" sz="3200" b="1" dirty="0"/>
              <a:t>="sanjaya.jpg" /&gt;</a:t>
            </a:r>
          </a:p>
          <a:p>
            <a:pPr marL="0" indent="0">
              <a:buNone/>
            </a:pPr>
            <a:r>
              <a:rPr lang="en-US" sz="3200" b="1" dirty="0"/>
              <a:t>		&lt;!-- change sanjaya.jpg with your image file name --&gt;</a:t>
            </a:r>
          </a:p>
          <a:p>
            <a:pPr marL="0" indent="0">
              <a:buNone/>
            </a:pPr>
            <a:r>
              <a:rPr lang="en-US" sz="3200" b="1" dirty="0"/>
              <a:t>	&lt;/body&gt; </a:t>
            </a:r>
          </a:p>
          <a:p>
            <a:pPr marL="0" indent="0">
              <a:buNone/>
            </a:pPr>
            <a:r>
              <a:rPr lang="en-US" sz="3200" b="1" dirty="0"/>
              <a:t>&lt;/html&gt;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130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Links to Other Web Pages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90600" y="2442632"/>
            <a:ext cx="10566400" cy="39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 &lt;html&gt; </a:t>
            </a:r>
          </a:p>
          <a:p>
            <a:pPr marL="0" indent="0">
              <a:buNone/>
            </a:pPr>
            <a:r>
              <a:rPr lang="en-US" sz="3200" b="1" dirty="0"/>
              <a:t>	&lt;body&gt; </a:t>
            </a:r>
          </a:p>
          <a:p>
            <a:pPr marL="0" indent="0">
              <a:buNone/>
            </a:pPr>
            <a:r>
              <a:rPr lang="en-US" sz="3200" b="1" dirty="0"/>
              <a:t>		&lt;h2&gt;Link to My Real Home Page&lt;/h2&gt;</a:t>
            </a:r>
          </a:p>
          <a:p>
            <a:pPr marL="0" indent="0">
              <a:buNone/>
            </a:pPr>
            <a:r>
              <a:rPr lang="en-US" sz="3200" b="1" dirty="0"/>
              <a:t>		My real home page is </a:t>
            </a:r>
          </a:p>
          <a:p>
            <a:pPr marL="0" indent="0">
              <a:buNone/>
            </a:pPr>
            <a:r>
              <a:rPr lang="en-US" sz="3200" b="1" dirty="0"/>
              <a:t>		&lt;a </a:t>
            </a:r>
            <a:r>
              <a:rPr lang="en-US" sz="3200" b="1" dirty="0" err="1"/>
              <a:t>href</a:t>
            </a:r>
            <a:r>
              <a:rPr lang="en-US" sz="3200" b="1" dirty="0"/>
              <a:t>="http://knoesis.org/researchers/</a:t>
            </a:r>
            <a:r>
              <a:rPr lang="en-US" sz="3200" b="1" dirty="0" err="1"/>
              <a:t>sanjaya</a:t>
            </a:r>
            <a:r>
              <a:rPr lang="en-US" sz="3200" b="1" dirty="0"/>
              <a:t>/"&gt;here&lt;/a&gt;.</a:t>
            </a:r>
          </a:p>
          <a:p>
            <a:pPr marL="0" indent="0">
              <a:buNone/>
            </a:pPr>
            <a:r>
              <a:rPr lang="en-US" sz="3200" b="1" dirty="0"/>
              <a:t>	&lt;/body&gt; </a:t>
            </a:r>
          </a:p>
          <a:p>
            <a:pPr marL="0" indent="0">
              <a:buNone/>
            </a:pPr>
            <a:r>
              <a:rPr lang="en-US" sz="3200" b="1" dirty="0"/>
              <a:t>&lt;/html&gt;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7369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Uploading Your Web Page to Web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Please read the PDF document</a:t>
            </a:r>
            <a:r>
              <a:rPr lang="en-US" sz="5400" b="1" dirty="0" smtClean="0">
                <a:solidFill>
                  <a:srgbClr val="FF0000"/>
                </a:solidFill>
              </a:rPr>
              <a:t> first. Everything you need to know to upload your Web page to the university Web server is very well explained there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4000" b="1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sz="4000" b="1" dirty="0" smtClean="0">
                <a:solidFill>
                  <a:srgbClr val="FF0000"/>
                </a:solidFill>
                <a:hlinkClick r:id="rId2"/>
              </a:rPr>
              <a:t>www.wright.edu/cats/docs/web/personal_website.pdf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30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7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Uploading Your Web Page to Web Server Cont.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486939"/>
            <a:ext cx="4025899" cy="3558449"/>
          </a:xfr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95401" y="2556932"/>
            <a:ext cx="5765799" cy="3488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Open SSH Secure File Transfer </a:t>
            </a:r>
            <a:r>
              <a:rPr lang="en-US" sz="3000" dirty="0" smtClean="0"/>
              <a:t>Client Program</a:t>
            </a:r>
          </a:p>
          <a:p>
            <a:r>
              <a:rPr lang="en-US" sz="3000" dirty="0" smtClean="0"/>
              <a:t>Click Quick Connect</a:t>
            </a:r>
          </a:p>
          <a:p>
            <a:r>
              <a:rPr lang="en-US" sz="3000" dirty="0" smtClean="0"/>
              <a:t>Host Name – unixapps1.wright.edu</a:t>
            </a:r>
          </a:p>
          <a:p>
            <a:r>
              <a:rPr lang="en-US" sz="3000" dirty="0" smtClean="0"/>
              <a:t>User Name – Your WID</a:t>
            </a:r>
          </a:p>
          <a:p>
            <a:r>
              <a:rPr lang="en-US" sz="3000" dirty="0" smtClean="0"/>
              <a:t>Click Connect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791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Uploading Your Web Page to Web Server Cont.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95401" y="2556932"/>
            <a:ext cx="5765799" cy="3488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Go to the place </a:t>
            </a:r>
            <a:r>
              <a:rPr lang="en-US" sz="3000" dirty="0" smtClean="0"/>
              <a:t>where you saved your HTML file (image, index.htm, links.htm etc.) using left pane</a:t>
            </a:r>
          </a:p>
          <a:p>
            <a:r>
              <a:rPr lang="en-US" sz="3000" dirty="0" smtClean="0"/>
              <a:t>Double click on www directory in the right pane</a:t>
            </a:r>
          </a:p>
          <a:p>
            <a:r>
              <a:rPr lang="en-US" sz="3000" dirty="0" smtClean="0"/>
              <a:t>Drag and Drop your files from left pane to right pane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490258"/>
            <a:ext cx="4239662" cy="3529730"/>
          </a:xfrm>
        </p:spPr>
      </p:pic>
    </p:spTree>
    <p:extLst>
      <p:ext uri="{BB962C8B-B14F-4D97-AF65-F5344CB8AC3E}">
        <p14:creationId xmlns:p14="http://schemas.microsoft.com/office/powerpoint/2010/main" val="610676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Access your Web Page on the Web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Type the following URL into your Web browser after uploading your HTML files to www directory as described in the earlier slides</a:t>
            </a:r>
            <a:r>
              <a:rPr lang="en-US" sz="3000" dirty="0"/>
              <a:t> </a:t>
            </a:r>
            <a:r>
              <a:rPr lang="en-US" sz="3200" dirty="0">
                <a:hlinkClick r:id="rId2"/>
              </a:rPr>
              <a:t>http://www.wright.edu</a:t>
            </a:r>
            <a:r>
              <a:rPr lang="en-US" sz="3200" dirty="0" smtClean="0">
                <a:hlinkClick r:id="rId2"/>
              </a:rPr>
              <a:t>/~your_email_name/</a:t>
            </a:r>
            <a:endParaRPr lang="en-US" sz="3200" dirty="0" smtClean="0"/>
          </a:p>
          <a:p>
            <a:r>
              <a:rPr lang="en-US" sz="3200" dirty="0" smtClean="0"/>
              <a:t>My e-mail is </a:t>
            </a:r>
            <a:r>
              <a:rPr lang="en-US" sz="3200" dirty="0" smtClean="0">
                <a:hlinkClick r:id="rId3"/>
              </a:rPr>
              <a:t>wijeratne.2@wright.edu</a:t>
            </a:r>
            <a:r>
              <a:rPr lang="en-US" sz="3200" dirty="0" smtClean="0"/>
              <a:t> so this is how I access my web page </a:t>
            </a:r>
            <a:r>
              <a:rPr lang="en-US" sz="3200" dirty="0">
                <a:hlinkClick r:id="rId4"/>
              </a:rPr>
              <a:t>http://www.wright.edu/~wijeratne.2/</a:t>
            </a:r>
            <a:endParaRPr lang="en-US" sz="30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WWW and HTML Programming </a:t>
            </a:r>
            <a:r>
              <a:rPr lang="en-US" sz="3000" dirty="0" smtClean="0"/>
              <a:t>(Chapter </a:t>
            </a:r>
            <a:r>
              <a:rPr lang="en-US" sz="3000" dirty="0" smtClean="0"/>
              <a:t>16) </a:t>
            </a:r>
            <a:r>
              <a:rPr lang="en-US" sz="3000" dirty="0" smtClean="0"/>
              <a:t>Slides by Ms. Karen Meyer discussed in Class</a:t>
            </a:r>
          </a:p>
          <a:p>
            <a:r>
              <a:rPr lang="en-US" sz="3000" dirty="0"/>
              <a:t>Chapter </a:t>
            </a:r>
            <a:r>
              <a:rPr lang="en-US" sz="3000" dirty="0" smtClean="0"/>
              <a:t>16 </a:t>
            </a:r>
            <a:r>
              <a:rPr lang="en-US" sz="3000" dirty="0"/>
              <a:t>of Course Text Book – </a:t>
            </a:r>
            <a:r>
              <a:rPr lang="en-US" sz="3000" dirty="0" smtClean="0"/>
              <a:t>The World Wide Web</a:t>
            </a:r>
            <a:endParaRPr lang="en-US" sz="3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7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myself will come to help you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and Friday at Room 320 - Oelman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/>
              <a:t>4:40 </a:t>
            </a:r>
            <a:r>
              <a:rPr lang="en-US" dirty="0" smtClean="0"/>
              <a:t>PM </a:t>
            </a:r>
            <a:r>
              <a:rPr lang="en-US" dirty="0"/>
              <a:t>- 5:40 </a:t>
            </a:r>
            <a:r>
              <a:rPr lang="en-US" dirty="0" smtClean="0"/>
              <a:t>PM, </a:t>
            </a:r>
            <a:r>
              <a:rPr lang="en-US" dirty="0"/>
              <a:t>Monday and Friday at 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 </a:t>
            </a:r>
            <a:r>
              <a:rPr lang="en-US" dirty="0" smtClean="0"/>
              <a:t>16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8832"/>
            <a:ext cx="9601198" cy="3450168"/>
          </a:xfrm>
        </p:spPr>
        <p:txBody>
          <a:bodyPr>
            <a:normAutofit/>
          </a:bodyPr>
          <a:lstStyle/>
          <a:p>
            <a:r>
              <a:rPr lang="en-US" sz="3200" dirty="0"/>
              <a:t>Learn some basic HTML </a:t>
            </a:r>
            <a:r>
              <a:rPr lang="en-US" sz="3200" dirty="0" smtClean="0"/>
              <a:t>concepts</a:t>
            </a:r>
          </a:p>
          <a:p>
            <a:r>
              <a:rPr lang="en-US" sz="3200" dirty="0"/>
              <a:t>Make </a:t>
            </a:r>
            <a:r>
              <a:rPr lang="en-US" sz="3200" dirty="0" smtClean="0"/>
              <a:t>simple </a:t>
            </a:r>
            <a:r>
              <a:rPr lang="en-US" sz="3200" dirty="0"/>
              <a:t>web </a:t>
            </a:r>
            <a:r>
              <a:rPr lang="en-US" sz="3200" dirty="0" smtClean="0"/>
              <a:t>pages with links and images</a:t>
            </a:r>
            <a:endParaRPr lang="en-US" sz="3200" dirty="0" smtClean="0"/>
          </a:p>
          <a:p>
            <a:r>
              <a:rPr lang="en-US" sz="3200" b="1" dirty="0" smtClean="0"/>
              <a:t>Answer </a:t>
            </a:r>
            <a:r>
              <a:rPr lang="en-US" sz="3200" b="1" dirty="0" smtClean="0"/>
              <a:t>all questions in </a:t>
            </a:r>
            <a:r>
              <a:rPr lang="en-US" sz="3200" b="1" dirty="0" smtClean="0"/>
              <a:t>Lab 16A Exercises 1 and Lab 16B Exercise 1 to Exercise 5</a:t>
            </a:r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Lab #</a:t>
            </a:r>
            <a:r>
              <a:rPr lang="en-US" sz="3200" b="1" dirty="0" smtClean="0">
                <a:solidFill>
                  <a:srgbClr val="FF0000"/>
                </a:solidFill>
              </a:rPr>
              <a:t>16 </a:t>
            </a:r>
            <a:r>
              <a:rPr lang="en-US" sz="3200" b="1" dirty="0">
                <a:solidFill>
                  <a:srgbClr val="FF0000"/>
                </a:solidFill>
              </a:rPr>
              <a:t>Due </a:t>
            </a:r>
            <a:r>
              <a:rPr lang="en-US" sz="3200" b="1" dirty="0" smtClean="0">
                <a:solidFill>
                  <a:srgbClr val="FF0000"/>
                </a:solidFill>
              </a:rPr>
              <a:t>Date </a:t>
            </a:r>
            <a:r>
              <a:rPr lang="en-US" sz="3200" b="1" dirty="0">
                <a:solidFill>
                  <a:srgbClr val="FF0000"/>
                </a:solidFill>
              </a:rPr>
              <a:t>- </a:t>
            </a:r>
            <a:r>
              <a:rPr lang="en-US" sz="3200" b="1" dirty="0" smtClean="0">
                <a:solidFill>
                  <a:srgbClr val="FF0000"/>
                </a:solidFill>
              </a:rPr>
              <a:t>Dec 03, </a:t>
            </a:r>
            <a:r>
              <a:rPr lang="en-US" sz="3200" b="1" dirty="0">
                <a:solidFill>
                  <a:srgbClr val="FF0000"/>
                </a:solidFill>
              </a:rPr>
              <a:t>2013 </a:t>
            </a:r>
            <a:r>
              <a:rPr lang="en-US" sz="3200" b="1" dirty="0" smtClean="0">
                <a:solidFill>
                  <a:srgbClr val="FF0000"/>
                </a:solidFill>
              </a:rPr>
              <a:t>12:30 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Submit </a:t>
            </a:r>
            <a:r>
              <a:rPr lang="en-US" dirty="0" smtClean="0">
                <a:solidFill>
                  <a:srgbClr val="FF0000"/>
                </a:solidFill>
              </a:rPr>
              <a:t>Lab 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500968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Use Pilot Page for this Weeks’s Submission</a:t>
            </a:r>
          </a:p>
          <a:p>
            <a:pPr lvl="1"/>
            <a:r>
              <a:rPr lang="en-US" sz="2800" b="1" dirty="0" smtClean="0">
                <a:solidFill>
                  <a:schemeClr val="tx1"/>
                </a:solidFill>
              </a:rPr>
              <a:t>Go to Pilot Course Page and Use Dropbox Submission Link to upload your files</a:t>
            </a:r>
          </a:p>
          <a:p>
            <a:pPr lvl="1"/>
            <a:r>
              <a:rPr lang="en-US" sz="2800" b="1" dirty="0" smtClean="0">
                <a:solidFill>
                  <a:schemeClr val="tx1"/>
                </a:solidFill>
              </a:rPr>
              <a:t>Also upload all your files to wright state web server – Steps on how to do this is described at the end of the slideshow</a:t>
            </a:r>
          </a:p>
          <a:p>
            <a:pPr lvl="1"/>
            <a:r>
              <a:rPr lang="en-US" sz="2800" b="1" u="sng" dirty="0" smtClean="0">
                <a:solidFill>
                  <a:srgbClr val="FF0000"/>
                </a:solidFill>
              </a:rPr>
              <a:t>You need to upload your work to Pilot and to University Web server to receive credit</a:t>
            </a:r>
            <a:endParaRPr lang="en-US" sz="2800" b="1" u="sng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6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17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Markup language to create Web pages</a:t>
            </a:r>
          </a:p>
          <a:p>
            <a:r>
              <a:rPr lang="en-US" sz="3000" dirty="0" smtClean="0"/>
              <a:t>First introduced by Sir Tim Berners-Lee and developed and </a:t>
            </a:r>
            <a:r>
              <a:rPr lang="en-US" sz="3000" dirty="0"/>
              <a:t>maintained by World Wide Web </a:t>
            </a:r>
            <a:r>
              <a:rPr lang="en-US" sz="3000" dirty="0" smtClean="0"/>
              <a:t>Consortium</a:t>
            </a:r>
          </a:p>
          <a:p>
            <a:r>
              <a:rPr lang="en-US" sz="3000" dirty="0" smtClean="0"/>
              <a:t>Based on Tags. Eg – &lt;h1&gt;&lt;/h1&gt;, &lt;</a:t>
            </a:r>
            <a:r>
              <a:rPr lang="en-US" sz="3000" dirty="0" err="1" smtClean="0"/>
              <a:t>br</a:t>
            </a:r>
            <a:r>
              <a:rPr lang="en-US" sz="3000" dirty="0" smtClean="0"/>
              <a:t> /&gt;, &lt;</a:t>
            </a:r>
            <a:r>
              <a:rPr lang="en-US" sz="3000" dirty="0" err="1" smtClean="0"/>
              <a:t>img</a:t>
            </a:r>
            <a:r>
              <a:rPr lang="en-US" sz="3000" dirty="0" smtClean="0"/>
              <a:t> /&gt;</a:t>
            </a:r>
          </a:p>
          <a:p>
            <a:r>
              <a:rPr lang="en-US" sz="3000" dirty="0" smtClean="0"/>
              <a:t>Some tags have closing tags but some don’t. Tags have attributes too. Eg – &lt;</a:t>
            </a:r>
            <a:r>
              <a:rPr lang="en-US" sz="3000" dirty="0" err="1" smtClean="0"/>
              <a:t>img</a:t>
            </a:r>
            <a:r>
              <a:rPr lang="en-US" sz="3000" dirty="0" smtClean="0"/>
              <a:t> </a:t>
            </a:r>
            <a:r>
              <a:rPr lang="en-US" sz="3000" dirty="0" err="1" smtClean="0"/>
              <a:t>src</a:t>
            </a:r>
            <a:r>
              <a:rPr lang="en-US" sz="3000" dirty="0" smtClean="0"/>
              <a:t>=“mypic.jpg” /&gt;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5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First </a:t>
            </a:r>
            <a:r>
              <a:rPr lang="en-US" dirty="0" smtClean="0"/>
              <a:t>HTML Web 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17949" y="2506132"/>
            <a:ext cx="5661251" cy="3856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&lt;html&gt; </a:t>
            </a:r>
          </a:p>
          <a:p>
            <a:pPr marL="0" indent="0">
              <a:buNone/>
            </a:pPr>
            <a:r>
              <a:rPr lang="en-US" sz="3200" b="1" dirty="0" smtClean="0"/>
              <a:t>	&lt;</a:t>
            </a:r>
            <a:r>
              <a:rPr lang="en-US" sz="3200" b="1" dirty="0"/>
              <a:t>head&gt;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		</a:t>
            </a:r>
            <a:r>
              <a:rPr lang="en-US" sz="3200" b="1" dirty="0" smtClean="0"/>
              <a:t>&lt;title&gt;My Web Page&lt;/title&gt; 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	&lt;/</a:t>
            </a:r>
            <a:r>
              <a:rPr lang="en-US" sz="3200" b="1" dirty="0"/>
              <a:t>head&gt; </a:t>
            </a:r>
          </a:p>
          <a:p>
            <a:pPr marL="0" indent="0">
              <a:buNone/>
            </a:pPr>
            <a:r>
              <a:rPr lang="en-US" sz="3200" b="1" dirty="0" smtClean="0"/>
              <a:t>	&lt;</a:t>
            </a:r>
            <a:r>
              <a:rPr lang="en-US" sz="3200" b="1" dirty="0"/>
              <a:t>body&gt;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&lt;h1&gt;Hello World&lt;/h1&gt;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&lt;p&gt;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Hi, this is Sanjaya, Welcome to my Web page!!!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&lt;/p&gt;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	&lt;/</a:t>
            </a:r>
            <a:r>
              <a:rPr lang="en-US" sz="3200" b="1" dirty="0"/>
              <a:t>body&gt; </a:t>
            </a:r>
          </a:p>
          <a:p>
            <a:pPr marL="0" indent="0">
              <a:buNone/>
            </a:pPr>
            <a:r>
              <a:rPr lang="en-US" sz="3200" b="1" dirty="0"/>
              <a:t>&lt;/html&gt; 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31901" y="243715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7582" y="2806488"/>
            <a:ext cx="219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Header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3501" y="3210734"/>
            <a:ext cx="183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Tag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63900" y="2991154"/>
            <a:ext cx="1145153" cy="137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05100" y="2672622"/>
            <a:ext cx="1320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3501" y="4714742"/>
            <a:ext cx="13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 Body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311400" y="3379247"/>
            <a:ext cx="2580253" cy="116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27256" y="4981673"/>
            <a:ext cx="1828800" cy="8058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54809" y="4074230"/>
            <a:ext cx="1801247" cy="8251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06301" y="4622532"/>
            <a:ext cx="14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Paragraph Tag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606301" y="4230592"/>
            <a:ext cx="183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 Style 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314265" y="4415258"/>
            <a:ext cx="22649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1"/>
          </p:cNvCxnSpPr>
          <p:nvPr/>
        </p:nvCxnSpPr>
        <p:spPr>
          <a:xfrm flipH="1" flipV="1">
            <a:off x="5409266" y="4790156"/>
            <a:ext cx="4197035" cy="170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28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4698999" cy="28532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There are 6 different heading styles in HTML from H1 to H6</a:t>
            </a:r>
          </a:p>
          <a:p>
            <a:r>
              <a:rPr lang="en-US" sz="3000" dirty="0" smtClean="0"/>
              <a:t>Also note that the header section is optional in HTML</a:t>
            </a:r>
            <a:endParaRPr lang="en-US" sz="3000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500924" y="2518832"/>
            <a:ext cx="4200753" cy="38565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 smtClean="0"/>
              <a:t> &lt;html&gt; </a:t>
            </a:r>
          </a:p>
          <a:p>
            <a:pPr marL="0" indent="0">
              <a:buFont typeface="Arial"/>
              <a:buNone/>
            </a:pPr>
            <a:r>
              <a:rPr lang="en-US" sz="3200" b="1" dirty="0" smtClean="0"/>
              <a:t>	&lt;body&gt; </a:t>
            </a:r>
          </a:p>
          <a:p>
            <a:pPr marL="0" indent="0">
              <a:buFont typeface="Arial"/>
              <a:buNone/>
            </a:pPr>
            <a:r>
              <a:rPr lang="en-US" sz="3200" b="1" dirty="0" smtClean="0"/>
              <a:t>		&lt;h1&gt;Hello World&lt;/h1&gt;</a:t>
            </a:r>
          </a:p>
          <a:p>
            <a:pPr marL="0" indent="0">
              <a:buNone/>
            </a:pPr>
            <a:r>
              <a:rPr lang="en-US" sz="3200" b="1" dirty="0" smtClean="0"/>
              <a:t>		&lt;h2&gt;Hello </a:t>
            </a:r>
            <a:r>
              <a:rPr lang="en-US" sz="3200" b="1" dirty="0"/>
              <a:t>World&lt;/</a:t>
            </a:r>
            <a:r>
              <a:rPr lang="en-US" sz="3200" b="1" dirty="0" smtClean="0"/>
              <a:t>h2&gt;</a:t>
            </a:r>
          </a:p>
          <a:p>
            <a:pPr marL="0" indent="0">
              <a:buNone/>
            </a:pPr>
            <a:r>
              <a:rPr lang="en-US" sz="3200" b="1" dirty="0" smtClean="0"/>
              <a:t>		&lt;h3&gt;Hello </a:t>
            </a:r>
            <a:r>
              <a:rPr lang="en-US" sz="3200" b="1" dirty="0"/>
              <a:t>World&lt;/</a:t>
            </a:r>
            <a:r>
              <a:rPr lang="en-US" sz="3200" b="1" dirty="0" smtClean="0"/>
              <a:t>h3&gt;</a:t>
            </a:r>
          </a:p>
          <a:p>
            <a:pPr marL="0" indent="0">
              <a:buNone/>
            </a:pPr>
            <a:r>
              <a:rPr lang="en-US" sz="3200" b="1" dirty="0" smtClean="0"/>
              <a:t>		&lt;h4&gt;Hello </a:t>
            </a:r>
            <a:r>
              <a:rPr lang="en-US" sz="3200" b="1" dirty="0"/>
              <a:t>World&lt;/</a:t>
            </a:r>
            <a:r>
              <a:rPr lang="en-US" sz="3200" b="1" dirty="0" smtClean="0"/>
              <a:t>h4&gt;</a:t>
            </a:r>
          </a:p>
          <a:p>
            <a:pPr marL="0" indent="0">
              <a:buNone/>
            </a:pPr>
            <a:r>
              <a:rPr lang="en-US" sz="3200" b="1" dirty="0" smtClean="0"/>
              <a:t>		&lt;h5&gt;Hello </a:t>
            </a:r>
            <a:r>
              <a:rPr lang="en-US" sz="3200" b="1" dirty="0"/>
              <a:t>World&lt;/</a:t>
            </a:r>
            <a:r>
              <a:rPr lang="en-US" sz="3200" b="1" dirty="0" smtClean="0"/>
              <a:t>h5&gt;</a:t>
            </a:r>
          </a:p>
          <a:p>
            <a:pPr marL="0" indent="0">
              <a:buNone/>
            </a:pPr>
            <a:r>
              <a:rPr lang="en-US" sz="3200" b="1" dirty="0" smtClean="0"/>
              <a:t>		&lt;h6&gt;Hello </a:t>
            </a:r>
            <a:r>
              <a:rPr lang="en-US" sz="3200" b="1" dirty="0"/>
              <a:t>World&lt;/</a:t>
            </a:r>
            <a:r>
              <a:rPr lang="en-US" sz="3200" b="1" dirty="0" smtClean="0"/>
              <a:t>h6&gt;</a:t>
            </a:r>
          </a:p>
          <a:p>
            <a:pPr marL="0" indent="0">
              <a:buFont typeface="Arial"/>
              <a:buNone/>
            </a:pPr>
            <a:r>
              <a:rPr lang="en-US" sz="3200" b="1" dirty="0" smtClean="0"/>
              <a:t>	&lt;/body&gt; </a:t>
            </a:r>
          </a:p>
          <a:p>
            <a:pPr marL="0" indent="0">
              <a:buFont typeface="Arial"/>
              <a:buNone/>
            </a:pPr>
            <a:r>
              <a:rPr lang="en-US" sz="3200" b="1" dirty="0" smtClean="0"/>
              <a:t>&lt;/html&gt;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1825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Simple Text Formatting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009900" y="2506132"/>
            <a:ext cx="6946900" cy="39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 &lt;html&gt; </a:t>
            </a:r>
          </a:p>
          <a:p>
            <a:pPr marL="0" indent="0">
              <a:buNone/>
            </a:pPr>
            <a:r>
              <a:rPr lang="en-US" sz="3200" b="1" dirty="0"/>
              <a:t>	&lt;body&gt; </a:t>
            </a:r>
          </a:p>
          <a:p>
            <a:pPr marL="0" indent="0">
              <a:buNone/>
            </a:pPr>
            <a:r>
              <a:rPr lang="en-US" sz="3200" b="1" dirty="0"/>
              <a:t>		&lt;p align="justify"&gt;</a:t>
            </a:r>
          </a:p>
          <a:p>
            <a:pPr marL="0" indent="0">
              <a:buNone/>
            </a:pPr>
            <a:r>
              <a:rPr lang="en-US" sz="3200" b="1" dirty="0"/>
              <a:t>			&lt;b&gt;This text is in bold face&lt;/b&gt; while </a:t>
            </a:r>
          </a:p>
          <a:p>
            <a:pPr marL="0" indent="0">
              <a:buNone/>
            </a:pPr>
            <a:r>
              <a:rPr lang="en-US" sz="3200" b="1" dirty="0"/>
              <a:t>			&lt;</a:t>
            </a:r>
            <a:r>
              <a:rPr lang="en-US" sz="3200" b="1" dirty="0" err="1"/>
              <a:t>i</a:t>
            </a:r>
            <a:r>
              <a:rPr lang="en-US" sz="3200" b="1" dirty="0"/>
              <a:t>&gt;this text is </a:t>
            </a:r>
            <a:r>
              <a:rPr lang="en-US" sz="3200" b="1" dirty="0" smtClean="0"/>
              <a:t>italicized.&lt;/</a:t>
            </a:r>
            <a:r>
              <a:rPr lang="en-US" sz="3200" b="1" dirty="0" err="1"/>
              <a:t>i</a:t>
            </a:r>
            <a:r>
              <a:rPr lang="en-US" sz="3200" b="1" dirty="0"/>
              <a:t>&gt;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&lt;/</a:t>
            </a:r>
            <a:r>
              <a:rPr lang="en-US" sz="3200" b="1" dirty="0"/>
              <a:t>p&gt;</a:t>
            </a:r>
          </a:p>
          <a:p>
            <a:pPr marL="0" indent="0">
              <a:buNone/>
            </a:pPr>
            <a:r>
              <a:rPr lang="en-US" sz="3200" b="1" dirty="0"/>
              <a:t>	&lt;/body&gt; </a:t>
            </a:r>
          </a:p>
          <a:p>
            <a:pPr marL="0" indent="0">
              <a:buNone/>
            </a:pPr>
            <a:r>
              <a:rPr lang="en-US" sz="3200" b="1" dirty="0"/>
              <a:t>&lt;/html&gt;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0117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 – Ordered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4698999" cy="28532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There are two types of lists</a:t>
            </a:r>
          </a:p>
          <a:p>
            <a:pPr lvl="1"/>
            <a:r>
              <a:rPr lang="en-US" sz="2600" dirty="0" smtClean="0"/>
              <a:t>Ordered</a:t>
            </a:r>
          </a:p>
          <a:p>
            <a:pPr lvl="1"/>
            <a:r>
              <a:rPr lang="en-US" sz="2600" dirty="0" smtClean="0"/>
              <a:t>Unordered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16 </a:t>
            </a:r>
            <a:r>
              <a:rPr lang="es-ES" dirty="0"/>
              <a:t>– </a:t>
            </a:r>
            <a:r>
              <a:rPr lang="es-ES" dirty="0" smtClean="0"/>
              <a:t>HTML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57900" y="2506132"/>
            <a:ext cx="4586176" cy="39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  &lt;html&gt; </a:t>
            </a:r>
          </a:p>
          <a:p>
            <a:pPr marL="0" indent="0">
              <a:buNone/>
            </a:pPr>
            <a:r>
              <a:rPr lang="en-US" sz="3200" b="1" dirty="0"/>
              <a:t>	&lt;body&gt; </a:t>
            </a:r>
          </a:p>
          <a:p>
            <a:pPr marL="0" indent="0">
              <a:buNone/>
            </a:pPr>
            <a:r>
              <a:rPr lang="en-US" sz="3200" b="1" dirty="0"/>
              <a:t>		&lt;h3&gt;My </a:t>
            </a:r>
            <a:r>
              <a:rPr lang="en-US" sz="3200" b="1" dirty="0" smtClean="0"/>
              <a:t>Favorite </a:t>
            </a:r>
            <a:r>
              <a:rPr lang="en-US" sz="3200" b="1" dirty="0"/>
              <a:t>Bands&lt;/h3&gt;</a:t>
            </a:r>
          </a:p>
          <a:p>
            <a:pPr marL="0" indent="0">
              <a:buNone/>
            </a:pPr>
            <a:r>
              <a:rPr lang="en-US" sz="3200" b="1" dirty="0"/>
              <a:t>			</a:t>
            </a:r>
            <a:r>
              <a:rPr lang="en-US" sz="3200" b="1" dirty="0" smtClean="0"/>
              <a:t>&lt;</a:t>
            </a:r>
            <a:r>
              <a:rPr lang="en-US" sz="3200" b="1" dirty="0" err="1" smtClean="0"/>
              <a:t>ol</a:t>
            </a:r>
            <a:r>
              <a:rPr lang="en-US" sz="3200" b="1" dirty="0"/>
              <a:t>&gt;</a:t>
            </a:r>
          </a:p>
          <a:p>
            <a:pPr marL="0" indent="0">
              <a:buNone/>
            </a:pPr>
            <a:r>
              <a:rPr lang="en-US" sz="3200" b="1" dirty="0"/>
              <a:t>				&lt;li&gt;Lamb of God&lt;/li&gt;</a:t>
            </a:r>
          </a:p>
          <a:p>
            <a:pPr marL="0" indent="0">
              <a:buNone/>
            </a:pPr>
            <a:r>
              <a:rPr lang="en-US" sz="3200" b="1" dirty="0"/>
              <a:t>				&lt;li&gt;</a:t>
            </a:r>
            <a:r>
              <a:rPr lang="en-US" sz="3200" b="1" dirty="0" err="1"/>
              <a:t>Linkin</a:t>
            </a:r>
            <a:r>
              <a:rPr lang="en-US" sz="3200" b="1" dirty="0"/>
              <a:t> Park&lt;/li&gt;</a:t>
            </a:r>
          </a:p>
          <a:p>
            <a:pPr marL="0" indent="0">
              <a:buNone/>
            </a:pPr>
            <a:r>
              <a:rPr lang="en-US" sz="3200" b="1" dirty="0"/>
              <a:t>				&lt;li&gt;</a:t>
            </a:r>
            <a:r>
              <a:rPr lang="en-US" sz="3200" b="1" dirty="0" err="1"/>
              <a:t>Hoobastank</a:t>
            </a:r>
            <a:r>
              <a:rPr lang="en-US" sz="3200" b="1" dirty="0"/>
              <a:t>&lt;/li&gt;</a:t>
            </a:r>
          </a:p>
          <a:p>
            <a:pPr marL="0" indent="0">
              <a:buNone/>
            </a:pPr>
            <a:r>
              <a:rPr lang="en-US" sz="3200" b="1" dirty="0"/>
              <a:t>			</a:t>
            </a:r>
            <a:r>
              <a:rPr lang="en-US" sz="3200" b="1" dirty="0" smtClean="0"/>
              <a:t>&lt;/</a:t>
            </a:r>
            <a:r>
              <a:rPr lang="en-US" sz="3200" b="1" dirty="0" err="1" smtClean="0"/>
              <a:t>ol</a:t>
            </a:r>
            <a:r>
              <a:rPr lang="en-US" sz="3200" b="1" dirty="0"/>
              <a:t>&gt;</a:t>
            </a:r>
          </a:p>
          <a:p>
            <a:pPr marL="0" indent="0">
              <a:buNone/>
            </a:pPr>
            <a:r>
              <a:rPr lang="en-US" sz="3200" b="1" dirty="0"/>
              <a:t>	&lt;/body&gt; </a:t>
            </a:r>
          </a:p>
          <a:p>
            <a:pPr marL="0" indent="0">
              <a:buNone/>
            </a:pPr>
            <a:r>
              <a:rPr lang="en-US" sz="3200" b="1" dirty="0"/>
              <a:t>&lt;/html&gt;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837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14496</TotalTime>
  <Words>752</Words>
  <Application>Microsoft Office PowerPoint</Application>
  <PresentationFormat>Widescreen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Organic</vt:lpstr>
      <vt:lpstr>CS 1150 – Lab #16A &amp; 16B – HTML</vt:lpstr>
      <vt:lpstr>TA Labs, Office Hours Laboratory Polices</vt:lpstr>
      <vt:lpstr>Lab # 16 Overview</vt:lpstr>
      <vt:lpstr>How to Submit Lab 16</vt:lpstr>
      <vt:lpstr>Introduction to HTML</vt:lpstr>
      <vt:lpstr>Writing Your First HTML Web Page</vt:lpstr>
      <vt:lpstr>HTML Heading Styles</vt:lpstr>
      <vt:lpstr>HTML – Simple Text Formatting</vt:lpstr>
      <vt:lpstr>HTML Lists – Ordered Lists</vt:lpstr>
      <vt:lpstr>HTML Lists – Un-ordered Lists</vt:lpstr>
      <vt:lpstr>Adding an Image to Your Web Page</vt:lpstr>
      <vt:lpstr>Creating Links to Other Web Pages</vt:lpstr>
      <vt:lpstr>Uploading Your Web Page to Web Server</vt:lpstr>
      <vt:lpstr>Uploading Your Web Page to Web Server Cont.</vt:lpstr>
      <vt:lpstr>Uploading Your Web Page to Web Server Cont.</vt:lpstr>
      <vt:lpstr>Access your Web Page on the Web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student</cp:lastModifiedBy>
  <cp:revision>196</cp:revision>
  <dcterms:created xsi:type="dcterms:W3CDTF">2013-09-09T12:09:59Z</dcterms:created>
  <dcterms:modified xsi:type="dcterms:W3CDTF">2013-11-22T16:31:55Z</dcterms:modified>
</cp:coreProperties>
</file>