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8" r:id="rId5"/>
    <p:sldId id="290" r:id="rId6"/>
    <p:sldId id="293" r:id="rId7"/>
    <p:sldId id="292" r:id="rId8"/>
    <p:sldId id="284" r:id="rId9"/>
    <p:sldId id="285" r:id="rId10"/>
    <p:sldId id="286" r:id="rId11"/>
    <p:sldId id="287" r:id="rId12"/>
    <p:sldId id="288" r:id="rId13"/>
    <p:sldId id="289" r:id="rId14"/>
    <p:sldId id="29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rycatch22.com/blog/the-computer-architecture-analogy-part-4-assembly-programm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</a:t>
            </a:r>
            <a:r>
              <a:rPr lang="en-US" sz="4000" dirty="0" smtClean="0"/>
              <a:t>#8 </a:t>
            </a:r>
            <a:r>
              <a:rPr lang="en-US" sz="4000" dirty="0" smtClean="0"/>
              <a:t>– </a:t>
            </a:r>
            <a:r>
              <a:rPr lang="en-US" sz="4000" dirty="0"/>
              <a:t>Using Algorithms for Painting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</a:t>
            </a:r>
            <a:r>
              <a:rPr lang="en-US" dirty="0"/>
              <a:t>Help – Commands to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2068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/>
              <a:t>Read page 105 – 107 in Lab 8</a:t>
            </a:r>
          </a:p>
          <a:p>
            <a:r>
              <a:rPr lang="en-US" sz="3000" dirty="0" smtClean="0"/>
              <a:t>Open Example 4 – Squares and alter it</a:t>
            </a:r>
          </a:p>
          <a:p>
            <a:r>
              <a:rPr lang="en-US" sz="3000" b="1" dirty="0" smtClean="0"/>
              <a:t>x = 5 </a:t>
            </a:r>
            <a:r>
              <a:rPr lang="en-US" sz="3000" dirty="0" smtClean="0"/>
              <a:t>– Setting variable x’s value to 5</a:t>
            </a:r>
          </a:p>
          <a:p>
            <a:r>
              <a:rPr lang="en-US" sz="3000" b="1" dirty="0" smtClean="0"/>
              <a:t>random(256) </a:t>
            </a:r>
            <a:r>
              <a:rPr lang="en-US" sz="3000" dirty="0" smtClean="0"/>
              <a:t>– Selec</a:t>
            </a:r>
            <a:r>
              <a:rPr lang="en-US" sz="3000" dirty="0" smtClean="0"/>
              <a:t>t a random value from 1 to 256. Eg –    r = random(256)</a:t>
            </a:r>
          </a:p>
          <a:p>
            <a:r>
              <a:rPr lang="en-US" sz="3000" b="1" dirty="0" smtClean="0"/>
              <a:t>x = x + 1 </a:t>
            </a:r>
            <a:r>
              <a:rPr lang="en-US" sz="3000" dirty="0" smtClean="0"/>
              <a:t>– Add 1 to variable x</a:t>
            </a:r>
          </a:p>
        </p:txBody>
      </p:sp>
    </p:spTree>
    <p:extLst>
      <p:ext uri="{BB962C8B-B14F-4D97-AF65-F5344CB8AC3E}">
        <p14:creationId xmlns:p14="http://schemas.microsoft.com/office/powerpoint/2010/main" val="246948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Help – Commands to </a:t>
            </a:r>
            <a:r>
              <a:rPr lang="en-US" dirty="0" smtClean="0"/>
              <a:t>Use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repeat 3 times </a:t>
            </a:r>
            <a:r>
              <a:rPr lang="en-US" sz="3000" dirty="0" smtClean="0"/>
              <a:t>– A loop that executes the statements in its body 3 times</a:t>
            </a:r>
          </a:p>
          <a:p>
            <a:r>
              <a:rPr lang="en-US" sz="3000" b="1" dirty="0" smtClean="0"/>
              <a:t>end</a:t>
            </a:r>
            <a:r>
              <a:rPr lang="en-US" sz="3000" dirty="0" smtClean="0"/>
              <a:t> – Stops the loop</a:t>
            </a:r>
          </a:p>
          <a:p>
            <a:r>
              <a:rPr lang="en-US" sz="3000" b="1" dirty="0" smtClean="0"/>
              <a:t>square(x) </a:t>
            </a:r>
            <a:r>
              <a:rPr lang="en-US" sz="3000" dirty="0" smtClean="0"/>
              <a:t>– Invoke square function using variable x. random(256) was also a function, we invoked it with the value 256 instead of a variable.</a:t>
            </a:r>
            <a:endParaRPr lang="en-US" sz="3000" b="1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481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3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2556932"/>
            <a:ext cx="99694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/>
              <a:t>the </a:t>
            </a:r>
            <a:r>
              <a:rPr lang="en-US" dirty="0" smtClean="0"/>
              <a:t>letter </a:t>
            </a:r>
            <a:r>
              <a:rPr lang="en-US" dirty="0"/>
              <a:t>T at coordinate </a:t>
            </a:r>
            <a:r>
              <a:rPr lang="en-US" dirty="0" smtClean="0"/>
              <a:t>1,1 </a:t>
            </a:r>
            <a:r>
              <a:rPr lang="en-US" dirty="0"/>
              <a:t>Start the letter H at coordinate </a:t>
            </a:r>
            <a:r>
              <a:rPr lang="en-US" dirty="0" smtClean="0"/>
              <a:t>7,1 and </a:t>
            </a:r>
            <a:r>
              <a:rPr lang="en-US" dirty="0"/>
              <a:t>Start the letter E at coordinate </a:t>
            </a:r>
            <a:r>
              <a:rPr lang="en-US" dirty="0" smtClean="0"/>
              <a:t>12,1</a:t>
            </a:r>
          </a:p>
          <a:p>
            <a:r>
              <a:rPr lang="en-US" dirty="0" smtClean="0"/>
              <a:t>Commands to Use – color, pen down, goto, up/down/left/right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25" y="3860389"/>
            <a:ext cx="4865349" cy="20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4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4 </a:t>
            </a:r>
            <a:r>
              <a:rPr lang="en-US" dirty="0"/>
              <a:t>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Question 7 – If you stand 10 – 15 feet away </a:t>
            </a:r>
            <a:r>
              <a:rPr lang="en-US" sz="3000" dirty="0" smtClean="0">
                <a:solidFill>
                  <a:schemeClr val="tx1"/>
                </a:solidFill>
              </a:rPr>
              <a:t>from your computer, the ragged line would look more like a straight line. </a:t>
            </a:r>
          </a:p>
          <a:p>
            <a:r>
              <a:rPr lang="en-US" sz="3000" b="1" dirty="0" smtClean="0"/>
              <a:t>Omit Question 8</a:t>
            </a:r>
          </a:p>
          <a:p>
            <a:r>
              <a:rPr lang="en-US" sz="2800" b="1" dirty="0"/>
              <a:t>Write a Top-down Design for Sorting a list of Names into Alphabetical Order</a:t>
            </a:r>
          </a:p>
          <a:p>
            <a:pPr marL="0" indent="0">
              <a:buNone/>
            </a:pPr>
            <a:endParaRPr lang="en-US" sz="3000" b="1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7896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Chapter </a:t>
            </a:r>
            <a:r>
              <a:rPr lang="en-US" sz="3000" dirty="0"/>
              <a:t>7 </a:t>
            </a:r>
            <a:r>
              <a:rPr lang="en-US" sz="3000" dirty="0" smtClean="0"/>
              <a:t>– </a:t>
            </a:r>
            <a:r>
              <a:rPr lang="en-US" sz="3000" dirty="0"/>
              <a:t>Problem Solving and </a:t>
            </a:r>
            <a:r>
              <a:rPr lang="en-US" sz="3000" dirty="0" smtClean="0"/>
              <a:t>Algorithms </a:t>
            </a:r>
            <a:r>
              <a:rPr lang="en-US" sz="3000" dirty="0" smtClean="0"/>
              <a:t>Slides </a:t>
            </a:r>
            <a:r>
              <a:rPr lang="en-US" sz="3000" dirty="0" smtClean="0"/>
              <a:t>by Ms. Karen Meyer discussed in Class</a:t>
            </a:r>
          </a:p>
          <a:p>
            <a:r>
              <a:rPr lang="en-US" sz="3000" dirty="0"/>
              <a:t>Chapter </a:t>
            </a:r>
            <a:r>
              <a:rPr lang="en-US" sz="3000" dirty="0" smtClean="0"/>
              <a:t>7 </a:t>
            </a:r>
            <a:r>
              <a:rPr lang="en-US" sz="3000" dirty="0"/>
              <a:t>of Course Text Book – </a:t>
            </a:r>
            <a:r>
              <a:rPr lang="en-US" sz="3000" dirty="0"/>
              <a:t>Problem Solving and Algorithms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331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myself will come to help you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and Friday at 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/>
              <a:t>4:40 </a:t>
            </a:r>
            <a:r>
              <a:rPr lang="en-US" dirty="0" smtClean="0"/>
              <a:t>PM </a:t>
            </a:r>
            <a:r>
              <a:rPr lang="en-US" dirty="0"/>
              <a:t>- 5:40 </a:t>
            </a:r>
            <a:r>
              <a:rPr lang="en-US" dirty="0" smtClean="0"/>
              <a:t>PM, </a:t>
            </a:r>
            <a:r>
              <a:rPr lang="en-US" dirty="0"/>
              <a:t>Monday and Friday at 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 </a:t>
            </a:r>
            <a:r>
              <a:rPr lang="en-US" dirty="0" smtClean="0"/>
              <a:t>8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35898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Learn </a:t>
            </a:r>
            <a:r>
              <a:rPr lang="en-US" sz="3200" dirty="0" smtClean="0"/>
              <a:t>How to use Palgo and Palgo Programming</a:t>
            </a:r>
            <a:endParaRPr lang="en-US" sz="3200" dirty="0" smtClean="0"/>
          </a:p>
          <a:p>
            <a:r>
              <a:rPr lang="en-US" sz="3200" b="1" dirty="0" smtClean="0"/>
              <a:t>Do Activities and Complete </a:t>
            </a:r>
            <a:r>
              <a:rPr lang="en-US" sz="3200" b="1" dirty="0" smtClean="0"/>
              <a:t>Exercises 1, </a:t>
            </a:r>
            <a:r>
              <a:rPr lang="en-US" sz="3200" b="1" dirty="0" smtClean="0"/>
              <a:t>2, 3 and 4</a:t>
            </a:r>
          </a:p>
          <a:p>
            <a:r>
              <a:rPr lang="en-US" sz="3200" b="1" dirty="0"/>
              <a:t>Write a </a:t>
            </a:r>
            <a:r>
              <a:rPr lang="en-US" sz="3200" b="1" dirty="0" smtClean="0"/>
              <a:t>Top-down Design </a:t>
            </a:r>
            <a:r>
              <a:rPr lang="en-US" sz="3200" b="1" dirty="0"/>
              <a:t>for </a:t>
            </a:r>
            <a:r>
              <a:rPr lang="en-US" sz="3200" b="1" dirty="0" smtClean="0"/>
              <a:t>Sorting </a:t>
            </a:r>
            <a:r>
              <a:rPr lang="en-US" sz="3200" b="1" dirty="0"/>
              <a:t>a list of </a:t>
            </a:r>
            <a:r>
              <a:rPr lang="en-US" sz="3200" b="1" dirty="0" smtClean="0"/>
              <a:t>Names </a:t>
            </a:r>
            <a:r>
              <a:rPr lang="en-US" sz="3200" b="1" dirty="0"/>
              <a:t>into </a:t>
            </a:r>
            <a:r>
              <a:rPr lang="en-US" sz="3200" b="1" dirty="0" smtClean="0"/>
              <a:t>Alphabetical Order</a:t>
            </a:r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Lab </a:t>
            </a:r>
            <a:r>
              <a:rPr lang="en-US" sz="3200" b="1" dirty="0" smtClean="0">
                <a:solidFill>
                  <a:srgbClr val="FF0000"/>
                </a:solidFill>
              </a:rPr>
              <a:t>#8 </a:t>
            </a:r>
            <a:r>
              <a:rPr lang="en-US" sz="3200" b="1" dirty="0">
                <a:solidFill>
                  <a:srgbClr val="FF0000"/>
                </a:solidFill>
              </a:rPr>
              <a:t>Due Date - </a:t>
            </a:r>
            <a:r>
              <a:rPr lang="en-US" sz="3200" b="1" dirty="0" smtClean="0">
                <a:solidFill>
                  <a:srgbClr val="FF0000"/>
                </a:solidFill>
              </a:rPr>
              <a:t>Oct 14, </a:t>
            </a:r>
            <a:r>
              <a:rPr lang="en-US" sz="3200" b="1" dirty="0">
                <a:solidFill>
                  <a:srgbClr val="FF0000"/>
                </a:solidFill>
              </a:rPr>
              <a:t>2013 11:55 </a:t>
            </a:r>
            <a:r>
              <a:rPr lang="en-US" sz="3200" b="1" dirty="0" smtClean="0">
                <a:solidFill>
                  <a:srgbClr val="FF0000"/>
                </a:solidFill>
              </a:rPr>
              <a:t>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#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into my mailbox – 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Why We Need 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Human Communication VS Machine Communication</a:t>
            </a:r>
          </a:p>
          <a:p>
            <a:endParaRPr lang="en-US" sz="30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186460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Source –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trycatch22.com/blog/the-computer-architecture-analogy-part-4-assembly-programming/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77074" y="3107694"/>
            <a:ext cx="9778375" cy="2768174"/>
            <a:chOff x="1177074" y="3107694"/>
            <a:chExt cx="9778375" cy="27681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054" y="3107694"/>
              <a:ext cx="5854395" cy="2768174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177074" y="3298210"/>
              <a:ext cx="4050677" cy="2439558"/>
              <a:chOff x="897674" y="3298210"/>
              <a:chExt cx="4050677" cy="243955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69848" y="5368436"/>
                <a:ext cx="3801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Logic Gates – AND, OR, XOR, NOT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7674" y="4723723"/>
                <a:ext cx="394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000000 00001 00010 00110 00000 100000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02997" y="3904217"/>
                <a:ext cx="39453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MOV </a:t>
                </a:r>
                <a:r>
                  <a:rPr lang="en-US" b="1" dirty="0"/>
                  <a:t>ax</a:t>
                </a:r>
                <a:r>
                  <a:rPr lang="en-US" b="1" dirty="0" smtClean="0"/>
                  <a:t>, opr1 </a:t>
                </a:r>
              </a:p>
              <a:p>
                <a:pPr algn="ctr"/>
                <a:r>
                  <a:rPr lang="en-US" b="1" dirty="0" smtClean="0"/>
                  <a:t>ADD ax, bx</a:t>
                </a: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2997" y="3298210"/>
                <a:ext cx="394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int x = a + b 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24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Palgo Applet’s Programming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Uses special keyword constructs – Eg – color, goto, pen down, repeat times, end etc.</a:t>
            </a:r>
          </a:p>
          <a:p>
            <a:pPr lvl="1"/>
            <a:r>
              <a:rPr lang="en-US" sz="2600" dirty="0" smtClean="0"/>
              <a:t>Those have special meanings</a:t>
            </a:r>
          </a:p>
          <a:p>
            <a:pPr lvl="1"/>
            <a:r>
              <a:rPr lang="en-US" sz="2600" dirty="0" smtClean="0"/>
              <a:t>Syntax of the program </a:t>
            </a:r>
            <a:r>
              <a:rPr lang="en-US" sz="2600" dirty="0" smtClean="0"/>
              <a:t>should be correct to run it without errors</a:t>
            </a:r>
          </a:p>
          <a:p>
            <a:pPr lvl="1"/>
            <a:r>
              <a:rPr lang="en-US" sz="2600" dirty="0" smtClean="0"/>
              <a:t>Special constructs to define functions (not covered) and loops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920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982132"/>
            <a:ext cx="10579100" cy="1303867"/>
          </a:xfrm>
        </p:spPr>
        <p:txBody>
          <a:bodyPr>
            <a:normAutofit/>
          </a:bodyPr>
          <a:lstStyle/>
          <a:p>
            <a:r>
              <a:rPr lang="en-US" dirty="0"/>
              <a:t>Palgo Applet’s </a:t>
            </a:r>
            <a:r>
              <a:rPr lang="en-US" dirty="0" smtClean="0"/>
              <a:t>Language – Loop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2" y="2478184"/>
            <a:ext cx="7246915" cy="3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Corrections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Question 2 – Section (b)</a:t>
            </a:r>
          </a:p>
          <a:p>
            <a:pPr lvl="1"/>
            <a:r>
              <a:rPr lang="en-US" sz="2600" b="1" dirty="0" smtClean="0"/>
              <a:t>Dra</a:t>
            </a:r>
            <a:r>
              <a:rPr lang="en-US" sz="2600" b="1" dirty="0" smtClean="0"/>
              <a:t>w a line from 7,2 to 17,2</a:t>
            </a:r>
          </a:p>
          <a:p>
            <a:r>
              <a:rPr lang="en-US" sz="3000" dirty="0"/>
              <a:t>Question 2 – Section </a:t>
            </a:r>
            <a:r>
              <a:rPr lang="en-US" sz="3000" dirty="0" smtClean="0"/>
              <a:t>(d)</a:t>
            </a:r>
            <a:endParaRPr lang="en-US" sz="3000" dirty="0"/>
          </a:p>
          <a:p>
            <a:pPr lvl="1"/>
            <a:r>
              <a:rPr lang="en-US" sz="2600" b="1" dirty="0" smtClean="0"/>
              <a:t>Draw a vertical line starting at 7,2	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NOTE </a:t>
            </a:r>
            <a:r>
              <a:rPr lang="en-US" sz="3000" b="1" dirty="0" smtClean="0">
                <a:solidFill>
                  <a:schemeClr val="tx1"/>
                </a:solidFill>
              </a:rPr>
              <a:t>– In all Coordinates, the Column </a:t>
            </a:r>
            <a:r>
              <a:rPr lang="en-US" sz="3000" b="1" dirty="0">
                <a:solidFill>
                  <a:schemeClr val="tx1"/>
                </a:solidFill>
              </a:rPr>
              <a:t>is listed first, then </a:t>
            </a:r>
            <a:r>
              <a:rPr lang="en-US" sz="3000" b="1" dirty="0" smtClean="0">
                <a:solidFill>
                  <a:schemeClr val="tx1"/>
                </a:solidFill>
              </a:rPr>
              <a:t>the Row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</a:t>
            </a:r>
            <a:r>
              <a:rPr lang="en-US" dirty="0" smtClean="0"/>
              <a:t>Help – Commands to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2068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Read page </a:t>
            </a:r>
            <a:r>
              <a:rPr lang="en-US" sz="3000" b="1" dirty="0" smtClean="0"/>
              <a:t>104 in </a:t>
            </a:r>
            <a:r>
              <a:rPr lang="en-US" sz="3000" b="1" dirty="0"/>
              <a:t>Lab </a:t>
            </a:r>
            <a:r>
              <a:rPr lang="en-US" sz="3000" b="1" dirty="0" smtClean="0"/>
              <a:t>8</a:t>
            </a:r>
            <a:endParaRPr lang="en-US" sz="3000" b="1" dirty="0" smtClean="0">
              <a:solidFill>
                <a:schemeClr val="tx1"/>
              </a:solidFill>
            </a:endParaRPr>
          </a:p>
          <a:p>
            <a:r>
              <a:rPr lang="en-US" sz="3000" b="1" dirty="0" smtClean="0">
                <a:solidFill>
                  <a:schemeClr val="tx1"/>
                </a:solidFill>
              </a:rPr>
              <a:t>color</a:t>
            </a:r>
            <a:r>
              <a:rPr lang="en-US" sz="3000" dirty="0" smtClean="0"/>
              <a:t> – Changes the Color of the Pen. </a:t>
            </a:r>
            <a:r>
              <a:rPr lang="en-US" sz="2600" dirty="0" smtClean="0"/>
              <a:t>Eg – color “red”</a:t>
            </a:r>
          </a:p>
          <a:p>
            <a:r>
              <a:rPr lang="en-US" sz="3000" b="1" dirty="0" smtClean="0"/>
              <a:t>pen down </a:t>
            </a:r>
            <a:r>
              <a:rPr lang="en-US" sz="3000" dirty="0" smtClean="0"/>
              <a:t>– Starts coloring squares with color selected</a:t>
            </a:r>
            <a:endParaRPr lang="en-US" sz="2600" dirty="0"/>
          </a:p>
          <a:p>
            <a:r>
              <a:rPr lang="en-US" sz="3000" b="1" dirty="0" smtClean="0"/>
              <a:t>goto</a:t>
            </a:r>
            <a:r>
              <a:rPr lang="en-US" sz="3000" dirty="0" smtClean="0"/>
              <a:t> – Moves the </a:t>
            </a:r>
            <a:r>
              <a:rPr lang="en-US" sz="3000" dirty="0" smtClean="0"/>
              <a:t>Pen</a:t>
            </a:r>
            <a:r>
              <a:rPr lang="en-US" sz="3000" dirty="0" smtClean="0"/>
              <a:t> to a Cell (Jumps to a Cell). Eg – goto 1 19</a:t>
            </a:r>
          </a:p>
          <a:p>
            <a:r>
              <a:rPr lang="en-US" sz="3000" b="1" dirty="0" smtClean="0"/>
              <a:t>up/down/left/right</a:t>
            </a:r>
            <a:r>
              <a:rPr lang="en-US" sz="3000" dirty="0" smtClean="0"/>
              <a:t> – Moves the Pen X number of cells in the given direction. Eg – up 20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88556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6346</TotalTime>
  <Words>825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CS 1150 – Lab #8 – Using Algorithms for Painting</vt:lpstr>
      <vt:lpstr>TA Labs, Office Hours Laboratory Polices</vt:lpstr>
      <vt:lpstr>Lab # 8 Overview</vt:lpstr>
      <vt:lpstr>How to Submit Lab # 8 </vt:lpstr>
      <vt:lpstr>Programming – Why We Need it?</vt:lpstr>
      <vt:lpstr>Palgo Applet’s Programming Language</vt:lpstr>
      <vt:lpstr>Palgo Applet’s Language – Loop Instructions</vt:lpstr>
      <vt:lpstr>Exercise 1 Corrections</vt:lpstr>
      <vt:lpstr>Exercise 1 Help – Commands to Use</vt:lpstr>
      <vt:lpstr>Exercise 2 Help – Commands to Use</vt:lpstr>
      <vt:lpstr>Exercise 2 Help – Commands to Use Cont.</vt:lpstr>
      <vt:lpstr>Exercise 3 Help</vt:lpstr>
      <vt:lpstr>Exercise 4 Help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student</cp:lastModifiedBy>
  <cp:revision>76</cp:revision>
  <dcterms:created xsi:type="dcterms:W3CDTF">2013-09-09T12:09:59Z</dcterms:created>
  <dcterms:modified xsi:type="dcterms:W3CDTF">2013-09-28T17:01:40Z</dcterms:modified>
</cp:coreProperties>
</file>