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63334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1pPr>
    <a:lvl2pPr marL="1316670" algn="l" defTabSz="263334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2pPr>
    <a:lvl3pPr marL="2633340" algn="l" defTabSz="263334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3pPr>
    <a:lvl4pPr marL="3950010" algn="l" defTabSz="263334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4pPr>
    <a:lvl5pPr marL="5266681" algn="l" defTabSz="263334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5pPr>
    <a:lvl6pPr marL="6583351" algn="l" defTabSz="263334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6pPr>
    <a:lvl7pPr marL="7900021" algn="l" defTabSz="263334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7pPr>
    <a:lvl8pPr marL="9216691" algn="l" defTabSz="263334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8pPr>
    <a:lvl9pPr marL="10533361" algn="l" defTabSz="263334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878"/>
    <a:srgbClr val="FFFFFF"/>
    <a:srgbClr val="FF8989"/>
    <a:srgbClr val="F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00" autoAdjust="0"/>
    <p:restoredTop sz="94434" autoAdjust="0"/>
  </p:normalViewPr>
  <p:slideViewPr>
    <p:cSldViewPr>
      <p:cViewPr>
        <p:scale>
          <a:sx n="42" d="100"/>
          <a:sy n="42" d="100"/>
        </p:scale>
        <p:origin x="-558" y="954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C8759-717A-4455-9AAA-B4D45A87B160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AA11-03E0-4FBB-AC47-59E030BCD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91866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83732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75598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67464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59331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AA11-03E0-4FBB-AC47-59E030BCDB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8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20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8200"/>
            </a:lvl1pPr>
            <a:lvl2pPr marL="1567464" indent="0" algn="ctr">
              <a:buNone/>
              <a:defRPr sz="6900"/>
            </a:lvl2pPr>
            <a:lvl3pPr marL="3134929" indent="0" algn="ctr">
              <a:buNone/>
              <a:defRPr sz="6200"/>
            </a:lvl3pPr>
            <a:lvl4pPr marL="4702393" indent="0" algn="ctr">
              <a:buNone/>
              <a:defRPr sz="5500"/>
            </a:lvl4pPr>
            <a:lvl5pPr marL="6269858" indent="0" algn="ctr">
              <a:buNone/>
              <a:defRPr sz="5500"/>
            </a:lvl5pPr>
            <a:lvl6pPr marL="7837322" indent="0" algn="ctr">
              <a:buNone/>
              <a:defRPr sz="5500"/>
            </a:lvl6pPr>
            <a:lvl7pPr marL="9404787" indent="0" algn="ctr">
              <a:buNone/>
              <a:defRPr sz="5500"/>
            </a:lvl7pPr>
            <a:lvl8pPr marL="10972251" indent="0" algn="ctr">
              <a:buNone/>
              <a:defRPr sz="5500"/>
            </a:lvl8pPr>
            <a:lvl9pPr marL="12539716" indent="0" algn="ctr">
              <a:buNone/>
              <a:defRPr sz="5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F894-655B-4ED4-8D1D-1D447F14A054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1DA6-2149-457D-B331-FBCA3400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8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F894-655B-4ED4-8D1D-1D447F14A054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1DA6-2149-457D-B331-FBCA3400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6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F894-655B-4ED4-8D1D-1D447F14A054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1DA6-2149-457D-B331-FBCA3400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F894-655B-4ED4-8D1D-1D447F14A054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1DA6-2149-457D-B331-FBCA3400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0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20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8200">
                <a:solidFill>
                  <a:schemeClr val="tx1"/>
                </a:solidFill>
              </a:defRPr>
            </a:lvl1pPr>
            <a:lvl2pPr marL="1567464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2pPr>
            <a:lvl3pPr marL="313492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3pPr>
            <a:lvl4pPr marL="4702393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4pPr>
            <a:lvl5pPr marL="6269858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5pPr>
            <a:lvl6pPr marL="7837322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6pPr>
            <a:lvl7pPr marL="9404787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F894-655B-4ED4-8D1D-1D447F14A054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1DA6-2149-457D-B331-FBCA3400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8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F894-655B-4ED4-8D1D-1D447F14A054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1DA6-2149-457D-B331-FBCA3400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8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7" y="1168405"/>
            <a:ext cx="28392120" cy="424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7" cy="263651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7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F894-655B-4ED4-8D1D-1D447F14A054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1DA6-2149-457D-B331-FBCA3400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F894-655B-4ED4-8D1D-1D447F14A054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1DA6-2149-457D-B331-FBCA3400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1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F894-655B-4ED4-8D1D-1D447F14A054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1DA6-2149-457D-B331-FBCA3400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1" cy="5120640"/>
          </a:xfrm>
        </p:spPr>
        <p:txBody>
          <a:bodyPr anchor="b"/>
          <a:lstStyle>
            <a:lvl1pPr>
              <a:defRPr sz="11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7" y="3159765"/>
            <a:ext cx="16664940" cy="15595600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1" cy="12197082"/>
          </a:xfrm>
        </p:spPr>
        <p:txBody>
          <a:bodyPr/>
          <a:lstStyle>
            <a:lvl1pPr marL="0" indent="0">
              <a:buNone/>
              <a:defRPr sz="5500"/>
            </a:lvl1pPr>
            <a:lvl2pPr marL="1567464" indent="0">
              <a:buNone/>
              <a:defRPr sz="4800"/>
            </a:lvl2pPr>
            <a:lvl3pPr marL="3134929" indent="0">
              <a:buNone/>
              <a:defRPr sz="4100"/>
            </a:lvl3pPr>
            <a:lvl4pPr marL="4702393" indent="0">
              <a:buNone/>
              <a:defRPr sz="3400"/>
            </a:lvl4pPr>
            <a:lvl5pPr marL="6269858" indent="0">
              <a:buNone/>
              <a:defRPr sz="3400"/>
            </a:lvl5pPr>
            <a:lvl6pPr marL="7837322" indent="0">
              <a:buNone/>
              <a:defRPr sz="3400"/>
            </a:lvl6pPr>
            <a:lvl7pPr marL="9404787" indent="0">
              <a:buNone/>
              <a:defRPr sz="3400"/>
            </a:lvl7pPr>
            <a:lvl8pPr marL="10972251" indent="0">
              <a:buNone/>
              <a:defRPr sz="3400"/>
            </a:lvl8pPr>
            <a:lvl9pPr marL="12539716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F894-655B-4ED4-8D1D-1D447F14A054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1DA6-2149-457D-B331-FBCA3400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9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1" cy="5120640"/>
          </a:xfrm>
        </p:spPr>
        <p:txBody>
          <a:bodyPr anchor="b"/>
          <a:lstStyle>
            <a:lvl1pPr>
              <a:defRPr sz="11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7" y="3159765"/>
            <a:ext cx="16664940" cy="15595600"/>
          </a:xfrm>
        </p:spPr>
        <p:txBody>
          <a:bodyPr anchor="t"/>
          <a:lstStyle>
            <a:lvl1pPr marL="0" indent="0">
              <a:buNone/>
              <a:defRPr sz="11000"/>
            </a:lvl1pPr>
            <a:lvl2pPr marL="1567464" indent="0">
              <a:buNone/>
              <a:defRPr sz="9600"/>
            </a:lvl2pPr>
            <a:lvl3pPr marL="3134929" indent="0">
              <a:buNone/>
              <a:defRPr sz="8200"/>
            </a:lvl3pPr>
            <a:lvl4pPr marL="4702393" indent="0">
              <a:buNone/>
              <a:defRPr sz="6900"/>
            </a:lvl4pPr>
            <a:lvl5pPr marL="6269858" indent="0">
              <a:buNone/>
              <a:defRPr sz="6900"/>
            </a:lvl5pPr>
            <a:lvl6pPr marL="7837322" indent="0">
              <a:buNone/>
              <a:defRPr sz="6900"/>
            </a:lvl6pPr>
            <a:lvl7pPr marL="9404787" indent="0">
              <a:buNone/>
              <a:defRPr sz="6900"/>
            </a:lvl7pPr>
            <a:lvl8pPr marL="10972251" indent="0">
              <a:buNone/>
              <a:defRPr sz="6900"/>
            </a:lvl8pPr>
            <a:lvl9pPr marL="12539716" indent="0">
              <a:buNone/>
              <a:defRPr sz="69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1" cy="12197082"/>
          </a:xfrm>
        </p:spPr>
        <p:txBody>
          <a:bodyPr/>
          <a:lstStyle>
            <a:lvl1pPr marL="0" indent="0">
              <a:buNone/>
              <a:defRPr sz="5500"/>
            </a:lvl1pPr>
            <a:lvl2pPr marL="1567464" indent="0">
              <a:buNone/>
              <a:defRPr sz="4800"/>
            </a:lvl2pPr>
            <a:lvl3pPr marL="3134929" indent="0">
              <a:buNone/>
              <a:defRPr sz="4100"/>
            </a:lvl3pPr>
            <a:lvl4pPr marL="4702393" indent="0">
              <a:buNone/>
              <a:defRPr sz="3400"/>
            </a:lvl4pPr>
            <a:lvl5pPr marL="6269858" indent="0">
              <a:buNone/>
              <a:defRPr sz="3400"/>
            </a:lvl5pPr>
            <a:lvl6pPr marL="7837322" indent="0">
              <a:buNone/>
              <a:defRPr sz="3400"/>
            </a:lvl6pPr>
            <a:lvl7pPr marL="9404787" indent="0">
              <a:buNone/>
              <a:defRPr sz="3400"/>
            </a:lvl7pPr>
            <a:lvl8pPr marL="10972251" indent="0">
              <a:buNone/>
              <a:defRPr sz="3400"/>
            </a:lvl8pPr>
            <a:lvl9pPr marL="12539716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F894-655B-4ED4-8D1D-1D447F14A054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1DA6-2149-457D-B331-FBCA3400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2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78373" tIns="39187" rIns="78373" bIns="391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78373" tIns="39187" rIns="78373" bIns="391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2F894-655B-4ED4-8D1D-1D447F14A054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E1DA6-2149-457D-B331-FBCA3400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3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134929" rtl="0" eaLnBrk="1" latinLnBrk="0" hangingPunct="1">
        <a:lnSpc>
          <a:spcPct val="90000"/>
        </a:lnSpc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732" indent="-783732" algn="l" defTabSz="3134929" rtl="0" eaLnBrk="1" latinLnBrk="0" hangingPunct="1">
        <a:lnSpc>
          <a:spcPct val="90000"/>
        </a:lnSpc>
        <a:spcBef>
          <a:spcPts val="3428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197" indent="-783732" algn="l" defTabSz="3134929" rtl="0" eaLnBrk="1" latinLnBrk="0" hangingPunct="1">
        <a:lnSpc>
          <a:spcPct val="90000"/>
        </a:lnSpc>
        <a:spcBef>
          <a:spcPts val="171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661" indent="-783732" algn="l" defTabSz="3134929" rtl="0" eaLnBrk="1" latinLnBrk="0" hangingPunct="1">
        <a:lnSpc>
          <a:spcPct val="90000"/>
        </a:lnSpc>
        <a:spcBef>
          <a:spcPts val="1714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126" indent="-783732" algn="l" defTabSz="3134929" rtl="0" eaLnBrk="1" latinLnBrk="0" hangingPunct="1">
        <a:lnSpc>
          <a:spcPct val="90000"/>
        </a:lnSpc>
        <a:spcBef>
          <a:spcPts val="1714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590" indent="-783732" algn="l" defTabSz="3134929" rtl="0" eaLnBrk="1" latinLnBrk="0" hangingPunct="1">
        <a:lnSpc>
          <a:spcPct val="90000"/>
        </a:lnSpc>
        <a:spcBef>
          <a:spcPts val="1714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055" indent="-783732" algn="l" defTabSz="3134929" rtl="0" eaLnBrk="1" latinLnBrk="0" hangingPunct="1">
        <a:lnSpc>
          <a:spcPct val="90000"/>
        </a:lnSpc>
        <a:spcBef>
          <a:spcPts val="1714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519" indent="-783732" algn="l" defTabSz="3134929" rtl="0" eaLnBrk="1" latinLnBrk="0" hangingPunct="1">
        <a:lnSpc>
          <a:spcPct val="90000"/>
        </a:lnSpc>
        <a:spcBef>
          <a:spcPts val="1714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984" indent="-783732" algn="l" defTabSz="3134929" rtl="0" eaLnBrk="1" latinLnBrk="0" hangingPunct="1">
        <a:lnSpc>
          <a:spcPct val="90000"/>
        </a:lnSpc>
        <a:spcBef>
          <a:spcPts val="1714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448" indent="-783732" algn="l" defTabSz="3134929" rtl="0" eaLnBrk="1" latinLnBrk="0" hangingPunct="1">
        <a:lnSpc>
          <a:spcPct val="90000"/>
        </a:lnSpc>
        <a:spcBef>
          <a:spcPts val="1714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464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929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393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858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322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787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251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9716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16704989" y="20002903"/>
            <a:ext cx="15739987" cy="1799464"/>
          </a:xfrm>
          <a:prstGeom prst="rect">
            <a:avLst/>
          </a:prstGeom>
          <a:solidFill>
            <a:srgbClr val="FFFFFF">
              <a:alpha val="0"/>
            </a:srgbClr>
          </a:solidFill>
          <a:ln w="508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63278" algn="just"/>
            <a:endParaRPr lang="en-US" sz="4100" dirty="0" smtClean="0">
              <a:solidFill>
                <a:schemeClr val="tx2"/>
              </a:solidFill>
            </a:endParaRPr>
          </a:p>
          <a:p>
            <a:pPr marL="947010" indent="-783732" algn="just">
              <a:buFont typeface="Wingdings" panose="05000000000000000000" pitchFamily="2" charset="2"/>
              <a:buChar char="ü"/>
            </a:pPr>
            <a:endParaRPr lang="en-US" sz="41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2918400" cy="1294925"/>
          </a:xfrm>
        </p:spPr>
        <p:txBody>
          <a:bodyPr>
            <a:noAutofit/>
          </a:bodyPr>
          <a:lstStyle/>
          <a:p>
            <a:r>
              <a:rPr lang="en-US" sz="75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EmojiNet: A Machine Readable Emoji Sense Inventory</a:t>
            </a:r>
            <a:endParaRPr lang="en-US" sz="75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9" y="174994"/>
            <a:ext cx="5356434" cy="1868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9723" y="174994"/>
            <a:ext cx="4450731" cy="186881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748883"/>
            <a:ext cx="32918400" cy="1294925"/>
          </a:xfrm>
          <a:prstGeom prst="rect">
            <a:avLst/>
          </a:prstGeom>
        </p:spPr>
        <p:txBody>
          <a:bodyPr vert="horz" lIns="78373" tIns="39187" rIns="78373" bIns="39187" rtlCol="0" anchor="b">
            <a:noAutofit/>
          </a:bodyPr>
          <a:lstStyle>
            <a:lvl1pPr algn="ctr" defTabSz="3657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Sanjaya </a:t>
            </a:r>
            <a:r>
              <a:rPr lang="en-US" sz="53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Wijeratne</a:t>
            </a:r>
            <a:r>
              <a:rPr lang="en-US" sz="53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, Lakshika Balasuriya, Amit Sheth</a:t>
            </a:r>
            <a:r>
              <a:rPr lang="en-US" sz="53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, Derek Doran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4443" y="1870989"/>
            <a:ext cx="32918400" cy="813406"/>
          </a:xfrm>
          <a:prstGeom prst="rect">
            <a:avLst/>
          </a:prstGeom>
        </p:spPr>
        <p:txBody>
          <a:bodyPr vert="horz" lIns="78373" tIns="39187" rIns="78373" bIns="39187" rtlCol="0" anchor="b">
            <a:noAutofit/>
          </a:bodyPr>
          <a:lstStyle>
            <a:lvl1pPr algn="ctr" defTabSz="3657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Ohio </a:t>
            </a:r>
            <a:r>
              <a:rPr lang="en-US" sz="43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Center of Excellence in Knowledge-enabled Computing (Kno.e.sis), Wright State University, Dayton OH, USA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07570" y="3534468"/>
            <a:ext cx="15725586" cy="4189222"/>
            <a:chOff x="358006" y="4788585"/>
            <a:chExt cx="13686427" cy="7722909"/>
          </a:xfrm>
        </p:grpSpPr>
        <p:sp>
          <p:nvSpPr>
            <p:cNvPr id="11" name="Rectangle 10"/>
            <p:cNvSpPr/>
            <p:nvPr/>
          </p:nvSpPr>
          <p:spPr>
            <a:xfrm>
              <a:off x="358006" y="5430786"/>
              <a:ext cx="13686427" cy="7080708"/>
            </a:xfrm>
            <a:prstGeom prst="rect">
              <a:avLst/>
            </a:prstGeom>
            <a:ln w="5080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947010" indent="-783732" algn="just">
                <a:buFont typeface="Wingdings" panose="05000000000000000000" pitchFamily="2" charset="2"/>
                <a:buChar char="ü"/>
              </a:pPr>
              <a:r>
                <a:rPr lang="en-US" sz="4100" dirty="0" smtClean="0">
                  <a:solidFill>
                    <a:schemeClr val="tx2"/>
                  </a:solidFill>
                </a:rPr>
                <a:t>Emoji </a:t>
              </a:r>
              <a:r>
                <a:rPr lang="en-US" sz="4100" dirty="0">
                  <a:solidFill>
                    <a:schemeClr val="tx2"/>
                  </a:solidFill>
                </a:rPr>
                <a:t>symbols take on different meanings based on the context of a message </a:t>
              </a:r>
              <a:r>
                <a:rPr lang="en-US" sz="4100" dirty="0" smtClean="0">
                  <a:solidFill>
                    <a:schemeClr val="tx2"/>
                  </a:solidFill>
                </a:rPr>
                <a:t>as no </a:t>
              </a:r>
              <a:r>
                <a:rPr lang="en-US" sz="4100" dirty="0">
                  <a:solidFill>
                    <a:schemeClr val="tx2"/>
                  </a:solidFill>
                </a:rPr>
                <a:t>rigid semantics </a:t>
              </a:r>
              <a:r>
                <a:rPr lang="en-US" sz="4100" dirty="0" smtClean="0">
                  <a:solidFill>
                    <a:schemeClr val="tx2"/>
                  </a:solidFill>
                </a:rPr>
                <a:t>are attached </a:t>
              </a:r>
              <a:r>
                <a:rPr lang="en-US" sz="4100" dirty="0">
                  <a:solidFill>
                    <a:schemeClr val="tx2"/>
                  </a:solidFill>
                </a:rPr>
                <a:t>to </a:t>
              </a:r>
              <a:r>
                <a:rPr lang="en-US" sz="4100" dirty="0" smtClean="0">
                  <a:solidFill>
                    <a:schemeClr val="tx2"/>
                  </a:solidFill>
                </a:rPr>
                <a:t>emoji by design.</a:t>
              </a:r>
            </a:p>
            <a:p>
              <a:pPr marL="947010" indent="-783732" algn="just">
                <a:buFont typeface="Wingdings" panose="05000000000000000000" pitchFamily="2" charset="2"/>
                <a:buChar char="ü"/>
              </a:pPr>
              <a:r>
                <a:rPr lang="en-US" sz="4100" dirty="0" smtClean="0">
                  <a:solidFill>
                    <a:schemeClr val="tx2"/>
                  </a:solidFill>
                </a:rPr>
                <a:t>Hence, for machines to </a:t>
              </a:r>
              <a:r>
                <a:rPr lang="en-US" sz="4100" dirty="0">
                  <a:solidFill>
                    <a:schemeClr val="tx2"/>
                  </a:solidFill>
                </a:rPr>
                <a:t>understand emoji, a machine readable sense inventory </a:t>
              </a:r>
              <a:r>
                <a:rPr lang="en-US" sz="4100" dirty="0" smtClean="0">
                  <a:solidFill>
                    <a:schemeClr val="tx2"/>
                  </a:solidFill>
                </a:rPr>
                <a:t>that lists different emoji senses is needed.</a:t>
              </a:r>
            </a:p>
            <a:p>
              <a:pPr marL="947010" indent="-783732" algn="just">
                <a:buFont typeface="Wingdings" panose="05000000000000000000" pitchFamily="2" charset="2"/>
                <a:buChar char="ü"/>
              </a:pPr>
              <a:r>
                <a:rPr lang="en-US" sz="4100" b="1" dirty="0" smtClean="0">
                  <a:solidFill>
                    <a:schemeClr val="tx2"/>
                  </a:solidFill>
                </a:rPr>
                <a:t>EmojiNet</a:t>
              </a:r>
              <a:r>
                <a:rPr lang="en-US" sz="4100" dirty="0" smtClean="0">
                  <a:solidFill>
                    <a:schemeClr val="tx2"/>
                  </a:solidFill>
                </a:rPr>
                <a:t> is a machine readable sense inventory which enables this.</a:t>
              </a:r>
              <a:endParaRPr lang="en-US" sz="4100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9770" y="4788585"/>
              <a:ext cx="6367714" cy="13065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600" b="1" dirty="0">
                  <a:solidFill>
                    <a:schemeClr val="bg1"/>
                  </a:solidFill>
                </a:rPr>
                <a:t>Motivation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6704868" y="3534469"/>
            <a:ext cx="15725586" cy="4189223"/>
            <a:chOff x="358006" y="4788586"/>
            <a:chExt cx="13686427" cy="7722908"/>
          </a:xfrm>
        </p:grpSpPr>
        <p:sp>
          <p:nvSpPr>
            <p:cNvPr id="23" name="Rectangle 22"/>
            <p:cNvSpPr/>
            <p:nvPr/>
          </p:nvSpPr>
          <p:spPr>
            <a:xfrm>
              <a:off x="358006" y="5430787"/>
              <a:ext cx="13686427" cy="7080707"/>
            </a:xfrm>
            <a:prstGeom prst="rect">
              <a:avLst/>
            </a:prstGeom>
            <a:ln w="50800"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63278" algn="just"/>
              <a:endParaRPr lang="en-US" sz="4100" dirty="0">
                <a:solidFill>
                  <a:schemeClr val="tx2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9770" y="4788586"/>
              <a:ext cx="7006099" cy="13065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600" b="1" dirty="0" smtClean="0">
                  <a:solidFill>
                    <a:schemeClr val="bg1"/>
                  </a:solidFill>
                </a:rPr>
                <a:t>Real World Examples</a:t>
              </a:r>
              <a:endParaRPr lang="en-US" sz="5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0" y="2691880"/>
            <a:ext cx="32918400" cy="663915"/>
          </a:xfrm>
          <a:prstGeom prst="rect">
            <a:avLst/>
          </a:prstGeom>
        </p:spPr>
        <p:txBody>
          <a:bodyPr wrap="square" lIns="78373" tIns="39187" rIns="78373" bIns="39187">
            <a:spAutoFit/>
          </a:bodyPr>
          <a:lstStyle/>
          <a:p>
            <a:pPr algn="ctr"/>
            <a:r>
              <a:rPr lang="en-US" sz="3800" dirty="0" smtClean="0">
                <a:solidFill>
                  <a:schemeClr val="accent1">
                    <a:lumMod val="50000"/>
                  </a:schemeClr>
                </a:solidFill>
              </a:rPr>
              <a:t>{</a:t>
            </a:r>
            <a:r>
              <a:rPr lang="en-US" sz="3800" dirty="0">
                <a:solidFill>
                  <a:schemeClr val="accent1">
                    <a:lumMod val="50000"/>
                  </a:schemeClr>
                </a:solidFill>
              </a:rPr>
              <a:t>sanjaya, lakshika, amit, derek}@</a:t>
            </a:r>
            <a:r>
              <a:rPr lang="en-US" sz="3800" dirty="0" smtClean="0">
                <a:solidFill>
                  <a:schemeClr val="accent1">
                    <a:lumMod val="50000"/>
                  </a:schemeClr>
                </a:solidFill>
              </a:rPr>
              <a:t>knoesis.org</a:t>
            </a:r>
            <a:endParaRPr lang="en-US" sz="3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75" y="1982446"/>
            <a:ext cx="1721532" cy="15302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5510" y="2182443"/>
            <a:ext cx="1484944" cy="1352025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565300"/>
              </p:ext>
            </p:extLst>
          </p:nvPr>
        </p:nvGraphicFramePr>
        <p:xfrm>
          <a:off x="17010260" y="4354920"/>
          <a:ext cx="15218691" cy="31407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6533"/>
                <a:gridCol w="3446364"/>
                <a:gridCol w="1576843"/>
                <a:gridCol w="3168352"/>
                <a:gridCol w="1800200"/>
                <a:gridCol w="3600399"/>
              </a:tblGrid>
              <a:tr h="534681">
                <a:tc gridSpan="2">
                  <a:txBody>
                    <a:bodyPr/>
                    <a:lstStyle/>
                    <a:p>
                      <a:endParaRPr lang="en-US" sz="4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4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4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4681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Laugh(N)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2"/>
                          </a:solidFill>
                        </a:rPr>
                        <a:t>Can’t stop laughing</a:t>
                      </a:r>
                      <a:endParaRPr lang="en-US" sz="2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Anger(N)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2"/>
                          </a:solidFill>
                        </a:rPr>
                        <a:t>Angry</a:t>
                      </a:r>
                      <a:r>
                        <a:rPr lang="en-US" sz="2800" baseline="0" dirty="0" smtClean="0">
                          <a:solidFill>
                            <a:schemeClr val="tx2"/>
                          </a:solidFill>
                        </a:rPr>
                        <a:t> as hell</a:t>
                      </a:r>
                      <a:endParaRPr lang="en-US" sz="2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Costly(A)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2"/>
                          </a:solidFill>
                        </a:rPr>
                        <a:t>Can't buy class la</a:t>
                      </a:r>
                      <a:endParaRPr lang="en-US" sz="2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534681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Happy(N)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2"/>
                          </a:solidFill>
                        </a:rPr>
                        <a:t>Got all A’s but 1 </a:t>
                      </a:r>
                      <a:endParaRPr lang="en-US" sz="2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Shot(N)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2"/>
                          </a:solidFill>
                        </a:rPr>
                        <a:t>Oooooooh shots fired!</a:t>
                      </a:r>
                      <a:endParaRPr lang="en-US" sz="2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Work Hard(N)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2"/>
                          </a:solidFill>
                        </a:rPr>
                        <a:t>Up early on the grind</a:t>
                      </a:r>
                      <a:endParaRPr lang="en-US" sz="2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534681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Funny(A)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2"/>
                          </a:solidFill>
                        </a:rPr>
                        <a:t>That was damn hilarious!</a:t>
                      </a:r>
                      <a:endParaRPr lang="en-US" sz="2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Kill(V)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2"/>
                          </a:solidFill>
                        </a:rPr>
                        <a:t>He tried to kill one of my brothers</a:t>
                      </a:r>
                      <a:endParaRPr lang="en-US" sz="2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Money(N)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2"/>
                          </a:solidFill>
                        </a:rPr>
                        <a:t>Earn money when one register /w</a:t>
                      </a:r>
                      <a:r>
                        <a:rPr lang="en-US" sz="2800" baseline="0" dirty="0" smtClean="0">
                          <a:solidFill>
                            <a:schemeClr val="tx2"/>
                          </a:solidFill>
                        </a:rPr>
                        <a:t> ur link</a:t>
                      </a:r>
                      <a:endParaRPr lang="en-US" sz="2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19204650" y="4377780"/>
            <a:ext cx="13006867" cy="3097403"/>
            <a:chOff x="19204650" y="4492080"/>
            <a:chExt cx="13006867" cy="3097403"/>
          </a:xfrm>
        </p:grpSpPr>
        <p:pic>
          <p:nvPicPr>
            <p:cNvPr id="1026" name="Picture 2" descr="1F602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4650" y="449208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1F52B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31389" y="449208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1F4B0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4616" y="4531739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1F602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71768" y="5229210"/>
              <a:ext cx="462943" cy="462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19107" y="5783275"/>
              <a:ext cx="463550" cy="46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7" name="Picture 13" descr="1F604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82657" y="5788224"/>
              <a:ext cx="468280" cy="468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31608" y="7084368"/>
              <a:ext cx="463550" cy="46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9" name="Picture 15" descr="1F52B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86513" y="5229210"/>
              <a:ext cx="462943" cy="462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5" descr="1F52B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0989" y="6191405"/>
              <a:ext cx="462943" cy="462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5" descr="1F52B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12730" y="6191404"/>
              <a:ext cx="462943" cy="462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5" descr="1F52B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79508" y="7126540"/>
              <a:ext cx="462943" cy="462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17" descr="1F4B0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90398" y="5249076"/>
              <a:ext cx="443077" cy="443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7" descr="1F4B0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68440" y="5813429"/>
              <a:ext cx="443077" cy="443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17" descr="1F4B0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97884" y="7126540"/>
              <a:ext cx="443077" cy="443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95158" y="7088414"/>
              <a:ext cx="463550" cy="46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4674" y="7084368"/>
              <a:ext cx="463550" cy="46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138530"/>
              </p:ext>
            </p:extLst>
          </p:nvPr>
        </p:nvGraphicFramePr>
        <p:xfrm>
          <a:off x="719153" y="10302521"/>
          <a:ext cx="4578807" cy="2286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46559"/>
                <a:gridCol w="288032"/>
                <a:gridCol w="288032"/>
                <a:gridCol w="288032"/>
                <a:gridCol w="288032"/>
                <a:gridCol w="216024"/>
                <a:gridCol w="288032"/>
                <a:gridCol w="288032"/>
                <a:gridCol w="288032"/>
              </a:tblGrid>
              <a:tr h="4357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</a:rPr>
                        <a:t>Emoji Resource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u</a:t>
                      </a:r>
                      <a:endParaRPr lang="en-US" sz="2400" i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c</a:t>
                      </a:r>
                      <a:endParaRPr lang="en-US" sz="2400" i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d</a:t>
                      </a:r>
                      <a:endParaRPr lang="en-US" sz="2400" i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K</a:t>
                      </a:r>
                      <a:endParaRPr lang="en-US" sz="2400" i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I</a:t>
                      </a:r>
                      <a:endParaRPr lang="en-US" sz="2400" i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R</a:t>
                      </a:r>
                      <a:endParaRPr lang="en-US" sz="2400" i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H</a:t>
                      </a:r>
                      <a:endParaRPr lang="en-US" sz="2400" i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S</a:t>
                      </a:r>
                      <a:endParaRPr lang="en-US" sz="2400" i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3574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</a:rPr>
                        <a:t>Unicode</a:t>
                      </a:r>
                      <a:r>
                        <a:rPr lang="en-US" sz="240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Website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  <a:sym typeface="Wingdings"/>
                        </a:rPr>
                        <a:t>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1349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  <a:sym typeface="Wingdings"/>
                        </a:rPr>
                        <a:t></a:t>
                      </a:r>
                      <a:endParaRPr lang="en-US" sz="240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  <a:sym typeface="Wingdings"/>
                        </a:rPr>
                        <a:t>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  <a:sym typeface="Wingdings"/>
                        </a:rPr>
                        <a:t>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  <a:sym typeface="Wingdings"/>
                        </a:rPr>
                        <a:t>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  <a:sym typeface="Wingdings"/>
                        </a:rPr>
                        <a:t>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  <a:sym typeface="Wingdings"/>
                        </a:rPr>
                        <a:t>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  <a:sym typeface="Wingdings"/>
                        </a:rPr>
                        <a:t>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3574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</a:rPr>
                        <a:t>Emojipedia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  <a:sym typeface="Wingdings"/>
                        </a:rPr>
                        <a:t>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  <a:sym typeface="Wingdings"/>
                        </a:rPr>
                        <a:t>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  <a:sym typeface="Wingdings"/>
                        </a:rPr>
                        <a:t>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  <a:sym typeface="Wingdings"/>
                        </a:rPr>
                        <a:t>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  <a:sym typeface="Wingdings"/>
                        </a:rPr>
                        <a:t>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  <a:sym typeface="Wingdings"/>
                        </a:rPr>
                        <a:t>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  <a:sym typeface="Wingdings"/>
                        </a:rPr>
                        <a:t>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  <a:sym typeface="Wingdings"/>
                        </a:rPr>
                        <a:t>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3574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</a:rPr>
                        <a:t>iEmoji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  <a:sym typeface="Wingdings"/>
                        </a:rPr>
                        <a:t>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  <a:sym typeface="Wingdings"/>
                        </a:rPr>
                        <a:t>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  <a:sym typeface="Wingdings"/>
                        </a:rPr>
                        <a:t>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  <a:sym typeface="Wingdings"/>
                        </a:rPr>
                        <a:t>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  <a:sym typeface="Wingdings"/>
                        </a:rPr>
                        <a:t>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  <a:sym typeface="Wingdings"/>
                        </a:rPr>
                        <a:t>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  <a:sym typeface="Wingdings"/>
                        </a:rPr>
                        <a:t>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  <a:sym typeface="Wingdings"/>
                        </a:rPr>
                        <a:t>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3574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</a:rPr>
                        <a:t>Emoji Dictionary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  <a:sym typeface="Wingdings"/>
                        </a:rPr>
                        <a:t>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  <a:sym typeface="Wingdings"/>
                        </a:rPr>
                        <a:t>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  <a:sym typeface="Wingdings"/>
                        </a:rPr>
                        <a:t>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  <a:sym typeface="Wingdings"/>
                        </a:rPr>
                        <a:t>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  <a:sym typeface="Wingdings"/>
                        </a:rPr>
                        <a:t>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  <a:sym typeface="Wingdings"/>
                        </a:rPr>
                        <a:t>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  <a:sym typeface="Wingdings"/>
                        </a:rPr>
                        <a:t>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/>
                          </a:solidFill>
                          <a:latin typeface="+mn-lt"/>
                          <a:sym typeface="Wingdings"/>
                        </a:rPr>
                        <a:t>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409991" y="7998964"/>
            <a:ext cx="15725586" cy="8309284"/>
            <a:chOff x="409991" y="8136124"/>
            <a:chExt cx="15725586" cy="8309284"/>
          </a:xfrm>
        </p:grpSpPr>
        <p:grpSp>
          <p:nvGrpSpPr>
            <p:cNvPr id="18" name="Group 17"/>
            <p:cNvGrpSpPr/>
            <p:nvPr/>
          </p:nvGrpSpPr>
          <p:grpSpPr>
            <a:xfrm>
              <a:off x="409991" y="8136124"/>
              <a:ext cx="15725586" cy="8309284"/>
              <a:chOff x="409991" y="8136124"/>
              <a:chExt cx="15725586" cy="8309284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09991" y="8476834"/>
                <a:ext cx="15725586" cy="7968574"/>
              </a:xfrm>
              <a:prstGeom prst="rect">
                <a:avLst/>
              </a:prstGeom>
              <a:noFill/>
              <a:ln w="50800"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163278" algn="just"/>
                <a:endParaRPr lang="en-US" sz="51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33550" y="8136124"/>
                <a:ext cx="7316633" cy="72558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600" b="1" dirty="0" smtClean="0">
                    <a:solidFill>
                      <a:schemeClr val="bg1"/>
                    </a:solidFill>
                  </a:rPr>
                  <a:t>Approach</a:t>
                </a:r>
                <a:endParaRPr lang="en-US" sz="5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919" y="9003913"/>
              <a:ext cx="10525047" cy="367240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30" y="13125692"/>
              <a:ext cx="7813159" cy="297383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3059" y="13125692"/>
              <a:ext cx="7631678" cy="297383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719152" y="12688278"/>
              <a:ext cx="4578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tx2"/>
                  </a:solidFill>
                </a:rPr>
                <a:t>Table 1 – Emoji Data Available in Open Resources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18919" y="12679432"/>
              <a:ext cx="1052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Step 1 – Extract Data from Open Web Resources and Integrate them based on Unicode Character and Image Representations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7930" y="16099531"/>
              <a:ext cx="7813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Step 2 – Filter Senses and Part-of-Speech for each Emoji Sense to Populate EmojiNet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413059" y="16099531"/>
              <a:ext cx="7630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Step 3 – Perform Word Sense Disambiguation to Assign Meanings to Emoji Senses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6489" y="8869428"/>
              <a:ext cx="480548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dirty="0" smtClean="0">
                  <a:solidFill>
                    <a:schemeClr val="tx2"/>
                  </a:solidFill>
                </a:rPr>
                <a:t>For each emoji </a:t>
              </a:r>
              <a:r>
                <a:rPr lang="en-US" sz="1600" b="1" i="1" dirty="0" smtClean="0">
                  <a:solidFill>
                    <a:srgbClr val="44546A"/>
                  </a:solidFill>
                </a:rPr>
                <a:t>e</a:t>
              </a:r>
              <a:r>
                <a:rPr lang="en-US" sz="1600" b="1" i="1" baseline="-25000" dirty="0" smtClean="0">
                  <a:solidFill>
                    <a:srgbClr val="44546A"/>
                  </a:solidFill>
                </a:rPr>
                <a:t>i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 in EmojiNet, it </a:t>
              </a:r>
              <a:r>
                <a:rPr lang="en-US" sz="1600" b="1" dirty="0">
                  <a:solidFill>
                    <a:schemeClr val="tx2"/>
                  </a:solidFill>
                </a:rPr>
                <a:t>records the octuple </a:t>
              </a:r>
              <a:r>
                <a:rPr lang="en-US" sz="1600" b="1" i="1" dirty="0" smtClean="0">
                  <a:solidFill>
                    <a:schemeClr val="tx2"/>
                  </a:solidFill>
                </a:rPr>
                <a:t>e</a:t>
              </a:r>
              <a:r>
                <a:rPr lang="en-US" sz="1600" b="1" i="1" baseline="-25000" dirty="0" smtClean="0">
                  <a:solidFill>
                    <a:schemeClr val="tx2"/>
                  </a:solidFill>
                </a:rPr>
                <a:t>i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 </a:t>
              </a:r>
              <a:r>
                <a:rPr lang="en-US" sz="1600" b="1" dirty="0">
                  <a:solidFill>
                    <a:schemeClr val="tx2"/>
                  </a:solidFill>
                </a:rPr>
                <a:t>= 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(</a:t>
              </a:r>
              <a:r>
                <a:rPr lang="en-US" sz="1600" b="1" i="1" dirty="0" smtClean="0">
                  <a:solidFill>
                    <a:schemeClr val="tx2"/>
                  </a:solidFill>
                </a:rPr>
                <a:t>u</a:t>
              </a:r>
              <a:r>
                <a:rPr lang="en-US" sz="1600" b="1" i="1" baseline="-25000" dirty="0" smtClean="0">
                  <a:solidFill>
                    <a:schemeClr val="tx2"/>
                  </a:solidFill>
                </a:rPr>
                <a:t>i</a:t>
              </a:r>
              <a:r>
                <a:rPr lang="en-US" sz="1600" b="1" i="1" dirty="0" smtClean="0">
                  <a:solidFill>
                    <a:schemeClr val="tx2"/>
                  </a:solidFill>
                </a:rPr>
                <a:t> c</a:t>
              </a:r>
              <a:r>
                <a:rPr lang="en-US" sz="1600" b="1" i="1" baseline="-25000" dirty="0" smtClean="0">
                  <a:solidFill>
                    <a:schemeClr val="tx2"/>
                  </a:solidFill>
                </a:rPr>
                <a:t>i</a:t>
              </a:r>
              <a:r>
                <a:rPr lang="en-US" sz="1600" b="1" i="1" dirty="0" smtClean="0">
                  <a:solidFill>
                    <a:schemeClr val="tx2"/>
                  </a:solidFill>
                </a:rPr>
                <a:t> d</a:t>
              </a:r>
              <a:r>
                <a:rPr lang="en-US" sz="1600" b="1" i="1" baseline="-25000" dirty="0" smtClean="0">
                  <a:solidFill>
                    <a:schemeClr val="tx2"/>
                  </a:solidFill>
                </a:rPr>
                <a:t>i</a:t>
              </a:r>
              <a:r>
                <a:rPr lang="en-US" sz="1600" b="1" i="1" dirty="0" smtClean="0">
                  <a:solidFill>
                    <a:schemeClr val="tx2"/>
                  </a:solidFill>
                </a:rPr>
                <a:t> K</a:t>
              </a:r>
              <a:r>
                <a:rPr lang="en-US" sz="1600" b="1" i="1" baseline="-25000" dirty="0" smtClean="0">
                  <a:solidFill>
                    <a:schemeClr val="tx2"/>
                  </a:solidFill>
                </a:rPr>
                <a:t>i</a:t>
              </a:r>
              <a:r>
                <a:rPr lang="en-US" sz="1600" b="1" i="1" dirty="0" smtClean="0">
                  <a:solidFill>
                    <a:schemeClr val="tx2"/>
                  </a:solidFill>
                </a:rPr>
                <a:t> I</a:t>
              </a:r>
              <a:r>
                <a:rPr lang="en-US" sz="1600" b="1" i="1" baseline="-25000" dirty="0" smtClean="0">
                  <a:solidFill>
                    <a:schemeClr val="tx2"/>
                  </a:solidFill>
                </a:rPr>
                <a:t>i</a:t>
              </a:r>
              <a:r>
                <a:rPr lang="en-US" sz="1600" b="1" i="1" dirty="0" smtClean="0">
                  <a:solidFill>
                    <a:schemeClr val="tx2"/>
                  </a:solidFill>
                </a:rPr>
                <a:t> R</a:t>
              </a:r>
              <a:r>
                <a:rPr lang="en-US" sz="1600" b="1" i="1" baseline="-25000" dirty="0" smtClean="0">
                  <a:solidFill>
                    <a:schemeClr val="tx2"/>
                  </a:solidFill>
                </a:rPr>
                <a:t>i</a:t>
              </a:r>
              <a:r>
                <a:rPr lang="en-US" sz="1600" b="1" i="1" dirty="0" smtClean="0">
                  <a:solidFill>
                    <a:schemeClr val="tx2"/>
                  </a:solidFill>
                </a:rPr>
                <a:t> H</a:t>
              </a:r>
              <a:r>
                <a:rPr lang="en-US" sz="1600" b="1" i="1" baseline="-25000" dirty="0" smtClean="0">
                  <a:solidFill>
                    <a:schemeClr val="tx2"/>
                  </a:solidFill>
                </a:rPr>
                <a:t>i</a:t>
              </a:r>
              <a:r>
                <a:rPr lang="en-US" sz="1600" b="1" i="1" dirty="0" smtClean="0">
                  <a:solidFill>
                    <a:schemeClr val="tx2"/>
                  </a:solidFill>
                </a:rPr>
                <a:t> S</a:t>
              </a:r>
              <a:r>
                <a:rPr lang="en-US" sz="1600" b="1" i="1" baseline="-25000" dirty="0" smtClean="0">
                  <a:solidFill>
                    <a:schemeClr val="tx2"/>
                  </a:solidFill>
                </a:rPr>
                <a:t>i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), where </a:t>
              </a:r>
              <a:r>
                <a:rPr lang="en-US" sz="1600" b="1" i="1" dirty="0" smtClean="0">
                  <a:solidFill>
                    <a:schemeClr val="tx2"/>
                  </a:solidFill>
                </a:rPr>
                <a:t>u</a:t>
              </a:r>
              <a:r>
                <a:rPr lang="en-US" sz="1600" b="1" i="1" baseline="-25000" dirty="0" smtClean="0">
                  <a:solidFill>
                    <a:schemeClr val="tx2"/>
                  </a:solidFill>
                </a:rPr>
                <a:t>i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 is the Unicode of </a:t>
              </a:r>
              <a:r>
                <a:rPr lang="en-US" sz="1600" b="1" i="1" dirty="0" smtClean="0">
                  <a:solidFill>
                    <a:schemeClr val="tx2"/>
                  </a:solidFill>
                </a:rPr>
                <a:t>e</a:t>
              </a:r>
              <a:r>
                <a:rPr lang="en-US" sz="1600" b="1" i="1" baseline="-25000" dirty="0" smtClean="0">
                  <a:solidFill>
                    <a:schemeClr val="tx2"/>
                  </a:solidFill>
                </a:rPr>
                <a:t>i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, </a:t>
              </a:r>
              <a:r>
                <a:rPr lang="en-US" sz="1600" b="1" i="1" dirty="0">
                  <a:solidFill>
                    <a:schemeClr val="tx2"/>
                  </a:solidFill>
                </a:rPr>
                <a:t>c</a:t>
              </a:r>
              <a:r>
                <a:rPr lang="en-US" sz="1600" b="1" i="1" baseline="-25000" dirty="0">
                  <a:solidFill>
                    <a:schemeClr val="tx2"/>
                  </a:solidFill>
                </a:rPr>
                <a:t>i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 is the short code name of </a:t>
              </a:r>
              <a:r>
                <a:rPr lang="en-US" sz="1600" b="1" i="1" dirty="0">
                  <a:solidFill>
                    <a:schemeClr val="tx2"/>
                  </a:solidFill>
                </a:rPr>
                <a:t>e</a:t>
              </a:r>
              <a:r>
                <a:rPr lang="en-US" sz="1600" b="1" i="1" baseline="-25000" dirty="0">
                  <a:solidFill>
                    <a:schemeClr val="tx2"/>
                  </a:solidFill>
                </a:rPr>
                <a:t>i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, </a:t>
              </a:r>
              <a:r>
                <a:rPr lang="en-US" sz="1600" b="1" i="1" dirty="0">
                  <a:solidFill>
                    <a:schemeClr val="tx2"/>
                  </a:solidFill>
                </a:rPr>
                <a:t>d</a:t>
              </a:r>
              <a:r>
                <a:rPr lang="en-US" sz="1600" b="1" i="1" baseline="-25000" dirty="0">
                  <a:solidFill>
                    <a:schemeClr val="tx2"/>
                  </a:solidFill>
                </a:rPr>
                <a:t>i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 is the description of </a:t>
              </a:r>
              <a:r>
                <a:rPr lang="en-US" sz="1600" b="1" i="1" dirty="0">
                  <a:solidFill>
                    <a:schemeClr val="tx2"/>
                  </a:solidFill>
                </a:rPr>
                <a:t>e</a:t>
              </a:r>
              <a:r>
                <a:rPr lang="en-US" sz="1600" b="1" i="1" baseline="-25000" dirty="0">
                  <a:solidFill>
                    <a:schemeClr val="tx2"/>
                  </a:solidFill>
                </a:rPr>
                <a:t>i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, </a:t>
              </a:r>
              <a:r>
                <a:rPr lang="en-US" sz="1600" b="1" i="1" dirty="0">
                  <a:solidFill>
                    <a:schemeClr val="tx2"/>
                  </a:solidFill>
                </a:rPr>
                <a:t>K</a:t>
              </a:r>
              <a:r>
                <a:rPr lang="en-US" sz="1600" b="1" i="1" baseline="-25000" dirty="0">
                  <a:solidFill>
                    <a:schemeClr val="tx2"/>
                  </a:solidFill>
                </a:rPr>
                <a:t>i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 is the set of keywords of </a:t>
              </a:r>
              <a:r>
                <a:rPr lang="en-US" sz="1600" b="1" i="1" dirty="0">
                  <a:solidFill>
                    <a:schemeClr val="tx2"/>
                  </a:solidFill>
                </a:rPr>
                <a:t>e</a:t>
              </a:r>
              <a:r>
                <a:rPr lang="en-US" sz="1600" b="1" i="1" baseline="-25000" dirty="0">
                  <a:solidFill>
                    <a:schemeClr val="tx2"/>
                  </a:solidFill>
                </a:rPr>
                <a:t>i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, </a:t>
              </a:r>
              <a:r>
                <a:rPr lang="en-US" sz="1600" b="1" i="1" dirty="0">
                  <a:solidFill>
                    <a:schemeClr val="tx2"/>
                  </a:solidFill>
                </a:rPr>
                <a:t>I</a:t>
              </a:r>
              <a:r>
                <a:rPr lang="en-US" sz="1600" b="1" i="1" baseline="-25000" dirty="0">
                  <a:solidFill>
                    <a:schemeClr val="tx2"/>
                  </a:solidFill>
                </a:rPr>
                <a:t>i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 is the set of images of </a:t>
              </a:r>
              <a:r>
                <a:rPr lang="en-US" sz="1600" b="1" i="1" dirty="0">
                  <a:solidFill>
                    <a:schemeClr val="tx2"/>
                  </a:solidFill>
                </a:rPr>
                <a:t>e</a:t>
              </a:r>
              <a:r>
                <a:rPr lang="en-US" sz="1600" b="1" i="1" baseline="-25000" dirty="0">
                  <a:solidFill>
                    <a:schemeClr val="tx2"/>
                  </a:solidFill>
                </a:rPr>
                <a:t>i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, </a:t>
              </a:r>
              <a:r>
                <a:rPr lang="en-US" sz="1600" b="1" i="1" dirty="0">
                  <a:solidFill>
                    <a:schemeClr val="tx2"/>
                  </a:solidFill>
                </a:rPr>
                <a:t>R</a:t>
              </a:r>
              <a:r>
                <a:rPr lang="en-US" sz="1600" b="1" i="1" baseline="-25000" dirty="0">
                  <a:solidFill>
                    <a:schemeClr val="tx2"/>
                  </a:solidFill>
                </a:rPr>
                <a:t>i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 is the set of related emoji of </a:t>
              </a:r>
              <a:r>
                <a:rPr lang="en-US" sz="1600" b="1" i="1" dirty="0">
                  <a:solidFill>
                    <a:schemeClr val="tx2"/>
                  </a:solidFill>
                </a:rPr>
                <a:t>e</a:t>
              </a:r>
              <a:r>
                <a:rPr lang="en-US" sz="1600" b="1" i="1" baseline="-25000" dirty="0">
                  <a:solidFill>
                    <a:schemeClr val="tx2"/>
                  </a:solidFill>
                </a:rPr>
                <a:t>i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, </a:t>
              </a:r>
              <a:r>
                <a:rPr lang="en-US" sz="1600" b="1" i="1" dirty="0">
                  <a:solidFill>
                    <a:schemeClr val="tx2"/>
                  </a:solidFill>
                </a:rPr>
                <a:t>H</a:t>
              </a:r>
              <a:r>
                <a:rPr lang="en-US" sz="1600" b="1" i="1" baseline="-25000" dirty="0">
                  <a:solidFill>
                    <a:schemeClr val="tx2"/>
                  </a:solidFill>
                </a:rPr>
                <a:t>i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 is the set of categories of </a:t>
              </a:r>
              <a:r>
                <a:rPr lang="en-US" sz="1600" b="1" i="1" dirty="0">
                  <a:solidFill>
                    <a:schemeClr val="tx2"/>
                  </a:solidFill>
                </a:rPr>
                <a:t>e</a:t>
              </a:r>
              <a:r>
                <a:rPr lang="en-US" sz="1600" b="1" i="1" baseline="-25000" dirty="0">
                  <a:solidFill>
                    <a:schemeClr val="tx2"/>
                  </a:solidFill>
                </a:rPr>
                <a:t>i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, </a:t>
              </a:r>
              <a:r>
                <a:rPr lang="en-US" sz="1600" b="1" i="1" dirty="0">
                  <a:solidFill>
                    <a:schemeClr val="tx2"/>
                  </a:solidFill>
                </a:rPr>
                <a:t>S</a:t>
              </a:r>
              <a:r>
                <a:rPr lang="en-US" sz="1600" b="1" i="1" baseline="-25000" dirty="0">
                  <a:solidFill>
                    <a:schemeClr val="tx2"/>
                  </a:solidFill>
                </a:rPr>
                <a:t>i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 is the set of emoji senses of </a:t>
              </a:r>
              <a:r>
                <a:rPr lang="en-US" sz="1600" b="1" i="1" dirty="0" smtClean="0">
                  <a:solidFill>
                    <a:schemeClr val="tx2"/>
                  </a:solidFill>
                </a:rPr>
                <a:t>e</a:t>
              </a:r>
              <a:r>
                <a:rPr lang="en-US" sz="1600" b="1" i="1" baseline="-25000" dirty="0" smtClean="0">
                  <a:solidFill>
                    <a:schemeClr val="tx2"/>
                  </a:solidFill>
                </a:rPr>
                <a:t>i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.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6675929" y="7998966"/>
            <a:ext cx="15754523" cy="8309282"/>
            <a:chOff x="16675929" y="8136126"/>
            <a:chExt cx="15754523" cy="8309282"/>
          </a:xfrm>
        </p:grpSpPr>
        <p:grpSp>
          <p:nvGrpSpPr>
            <p:cNvPr id="46" name="Group 45"/>
            <p:cNvGrpSpPr/>
            <p:nvPr/>
          </p:nvGrpSpPr>
          <p:grpSpPr>
            <a:xfrm>
              <a:off x="16675929" y="8136126"/>
              <a:ext cx="15754523" cy="8309282"/>
              <a:chOff x="16675929" y="8136126"/>
              <a:chExt cx="15754523" cy="830928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6704866" y="8136126"/>
                <a:ext cx="15725586" cy="8309282"/>
                <a:chOff x="16704866" y="8136126"/>
                <a:chExt cx="15725586" cy="8309282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6704866" y="8476834"/>
                  <a:ext cx="15725586" cy="7968574"/>
                </a:xfrm>
                <a:prstGeom prst="rect">
                  <a:avLst/>
                </a:prstGeom>
                <a:ln w="5080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898027" indent="-734749" algn="just">
                    <a:buFont typeface="Wingdings" panose="05000000000000000000" pitchFamily="2" charset="2"/>
                    <a:buChar char="ü"/>
                  </a:pPr>
                  <a:endParaRPr lang="en-US" sz="51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6989241" y="8136126"/>
                  <a:ext cx="7316633" cy="72558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600" b="1" dirty="0" smtClean="0">
                      <a:solidFill>
                        <a:schemeClr val="bg1"/>
                      </a:solidFill>
                    </a:rPr>
                    <a:t>Evaluation</a:t>
                  </a:r>
                  <a:endParaRPr lang="en-US" sz="56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1" name="Rectangle 60"/>
              <p:cNvSpPr/>
              <p:nvPr/>
            </p:nvSpPr>
            <p:spPr>
              <a:xfrm>
                <a:off x="16675929" y="8913975"/>
                <a:ext cx="15535588" cy="4579105"/>
              </a:xfrm>
              <a:prstGeom prst="rect">
                <a:avLst/>
              </a:prstGeom>
              <a:noFill/>
              <a:ln w="50800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947010" indent="-783732" algn="just">
                  <a:buFont typeface="Wingdings" panose="05000000000000000000" pitchFamily="2" charset="2"/>
                  <a:buChar char="ü"/>
                </a:pPr>
                <a:r>
                  <a:rPr lang="en-US" sz="3600" dirty="0" smtClean="0">
                    <a:solidFill>
                      <a:schemeClr val="tx2"/>
                    </a:solidFill>
                  </a:rPr>
                  <a:t>The Emoji Dictionary was merged with other open resources by matching the images in The Emoji Dictionary with images found in other resources. A </a:t>
                </a:r>
                <a:r>
                  <a:rPr lang="en-US" sz="3600" b="1" dirty="0" smtClean="0">
                    <a:solidFill>
                      <a:schemeClr val="tx2"/>
                    </a:solidFill>
                  </a:rPr>
                  <a:t>nearest </a:t>
                </a:r>
                <a:r>
                  <a:rPr lang="en-US" sz="3600" b="1" dirty="0">
                    <a:solidFill>
                      <a:schemeClr val="tx2"/>
                    </a:solidFill>
                  </a:rPr>
                  <a:t>neighborhood-based image processing algorithm</a:t>
                </a:r>
                <a:r>
                  <a:rPr lang="en-US" sz="3600" dirty="0">
                    <a:solidFill>
                      <a:schemeClr val="tx2"/>
                    </a:solidFill>
                  </a:rPr>
                  <a:t> </a:t>
                </a:r>
                <a:r>
                  <a:rPr lang="en-US" sz="3600" dirty="0" smtClean="0">
                    <a:solidFill>
                      <a:schemeClr val="tx2"/>
                    </a:solidFill>
                  </a:rPr>
                  <a:t>was used for this task and its </a:t>
                </a:r>
                <a:r>
                  <a:rPr lang="en-US" sz="3600" b="1" dirty="0" smtClean="0">
                    <a:solidFill>
                      <a:schemeClr val="tx2"/>
                    </a:solidFill>
                  </a:rPr>
                  <a:t>accuracy was  98.42%</a:t>
                </a:r>
                <a:r>
                  <a:rPr lang="en-US" sz="3600" dirty="0" smtClean="0">
                    <a:solidFill>
                      <a:schemeClr val="tx2"/>
                    </a:solidFill>
                  </a:rPr>
                  <a:t>.</a:t>
                </a:r>
              </a:p>
              <a:p>
                <a:pPr marL="947010" indent="-783732" algn="just">
                  <a:buFont typeface="Wingdings" panose="05000000000000000000" pitchFamily="2" charset="2"/>
                  <a:buChar char="ü"/>
                </a:pPr>
                <a:r>
                  <a:rPr lang="en-US" sz="3600" dirty="0">
                    <a:solidFill>
                      <a:schemeClr val="tx2"/>
                    </a:solidFill>
                  </a:rPr>
                  <a:t>Two Word Sense Disambiguation (WSD) </a:t>
                </a:r>
                <a:r>
                  <a:rPr lang="en-US" sz="3600" dirty="0" smtClean="0">
                    <a:solidFill>
                      <a:schemeClr val="tx2"/>
                    </a:solidFill>
                  </a:rPr>
                  <a:t>algorithms based on </a:t>
                </a:r>
                <a:r>
                  <a:rPr lang="en-US" sz="3600" b="1" dirty="0" smtClean="0">
                    <a:solidFill>
                      <a:schemeClr val="tx2"/>
                    </a:solidFill>
                  </a:rPr>
                  <a:t>the Most Frequent Sense (MFS)  and the Most Popular Sense (MPS)</a:t>
                </a:r>
                <a:r>
                  <a:rPr lang="en-US" sz="3600" dirty="0" smtClean="0">
                    <a:solidFill>
                      <a:schemeClr val="tx2"/>
                    </a:solidFill>
                  </a:rPr>
                  <a:t> were used to assign meaning to emoji senses extracted from The Emoji Dictionary. Their </a:t>
                </a:r>
                <a:r>
                  <a:rPr lang="en-US" sz="3600" b="1" dirty="0" smtClean="0">
                    <a:solidFill>
                      <a:schemeClr val="tx2"/>
                    </a:solidFill>
                  </a:rPr>
                  <a:t>combined WSD accuracy was 85.18%</a:t>
                </a:r>
                <a:r>
                  <a:rPr lang="en-US" sz="3600" dirty="0" smtClean="0">
                    <a:solidFill>
                      <a:schemeClr val="tx2"/>
                    </a:solidFill>
                  </a:rPr>
                  <a:t>.   </a:t>
                </a:r>
                <a:endParaRPr lang="en-US" sz="36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16989241" y="16014823"/>
              <a:ext cx="6454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Table 2 –Word Sense Disambiguation Statistics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3605641" y="15731649"/>
              <a:ext cx="86058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Table 3 – EmojiNet Statistics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07570" y="16589424"/>
            <a:ext cx="15739987" cy="5212943"/>
            <a:chOff x="395591" y="13925128"/>
            <a:chExt cx="15739987" cy="5212943"/>
          </a:xfrm>
        </p:grpSpPr>
        <p:grpSp>
          <p:nvGrpSpPr>
            <p:cNvPr id="67" name="Group 66"/>
            <p:cNvGrpSpPr/>
            <p:nvPr/>
          </p:nvGrpSpPr>
          <p:grpSpPr>
            <a:xfrm>
              <a:off x="395591" y="13925128"/>
              <a:ext cx="15739987" cy="5212943"/>
              <a:chOff x="358006" y="-701863"/>
              <a:chExt cx="6727617" cy="102326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358006" y="-136479"/>
                <a:ext cx="6727617" cy="9667216"/>
              </a:xfrm>
              <a:prstGeom prst="rect">
                <a:avLst/>
              </a:prstGeom>
              <a:ln w="50800">
                <a:solidFill>
                  <a:srgbClr val="FF898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163278" algn="just"/>
                <a:endParaRPr lang="en-US" sz="4100" dirty="0" smtClean="0">
                  <a:solidFill>
                    <a:schemeClr val="tx2"/>
                  </a:solidFill>
                </a:endParaRPr>
              </a:p>
              <a:p>
                <a:pPr marL="947010" indent="-783732" algn="just">
                  <a:buFont typeface="Wingdings" panose="05000000000000000000" pitchFamily="2" charset="2"/>
                  <a:buChar char="ü"/>
                </a:pPr>
                <a:endParaRPr lang="en-US" sz="41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96303" y="-701863"/>
                <a:ext cx="3127290" cy="1315073"/>
              </a:xfrm>
              <a:prstGeom prst="rect">
                <a:avLst/>
              </a:prstGeom>
              <a:solidFill>
                <a:srgbClr val="FF8989"/>
              </a:solidFill>
              <a:ln>
                <a:solidFill>
                  <a:srgbClr val="FF898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600" b="1" dirty="0" smtClean="0">
                    <a:solidFill>
                      <a:schemeClr val="bg1"/>
                    </a:solidFill>
                  </a:rPr>
                  <a:t>EmojiNet at Work</a:t>
                </a:r>
                <a:endParaRPr lang="en-US" sz="5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409991" y="14717215"/>
              <a:ext cx="15461166" cy="4392489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63278" algn="just"/>
              <a:r>
                <a:rPr lang="en-US" sz="3200" dirty="0" smtClean="0">
                  <a:solidFill>
                    <a:schemeClr val="tx2"/>
                  </a:solidFill>
                </a:rPr>
                <a:t>Let’s disambiguate the sense of the       emoji in the tweets T1 and T2, where T1:</a:t>
              </a:r>
              <a:r>
                <a:rPr lang="en-US" sz="32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Pray</a:t>
              </a:r>
              <a:r>
                <a:rPr lang="en-US" sz="3200" i="1" dirty="0" smtClean="0">
                  <a:solidFill>
                    <a:schemeClr val="tx2"/>
                  </a:solidFill>
                </a:rPr>
                <a:t> </a:t>
              </a:r>
              <a:r>
                <a:rPr lang="en-US" sz="3200" i="1" dirty="0">
                  <a:solidFill>
                    <a:schemeClr val="tx2"/>
                  </a:solidFill>
                </a:rPr>
                <a:t>for my </a:t>
              </a:r>
              <a:r>
                <a:rPr lang="en-US" sz="3200" i="1" dirty="0" smtClean="0">
                  <a:solidFill>
                    <a:schemeClr val="tx2"/>
                  </a:solidFill>
                </a:rPr>
                <a:t>family     </a:t>
              </a:r>
              <a:r>
                <a:rPr lang="en-US" sz="32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God</a:t>
              </a:r>
              <a:r>
                <a:rPr lang="en-US" sz="3200" i="1" dirty="0" smtClean="0">
                  <a:solidFill>
                    <a:schemeClr val="tx2"/>
                  </a:solidFill>
                </a:rPr>
                <a:t> </a:t>
              </a:r>
              <a:r>
                <a:rPr lang="en-US" sz="3200" i="1" dirty="0">
                  <a:solidFill>
                    <a:schemeClr val="tx2"/>
                  </a:solidFill>
                </a:rPr>
                <a:t>gained an angel </a:t>
              </a:r>
              <a:r>
                <a:rPr lang="en-US" sz="3200" i="1" dirty="0" smtClean="0">
                  <a:solidFill>
                    <a:schemeClr val="tx2"/>
                  </a:solidFill>
                </a:rPr>
                <a:t>today</a:t>
              </a:r>
              <a:r>
                <a:rPr lang="en-US" sz="3200" dirty="0" smtClean="0">
                  <a:solidFill>
                    <a:schemeClr val="tx2"/>
                  </a:solidFill>
                </a:rPr>
                <a:t> and T2: </a:t>
              </a:r>
              <a:r>
                <a:rPr lang="en-US" sz="3200" i="1" dirty="0">
                  <a:solidFill>
                    <a:schemeClr val="tx2"/>
                  </a:solidFill>
                </a:rPr>
                <a:t>Hard to win, but we did it </a:t>
              </a:r>
              <a:r>
                <a:rPr lang="en-US" sz="3200" i="1" dirty="0" smtClean="0">
                  <a:solidFill>
                    <a:schemeClr val="tx2"/>
                  </a:solidFill>
                </a:rPr>
                <a:t>man     Lets </a:t>
              </a:r>
              <a:r>
                <a:rPr lang="en-US" sz="32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celebrate</a:t>
              </a:r>
              <a:r>
                <a:rPr lang="en-US" sz="3200" dirty="0" smtClean="0">
                  <a:solidFill>
                    <a:schemeClr val="tx2"/>
                  </a:solidFill>
                </a:rPr>
                <a:t>. </a:t>
              </a:r>
              <a:r>
                <a:rPr lang="en-US" sz="3200" dirty="0">
                  <a:solidFill>
                    <a:schemeClr val="tx2"/>
                  </a:solidFill>
                </a:rPr>
                <a:t>EmojiNet lists two senses </a:t>
              </a:r>
              <a:r>
                <a:rPr lang="en-US" sz="3200" dirty="0" smtClean="0">
                  <a:solidFill>
                    <a:schemeClr val="tx2"/>
                  </a:solidFill>
                </a:rPr>
                <a:t>for      and </a:t>
              </a:r>
              <a:r>
                <a:rPr lang="en-US" sz="3200" dirty="0">
                  <a:solidFill>
                    <a:schemeClr val="tx2"/>
                  </a:solidFill>
                </a:rPr>
                <a:t>they are </a:t>
              </a:r>
              <a:r>
                <a:rPr lang="en-US" sz="3200" dirty="0" smtClean="0">
                  <a:solidFill>
                    <a:schemeClr val="tx2"/>
                  </a:solidFill>
                </a:rPr>
                <a:t>pray(V) </a:t>
              </a:r>
              <a:r>
                <a:rPr lang="en-US" sz="3200" dirty="0">
                  <a:solidFill>
                    <a:schemeClr val="tx2"/>
                  </a:solidFill>
                </a:rPr>
                <a:t>and </a:t>
              </a:r>
              <a:r>
                <a:rPr lang="en-US" sz="3200" dirty="0" smtClean="0">
                  <a:solidFill>
                    <a:schemeClr val="tx2"/>
                  </a:solidFill>
                </a:rPr>
                <a:t>highfive(N). We extract words from sense definitions available in EmojiNet for the above two senses. They are: highfive(N) </a:t>
              </a:r>
              <a:r>
                <a:rPr lang="en-US" sz="3200" dirty="0">
                  <a:solidFill>
                    <a:schemeClr val="tx2"/>
                  </a:solidFill>
                </a:rPr>
                <a:t>– {</a:t>
              </a:r>
              <a:r>
                <a:rPr lang="en-US" sz="3200" dirty="0" smtClean="0">
                  <a:solidFill>
                    <a:schemeClr val="tx2"/>
                  </a:solidFill>
                </a:rPr>
                <a:t>palm</a:t>
              </a:r>
              <a:r>
                <a:rPr lang="en-US" sz="3200" dirty="0">
                  <a:solidFill>
                    <a:schemeClr val="tx2"/>
                  </a:solidFill>
                </a:rPr>
                <a:t>,</a:t>
              </a:r>
              <a:r>
                <a:rPr lang="en-US" sz="3200" dirty="0" smtClean="0">
                  <a:solidFill>
                    <a:schemeClr val="tx2"/>
                  </a:solidFill>
                </a:rPr>
                <a:t> high, hand, slide, </a:t>
              </a:r>
              <a:r>
                <a:rPr lang="en-US" sz="3200" b="1" dirty="0" smtClean="0">
                  <a:solidFill>
                    <a:schemeClr val="accent6">
                      <a:lumMod val="75000"/>
                    </a:schemeClr>
                  </a:solidFill>
                </a:rPr>
                <a:t>celebrate</a:t>
              </a:r>
              <a:r>
                <a:rPr lang="en-US" sz="3200" dirty="0" smtClean="0">
                  <a:solidFill>
                    <a:schemeClr val="tx2"/>
                  </a:solidFill>
                </a:rPr>
                <a:t>, raise, person, head, </a:t>
              </a:r>
              <a:r>
                <a:rPr lang="en-US" sz="3200" dirty="0">
                  <a:solidFill>
                    <a:schemeClr val="tx2"/>
                  </a:solidFill>
                </a:rPr>
                <a:t>five} and </a:t>
              </a:r>
              <a:r>
                <a:rPr lang="en-US" sz="3200" dirty="0" smtClean="0">
                  <a:solidFill>
                    <a:schemeClr val="tx2"/>
                  </a:solidFill>
                </a:rPr>
                <a:t>pray(V) – {worship, thanksgiving, saint, </a:t>
              </a:r>
              <a:r>
                <a:rPr lang="en-US" sz="3200" b="1" dirty="0" smtClean="0">
                  <a:solidFill>
                    <a:schemeClr val="accent6">
                      <a:lumMod val="75000"/>
                    </a:schemeClr>
                  </a:solidFill>
                </a:rPr>
                <a:t>pray</a:t>
              </a:r>
              <a:r>
                <a:rPr lang="en-US" sz="3200" dirty="0" smtClean="0">
                  <a:solidFill>
                    <a:schemeClr val="tx2"/>
                  </a:solidFill>
                </a:rPr>
                <a:t>, higher, </a:t>
              </a:r>
              <a:r>
                <a:rPr lang="en-US" sz="3200" b="1" dirty="0" smtClean="0">
                  <a:solidFill>
                    <a:schemeClr val="accent6">
                      <a:lumMod val="75000"/>
                    </a:schemeClr>
                  </a:solidFill>
                </a:rPr>
                <a:t>god</a:t>
              </a:r>
              <a:r>
                <a:rPr lang="en-US" sz="3200" dirty="0" smtClean="0">
                  <a:solidFill>
                    <a:schemeClr val="tx2"/>
                  </a:solidFill>
                </a:rPr>
                <a:t>, confession}. </a:t>
              </a:r>
              <a:r>
                <a:rPr lang="en-US" sz="3200" dirty="0">
                  <a:solidFill>
                    <a:schemeClr val="tx2"/>
                  </a:solidFill>
                </a:rPr>
                <a:t>We then calculate the overlap of the words in tweets with the words extracted from the sense definitions in </a:t>
              </a:r>
              <a:r>
                <a:rPr lang="en-US" sz="3200" dirty="0" smtClean="0">
                  <a:solidFill>
                    <a:schemeClr val="tx2"/>
                  </a:solidFill>
                </a:rPr>
                <a:t>EmojiNet</a:t>
              </a:r>
              <a:r>
                <a:rPr lang="en-US" sz="3200" dirty="0">
                  <a:solidFill>
                    <a:schemeClr val="tx2"/>
                  </a:solidFill>
                </a:rPr>
                <a:t>. This leads us to </a:t>
              </a:r>
              <a:r>
                <a:rPr lang="en-US" sz="3200" dirty="0" smtClean="0">
                  <a:solidFill>
                    <a:schemeClr val="tx2"/>
                  </a:solidFill>
                </a:rPr>
                <a:t>decide that the      emoji </a:t>
              </a:r>
              <a:r>
                <a:rPr lang="en-US" sz="3200" dirty="0">
                  <a:solidFill>
                    <a:schemeClr val="tx2"/>
                  </a:solidFill>
                </a:rPr>
                <a:t>in T1 refers to pray(V) and </a:t>
              </a:r>
              <a:r>
                <a:rPr lang="en-US" sz="3200" dirty="0" smtClean="0">
                  <a:solidFill>
                    <a:schemeClr val="tx2"/>
                  </a:solidFill>
                </a:rPr>
                <a:t>the      emoji </a:t>
              </a:r>
              <a:r>
                <a:rPr lang="en-US" sz="3200" dirty="0">
                  <a:solidFill>
                    <a:schemeClr val="tx2"/>
                  </a:solidFill>
                </a:rPr>
                <a:t>in T2 refers to highfive(N</a:t>
              </a:r>
              <a:r>
                <a:rPr lang="en-US" sz="3200" dirty="0" smtClean="0">
                  <a:solidFill>
                    <a:schemeClr val="tx2"/>
                  </a:solidFill>
                </a:rPr>
                <a:t>).    </a:t>
              </a:r>
              <a:endParaRPr lang="en-US" sz="3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6675929" y="16589424"/>
            <a:ext cx="15769047" cy="4414004"/>
            <a:chOff x="16675929" y="16589424"/>
            <a:chExt cx="15769047" cy="4414004"/>
          </a:xfrm>
        </p:grpSpPr>
        <p:grpSp>
          <p:nvGrpSpPr>
            <p:cNvPr id="38" name="Group 37"/>
            <p:cNvGrpSpPr/>
            <p:nvPr/>
          </p:nvGrpSpPr>
          <p:grpSpPr>
            <a:xfrm>
              <a:off x="16704989" y="16589424"/>
              <a:ext cx="15739987" cy="3551251"/>
              <a:chOff x="395591" y="13925128"/>
              <a:chExt cx="15739987" cy="3551251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395591" y="13925128"/>
                <a:ext cx="15739987" cy="3199835"/>
                <a:chOff x="358006" y="-701863"/>
                <a:chExt cx="6727617" cy="6281024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358006" y="-136477"/>
                  <a:ext cx="6727617" cy="5715638"/>
                </a:xfrm>
                <a:prstGeom prst="rect">
                  <a:avLst/>
                </a:prstGeom>
                <a:ln w="50800">
                  <a:solidFill>
                    <a:srgbClr val="7030A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163278" algn="just"/>
                  <a:endParaRPr lang="en-US" sz="4100" dirty="0" smtClean="0">
                    <a:solidFill>
                      <a:schemeClr val="tx2"/>
                    </a:solidFill>
                  </a:endParaRPr>
                </a:p>
                <a:p>
                  <a:pPr marL="947010" indent="-783732" algn="just">
                    <a:buFont typeface="Wingdings" panose="05000000000000000000" pitchFamily="2" charset="2"/>
                    <a:buChar char="ü"/>
                  </a:pPr>
                  <a:endParaRPr lang="en-US" sz="41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96303" y="-701863"/>
                  <a:ext cx="3127290" cy="1315073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600" b="1" dirty="0" smtClean="0">
                      <a:solidFill>
                        <a:schemeClr val="bg1"/>
                      </a:solidFill>
                    </a:rPr>
                    <a:t>Future Work</a:t>
                  </a:r>
                  <a:endParaRPr lang="en-US" sz="56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5" name="Rectangle 64"/>
              <p:cNvSpPr/>
              <p:nvPr/>
            </p:nvSpPr>
            <p:spPr>
              <a:xfrm>
                <a:off x="409990" y="14260106"/>
                <a:ext cx="15492130" cy="3216273"/>
              </a:xfrm>
              <a:prstGeom prst="rect">
                <a:avLst/>
              </a:prstGeom>
              <a:noFill/>
              <a:ln w="50800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947010" indent="-783732" algn="just">
                  <a:buFont typeface="Wingdings" panose="05000000000000000000" pitchFamily="2" charset="2"/>
                  <a:buChar char="ü"/>
                </a:pPr>
                <a:r>
                  <a:rPr lang="en-US" sz="3200" dirty="0">
                    <a:solidFill>
                      <a:schemeClr val="tx2"/>
                    </a:solidFill>
                  </a:rPr>
                  <a:t>Expand EmojiNet sense deﬁnitions with words extracted from tweets, using a word </a:t>
                </a:r>
                <a:r>
                  <a:rPr lang="en-US" sz="3200" dirty="0" smtClean="0">
                    <a:solidFill>
                      <a:schemeClr val="tx2"/>
                    </a:solidFill>
                  </a:rPr>
                  <a:t>embeddings model trained </a:t>
                </a:r>
                <a:r>
                  <a:rPr lang="en-US" sz="3200" dirty="0">
                    <a:solidFill>
                      <a:schemeClr val="tx2"/>
                    </a:solidFill>
                  </a:rPr>
                  <a:t>on </a:t>
                </a:r>
                <a:r>
                  <a:rPr lang="en-US" sz="3200" dirty="0" smtClean="0">
                    <a:solidFill>
                      <a:schemeClr val="tx2"/>
                    </a:solidFill>
                  </a:rPr>
                  <a:t>tweets with emoji.</a:t>
                </a:r>
                <a:endParaRPr lang="en-US" sz="3200" dirty="0">
                  <a:solidFill>
                    <a:schemeClr val="tx2"/>
                  </a:solidFill>
                </a:endParaRPr>
              </a:p>
              <a:p>
                <a:pPr marL="947010" indent="-783732" algn="just">
                  <a:buFont typeface="Wingdings" panose="05000000000000000000" pitchFamily="2" charset="2"/>
                  <a:buChar char="ü"/>
                </a:pPr>
                <a:r>
                  <a:rPr lang="en-US" sz="3200" dirty="0">
                    <a:solidFill>
                      <a:schemeClr val="tx2"/>
                    </a:solidFill>
                  </a:rPr>
                  <a:t>Evaluate the usability of EmojiNet using Emoji Sense Disambiguation and Emoji Similarity Finding tasks and expose EmojiNet as a web </a:t>
                </a:r>
                <a:r>
                  <a:rPr lang="en-US" sz="3200" dirty="0" smtClean="0">
                    <a:solidFill>
                      <a:schemeClr val="tx2"/>
                    </a:solidFill>
                  </a:rPr>
                  <a:t>service. EmojiNet demo is </a:t>
                </a:r>
                <a:r>
                  <a:rPr lang="en-US" sz="3200" dirty="0">
                    <a:solidFill>
                      <a:schemeClr val="tx2"/>
                    </a:solidFill>
                  </a:rPr>
                  <a:t>available at http://emojinet.knoesis.org</a:t>
                </a:r>
                <a:r>
                  <a:rPr lang="en-US" sz="3200" dirty="0" smtClean="0">
                    <a:solidFill>
                      <a:schemeClr val="tx2"/>
                    </a:solidFill>
                  </a:rPr>
                  <a:t>/</a:t>
                </a:r>
                <a:endParaRPr lang="en-US" sz="32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6675929" y="19810775"/>
              <a:ext cx="15769047" cy="119265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63278" algn="just"/>
              <a:r>
                <a:rPr lang="en-US" sz="2200" b="1" dirty="0" smtClean="0">
                  <a:solidFill>
                    <a:schemeClr val="tx2"/>
                  </a:solidFill>
                </a:rPr>
                <a:t>Reference – Sanjaya </a:t>
              </a:r>
              <a:r>
                <a:rPr lang="en-US" sz="2200" b="1" dirty="0">
                  <a:solidFill>
                    <a:schemeClr val="tx2"/>
                  </a:solidFill>
                </a:rPr>
                <a:t>Wijeratne, Lakshika Balasuriya, Amit Sheth, Derek Doran. EmojiNet: Building a Machine Readable Sense Inventory for Emoji. In 8th International Conference on Social Informatics (SocInfo 2016). Bellevue, WA, </a:t>
              </a:r>
              <a:r>
                <a:rPr lang="en-US" sz="2200" b="1" dirty="0" smtClean="0">
                  <a:solidFill>
                    <a:schemeClr val="tx2"/>
                  </a:solidFill>
                </a:rPr>
                <a:t>USA.</a:t>
              </a:r>
              <a:endParaRPr lang="en-US" sz="2200" b="1" dirty="0">
                <a:solidFill>
                  <a:schemeClr val="tx2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3127" y="20385584"/>
            <a:ext cx="1387679" cy="138767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6400" y="20385585"/>
            <a:ext cx="1388416" cy="1388416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9711028" y="21598501"/>
            <a:ext cx="1108696" cy="174763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63278" algn="ctr"/>
            <a:r>
              <a:rPr lang="en-US" sz="1000" b="1" dirty="0" smtClean="0">
                <a:solidFill>
                  <a:schemeClr val="tx2"/>
                </a:solidFill>
              </a:rPr>
              <a:t>Link to </a:t>
            </a:r>
            <a:r>
              <a:rPr lang="en-US" sz="1000" b="1" dirty="0">
                <a:solidFill>
                  <a:schemeClr val="tx2"/>
                </a:solidFill>
              </a:rPr>
              <a:t>Paper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1076824" y="21599237"/>
            <a:ext cx="1108696" cy="174763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63278" algn="ctr"/>
            <a:r>
              <a:rPr lang="en-US" sz="1000" b="1" dirty="0" smtClean="0">
                <a:solidFill>
                  <a:schemeClr val="tx2"/>
                </a:solidFill>
              </a:rPr>
              <a:t>Link to Demo</a:t>
            </a:r>
            <a:endParaRPr lang="en-US" sz="1000" b="1" dirty="0">
              <a:solidFill>
                <a:schemeClr val="tx2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706" y="17293281"/>
            <a:ext cx="571500" cy="5715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26" y="17760804"/>
            <a:ext cx="571500" cy="5715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544" y="17783355"/>
            <a:ext cx="571500" cy="5715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716" y="18287292"/>
            <a:ext cx="571500" cy="571500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421970" y="20527004"/>
            <a:ext cx="15461165" cy="1167360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63278" algn="just"/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814" y="20767802"/>
            <a:ext cx="571500" cy="5715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156" y="20768170"/>
            <a:ext cx="571500" cy="571500"/>
          </a:xfrm>
          <a:prstGeom prst="rect">
            <a:avLst/>
          </a:prstGeom>
        </p:spPr>
      </p:pic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818283"/>
              </p:ext>
            </p:extLst>
          </p:nvPr>
        </p:nvGraphicFramePr>
        <p:xfrm>
          <a:off x="16989241" y="13660496"/>
          <a:ext cx="6454735" cy="213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0159"/>
                <a:gridCol w="2232248"/>
                <a:gridCol w="1872208"/>
                <a:gridCol w="1080120"/>
              </a:tblGrid>
              <a:tr h="370840"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Correct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Incorrect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Total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Noun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1,271 (83.28%)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255 (16.71%)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1,526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Verb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735 (84.00%)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140 (16.00%)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875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Adjective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725 (90.06%)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80 (9.93%)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805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 smtClean="0">
                          <a:solidFill>
                            <a:schemeClr val="tx2"/>
                          </a:solidFill>
                        </a:rPr>
                        <a:t>Total</a:t>
                      </a:r>
                      <a:endParaRPr lang="en-US" sz="2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2"/>
                          </a:solidFill>
                        </a:rPr>
                        <a:t>2,731 (85.1 8%)</a:t>
                      </a:r>
                      <a:endParaRPr lang="en-US" sz="2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2"/>
                          </a:solidFill>
                        </a:rPr>
                        <a:t>475 (14.81%)</a:t>
                      </a:r>
                      <a:endParaRPr lang="en-US" sz="2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2"/>
                          </a:solidFill>
                        </a:rPr>
                        <a:t>3,206</a:t>
                      </a:r>
                      <a:endParaRPr lang="en-US" sz="2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55401"/>
              </p:ext>
            </p:extLst>
          </p:nvPr>
        </p:nvGraphicFramePr>
        <p:xfrm>
          <a:off x="23570554" y="13676987"/>
          <a:ext cx="8640963" cy="18987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29304"/>
                <a:gridCol w="826527"/>
                <a:gridCol w="601110"/>
                <a:gridCol w="826527"/>
                <a:gridCol w="826527"/>
                <a:gridCol w="976804"/>
                <a:gridCol w="814003"/>
                <a:gridCol w="648072"/>
                <a:gridCol w="792089"/>
              </a:tblGrid>
              <a:tr h="435749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Emoji Resource</a:t>
                      </a:r>
                      <a:endParaRPr lang="en-US" sz="21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u</a:t>
                      </a:r>
                      <a:endParaRPr lang="en-US" sz="2100" i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c</a:t>
                      </a:r>
                      <a:endParaRPr lang="en-US" sz="2100" i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d</a:t>
                      </a:r>
                      <a:endParaRPr lang="en-US" sz="2100" i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K</a:t>
                      </a:r>
                      <a:endParaRPr lang="en-US" sz="2100" i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I</a:t>
                      </a:r>
                      <a:endParaRPr lang="en-US" sz="2100" i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R</a:t>
                      </a:r>
                      <a:endParaRPr lang="en-US" sz="2100" i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H</a:t>
                      </a:r>
                      <a:endParaRPr lang="en-US" sz="2100" i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S</a:t>
                      </a:r>
                      <a:endParaRPr lang="en-US" sz="2100" i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35749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# of Emoji with </a:t>
                      </a:r>
                    </a:p>
                    <a:p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each Feature</a:t>
                      </a:r>
                      <a:endParaRPr lang="en-US" sz="21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r>
                        <a:rPr lang="en-US" sz="2100" dirty="0" smtClean="0">
                          <a:solidFill>
                            <a:schemeClr val="tx2"/>
                          </a:solidFill>
                          <a:sym typeface="Wingdings"/>
                        </a:rPr>
                        <a:t>1,074</a:t>
                      </a:r>
                      <a:endParaRPr lang="en-US" sz="21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1349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 smtClean="0">
                          <a:solidFill>
                            <a:schemeClr val="tx2"/>
                          </a:solidFill>
                          <a:sym typeface="Wingdings"/>
                        </a:rPr>
                        <a:t>845</a:t>
                      </a:r>
                      <a:endParaRPr lang="en-US" sz="210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  <a:sym typeface="Wingdings"/>
                        </a:rPr>
                        <a:t>1,074</a:t>
                      </a:r>
                      <a:endParaRPr lang="en-US" sz="21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  <a:sym typeface="Wingdings"/>
                        </a:rPr>
                        <a:t>1,074</a:t>
                      </a:r>
                      <a:endParaRPr lang="en-US" sz="21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  <a:sym typeface="Wingdings"/>
                        </a:rPr>
                        <a:t>1,074</a:t>
                      </a:r>
                      <a:endParaRPr lang="en-US" sz="21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  <a:sym typeface="Wingdings"/>
                        </a:rPr>
                        <a:t>1,002</a:t>
                      </a:r>
                      <a:endParaRPr lang="en-US" sz="21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  <a:sym typeface="Wingdings"/>
                        </a:rPr>
                        <a:t>705</a:t>
                      </a:r>
                      <a:endParaRPr lang="en-US" sz="21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  <a:sym typeface="Wingdings"/>
                        </a:rPr>
                        <a:t>875</a:t>
                      </a:r>
                      <a:endParaRPr lang="en-US" sz="21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35749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# of Records Stored for</a:t>
                      </a:r>
                      <a:r>
                        <a:rPr lang="en-US" sz="2100" baseline="0" dirty="0" smtClean="0">
                          <a:solidFill>
                            <a:schemeClr val="tx2"/>
                          </a:solidFill>
                        </a:rPr>
                        <a:t> each Feature</a:t>
                      </a:r>
                      <a:endParaRPr lang="en-US" sz="210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  <a:sym typeface="Wingdings"/>
                        </a:rPr>
                        <a:t>1,074</a:t>
                      </a:r>
                      <a:endParaRPr lang="en-US" sz="21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  <a:sym typeface="Wingdings"/>
                        </a:rPr>
                        <a:t>845</a:t>
                      </a:r>
                      <a:endParaRPr lang="en-US" sz="21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  <a:sym typeface="Wingdings"/>
                        </a:rPr>
                        <a:t>1,074</a:t>
                      </a:r>
                      <a:endParaRPr lang="en-US" sz="21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  <a:sym typeface="Wingdings"/>
                        </a:rPr>
                        <a:t>8,069</a:t>
                      </a:r>
                      <a:endParaRPr lang="en-US" sz="21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  <a:sym typeface="Wingdings"/>
                        </a:rPr>
                        <a:t>28,370</a:t>
                      </a:r>
                      <a:endParaRPr lang="en-US" sz="21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  <a:sym typeface="Wingdings"/>
                        </a:rPr>
                        <a:t>9,743</a:t>
                      </a:r>
                      <a:endParaRPr lang="en-US" sz="21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  <a:sym typeface="Wingdings"/>
                        </a:rPr>
                        <a:t>8</a:t>
                      </a:r>
                      <a:endParaRPr lang="en-US" sz="21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  <a:sym typeface="Wingdings"/>
                        </a:rPr>
                        <a:t>3,206</a:t>
                      </a:r>
                      <a:endParaRPr lang="en-US" sz="21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Rectangle 85"/>
          <p:cNvSpPr/>
          <p:nvPr/>
        </p:nvSpPr>
        <p:spPr>
          <a:xfrm>
            <a:off x="16719388" y="20818662"/>
            <a:ext cx="12897012" cy="1005830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63278" algn="just"/>
            <a:r>
              <a:rPr lang="en-US" sz="1800" dirty="0">
                <a:solidFill>
                  <a:schemeClr val="tx2"/>
                </a:solidFill>
              </a:rPr>
              <a:t>Acknowledgement – We acknowledge partial support from </a:t>
            </a:r>
            <a:r>
              <a:rPr lang="en-US" sz="1800" dirty="0" smtClean="0">
                <a:solidFill>
                  <a:schemeClr val="tx2"/>
                </a:solidFill>
              </a:rPr>
              <a:t>NIDA </a:t>
            </a:r>
            <a:r>
              <a:rPr lang="en-US" sz="1800" dirty="0">
                <a:solidFill>
                  <a:schemeClr val="tx2"/>
                </a:solidFill>
              </a:rPr>
              <a:t>Grant No. 5R01DA039454-02: </a:t>
            </a:r>
            <a:r>
              <a:rPr lang="en-US" sz="1800" dirty="0" smtClean="0">
                <a:solidFill>
                  <a:schemeClr val="tx2"/>
                </a:solidFill>
              </a:rPr>
              <a:t>“Trending</a:t>
            </a:r>
            <a:r>
              <a:rPr lang="en-US" sz="1800" dirty="0">
                <a:solidFill>
                  <a:schemeClr val="tx2"/>
                </a:solidFill>
              </a:rPr>
              <a:t>: Social Media Analysis to Monitor Cannabis and Synthetic Cannabinoid </a:t>
            </a:r>
            <a:r>
              <a:rPr lang="en-US" sz="1800" dirty="0" smtClean="0">
                <a:solidFill>
                  <a:schemeClr val="tx2"/>
                </a:solidFill>
              </a:rPr>
              <a:t>Use</a:t>
            </a:r>
            <a:r>
              <a:rPr lang="en-US" sz="1800" dirty="0">
                <a:solidFill>
                  <a:schemeClr val="tx2"/>
                </a:solidFill>
              </a:rPr>
              <a:t>”, </a:t>
            </a:r>
            <a:r>
              <a:rPr lang="en-US" sz="1800" dirty="0" smtClean="0">
                <a:solidFill>
                  <a:schemeClr val="tx2"/>
                </a:solidFill>
              </a:rPr>
              <a:t>NIH Award</a:t>
            </a:r>
            <a:r>
              <a:rPr lang="en-US" sz="1800" dirty="0">
                <a:solidFill>
                  <a:schemeClr val="tx2"/>
                </a:solidFill>
              </a:rPr>
              <a:t>: MH105384-01A1: </a:t>
            </a:r>
            <a:r>
              <a:rPr lang="en-US" sz="1800" dirty="0" smtClean="0">
                <a:solidFill>
                  <a:schemeClr val="tx2"/>
                </a:solidFill>
              </a:rPr>
              <a:t>“Modeling </a:t>
            </a:r>
            <a:r>
              <a:rPr lang="en-US" sz="1800" dirty="0">
                <a:solidFill>
                  <a:schemeClr val="tx2"/>
                </a:solidFill>
              </a:rPr>
              <a:t>Social Behavior for Healthcare Utilization in Depression”, and Grant No. 2014-PS-PSN-00006 awarded by the Bureau of Justice </a:t>
            </a:r>
            <a:r>
              <a:rPr lang="en-US" sz="1800" dirty="0" smtClean="0">
                <a:solidFill>
                  <a:schemeClr val="tx2"/>
                </a:solidFill>
              </a:rPr>
              <a:t>Assistance.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1115</TotalTime>
  <Words>869</Words>
  <Application>Microsoft Office PowerPoint</Application>
  <PresentationFormat>Custom</PresentationFormat>
  <Paragraphs>140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EmojiNet: A Machine Readable Emoji Sense Inventory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Social Media Footprint of Street Gangs</dc:title>
  <dc:creator>SanJ Wijeratne</dc:creator>
  <cp:lastModifiedBy>Bossman</cp:lastModifiedBy>
  <cp:revision>152</cp:revision>
  <dcterms:created xsi:type="dcterms:W3CDTF">2015-05-18T19:15:55Z</dcterms:created>
  <dcterms:modified xsi:type="dcterms:W3CDTF">2016-09-14T21:39:09Z</dcterms:modified>
</cp:coreProperties>
</file>