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11" r:id="rId2"/>
    <p:sldId id="313" r:id="rId3"/>
    <p:sldId id="315" r:id="rId4"/>
    <p:sldId id="316" r:id="rId5"/>
    <p:sldId id="317" r:id="rId6"/>
    <p:sldId id="318" r:id="rId7"/>
    <p:sldId id="329" r:id="rId8"/>
    <p:sldId id="330" r:id="rId9"/>
    <p:sldId id="331" r:id="rId10"/>
    <p:sldId id="332" r:id="rId11"/>
    <p:sldId id="322" r:id="rId12"/>
    <p:sldId id="319" r:id="rId13"/>
    <p:sldId id="333" r:id="rId14"/>
    <p:sldId id="334" r:id="rId15"/>
    <p:sldId id="320" r:id="rId16"/>
    <p:sldId id="323" r:id="rId17"/>
    <p:sldId id="336" r:id="rId18"/>
    <p:sldId id="321" r:id="rId19"/>
    <p:sldId id="337" r:id="rId20"/>
    <p:sldId id="275" r:id="rId21"/>
    <p:sldId id="314" r:id="rId22"/>
    <p:sldId id="298" r:id="rId23"/>
    <p:sldId id="262" r:id="rId24"/>
    <p:sldId id="335" r:id="rId2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664" autoAdjust="0"/>
  </p:normalViewPr>
  <p:slideViewPr>
    <p:cSldViewPr>
      <p:cViewPr>
        <p:scale>
          <a:sx n="66" d="100"/>
          <a:sy n="66" d="100"/>
        </p:scale>
        <p:origin x="144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090E3-50FB-491C-87FF-34ABCCB96758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ISI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4F221-7D10-4E72-868C-92D8E6CCA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71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33CCE-00CA-49E9-B9D7-220446014AB3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ISI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A3CA9-CA3D-48F4-9366-B28E264D7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37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3CA9-CA3D-48F4-9366-B28E264D73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71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3CA9-CA3D-48F4-9366-B28E264D7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3CA9-CA3D-48F4-9366-B28E264D7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3CA9-CA3D-48F4-9366-B28E264D7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3CA9-CA3D-48F4-9366-B28E264D7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3CA9-CA3D-48F4-9366-B28E264D73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3CA9-CA3D-48F4-9366-B28E264D73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3CA9-CA3D-48F4-9366-B28E264D73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3CA9-CA3D-48F4-9366-B28E264D7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3CA9-CA3D-48F4-9366-B28E264D73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3CA9-CA3D-48F4-9366-B28E264D73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3CA9-CA3D-48F4-9366-B28E264D7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 - http://i.ytimg.com/vi/dqyYvIqjuFI/maxresdefault.jpg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3CA9-CA3D-48F4-9366-B28E264D73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47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 - http://www.pcb.its.dot.gov/standardstraining/mod08/ppt/m08ppt23.jpg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3CA9-CA3D-48F4-9366-B28E264D73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77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3CA9-CA3D-48F4-9366-B28E264D7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9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3CA9-CA3D-48F4-9366-B28E264D7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323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3CA9-CA3D-48F4-9366-B28E264D7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32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3CA9-CA3D-48F4-9366-B28E264D73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3CA9-CA3D-48F4-9366-B28E264D7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3CA9-CA3D-48F4-9366-B28E264D7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3CA9-CA3D-48F4-9366-B28E264D7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3CA9-CA3D-48F4-9366-B28E264D73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3CA9-CA3D-48F4-9366-B28E264D73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A3CA9-CA3D-48F4-9366-B28E264D7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SML @ IJCAI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Wijeratne et. al. Word Embeddings to Enhance Twitter Gang Member Profile Identification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3FF-68E7-433F-BCD3-5159136A4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2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SML @ IJCAI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Wijeratne et. al. Word Embeddings to Enhance Twitter Gang Member Profile Identification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3FF-68E7-433F-BCD3-5159136A4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SML @ IJCAI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Wijeratne et. al. Word Embeddings to Enhance Twitter Gang Member Profile Identification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3FF-68E7-433F-BCD3-5159136A4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3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351062" cy="365125"/>
          </a:xfrm>
        </p:spPr>
        <p:txBody>
          <a:bodyPr/>
          <a:lstStyle/>
          <a:p>
            <a:r>
              <a:rPr lang="en-US" smtClean="0"/>
              <a:t>SML @ IJCAI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9712" y="6356351"/>
            <a:ext cx="6048672" cy="365125"/>
          </a:xfrm>
        </p:spPr>
        <p:txBody>
          <a:bodyPr/>
          <a:lstStyle/>
          <a:p>
            <a:r>
              <a:rPr lang="en-US" dirty="0" smtClean="0"/>
              <a:t>Wijeratne et. al. Word Embeddings to Enhance Twitter Gang Member Profile Identification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356351"/>
            <a:ext cx="486966" cy="365125"/>
          </a:xfrm>
        </p:spPr>
        <p:txBody>
          <a:bodyPr/>
          <a:lstStyle/>
          <a:p>
            <a:fld id="{E20EC3FF-68E7-433F-BCD3-5159136A4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9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SML @ IJCAI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Wijeratne et. al. Word Embeddings to Enhance Twitter Gang Member Profile Identification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3FF-68E7-433F-BCD3-5159136A4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7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SML @ IJCAI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Wijeratne et. al. Word Embeddings to Enhance Twitter Gang Member Profile Identification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3FF-68E7-433F-BCD3-5159136A4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SML @ IJCAI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Wijeratne et. al. Word Embeddings to Enhance Twitter Gang Member Profile Identification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3FF-68E7-433F-BCD3-5159136A4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5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SML @ IJCAI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Wijeratne et. al. Word Embeddings to Enhance Twitter Gang Member Profile Identification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3FF-68E7-433F-BCD3-5159136A4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4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SML @ IJCAI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Wijeratne et. al. Word Embeddings to Enhance Twitter Gang Member Profile Identification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3FF-68E7-433F-BCD3-5159136A4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0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SML @ IJCAI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Wijeratne et. al. Word Embeddings to Enhance Twitter Gang Member Profile Identification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3FF-68E7-433F-BCD3-5159136A4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1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SML @ IJCAI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Wijeratne et. al. Word Embeddings to Enhance Twitter Gang Member Profile Identification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3FF-68E7-433F-BCD3-5159136A4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1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SML @ IJCAI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Wijeratne et. al. Word Embeddings to Enhance Twitter Gang Member Profile Identification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C3FF-68E7-433F-BCD3-5159136A4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8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mailto:sanjaya@knoesis.org" TargetMode="External"/><Relationship Id="rId18" Type="http://schemas.openxmlformats.org/officeDocument/2006/relationships/hyperlink" Target="http://knoesis.org/amit/" TargetMode="External"/><Relationship Id="rId3" Type="http://schemas.openxmlformats.org/officeDocument/2006/relationships/image" Target="../media/image1.jpeg"/><Relationship Id="rId21" Type="http://schemas.openxmlformats.org/officeDocument/2006/relationships/image" Target="../media/image8.png"/><Relationship Id="rId7" Type="http://schemas.openxmlformats.org/officeDocument/2006/relationships/hyperlink" Target="http://knoesis.org/" TargetMode="External"/><Relationship Id="rId12" Type="http://schemas.openxmlformats.org/officeDocument/2006/relationships/hyperlink" Target="http://knoesis.wright.edu/researchers/sanjaya/" TargetMode="External"/><Relationship Id="rId1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6" Type="http://schemas.openxmlformats.org/officeDocument/2006/relationships/hyperlink" Target="mailto:derek@knoesis.org" TargetMode="External"/><Relationship Id="rId20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4.jpeg"/><Relationship Id="rId5" Type="http://schemas.openxmlformats.org/officeDocument/2006/relationships/hyperlink" Target="http://www.wright.edu/" TargetMode="External"/><Relationship Id="rId15" Type="http://schemas.openxmlformats.org/officeDocument/2006/relationships/hyperlink" Target="http://knoesis.org/resources/faculty/doran/index.html" TargetMode="External"/><Relationship Id="rId23" Type="http://schemas.openxmlformats.org/officeDocument/2006/relationships/image" Target="../media/image10.png"/><Relationship Id="rId10" Type="http://schemas.openxmlformats.org/officeDocument/2006/relationships/hyperlink" Target="mailto:lakshika@knoesis.org" TargetMode="External"/><Relationship Id="rId19" Type="http://schemas.openxmlformats.org/officeDocument/2006/relationships/hyperlink" Target="mailto:amit@knoesis.org" TargetMode="External"/><Relationship Id="rId4" Type="http://schemas.openxmlformats.org/officeDocument/2006/relationships/hyperlink" Target="http://knoesis.org" TargetMode="External"/><Relationship Id="rId9" Type="http://schemas.openxmlformats.org/officeDocument/2006/relationships/hyperlink" Target="http://www.wright.edu/~balasuriya.3/" TargetMode="External"/><Relationship Id="rId14" Type="http://schemas.openxmlformats.org/officeDocument/2006/relationships/image" Target="../media/image5.jpg"/><Relationship Id="rId2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0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do/sanjaya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twitter.com/sanjrockz" TargetMode="External"/><Relationship Id="rId10" Type="http://schemas.openxmlformats.org/officeDocument/2006/relationships/image" Target="../media/image54.png"/><Relationship Id="rId4" Type="http://schemas.openxmlformats.org/officeDocument/2006/relationships/hyperlink" Target="mailto:sanjaya@knoesis.org" TargetMode="External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knoesis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mojinet.knoesis.org/" TargetMode="Externa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9542" y="1212783"/>
            <a:ext cx="9143999" cy="1208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2"/>
                </a:solidFill>
                <a:latin typeface="+mn-lt"/>
              </a:rPr>
              <a:t>EmojiNet: Building a Machine Readable Sense Inventory for Emoji</a:t>
            </a:r>
          </a:p>
        </p:txBody>
      </p:sp>
      <p:pic>
        <p:nvPicPr>
          <p:cNvPr id="9" name="Picture 8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21278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-1" y="6021763"/>
            <a:ext cx="9143999" cy="719605"/>
            <a:chOff x="-1" y="5950697"/>
            <a:chExt cx="9143999" cy="719605"/>
          </a:xfrm>
        </p:grpSpPr>
        <p:sp>
          <p:nvSpPr>
            <p:cNvPr id="10" name="TextBox 9"/>
            <p:cNvSpPr txBox="1"/>
            <p:nvPr/>
          </p:nvSpPr>
          <p:spPr>
            <a:xfrm>
              <a:off x="-1" y="6094238"/>
              <a:ext cx="9143999" cy="531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Ohio Center of Excellence in Knowledge-enabled Computing (</a:t>
              </a:r>
              <a:r>
                <a:rPr lang="en-US" sz="1600" dirty="0" smtClean="0">
                  <a:solidFill>
                    <a:schemeClr val="tx2"/>
                  </a:solidFill>
                  <a:hlinkClick r:id="rId4"/>
                </a:rPr>
                <a:t>Kno.e.sis</a:t>
              </a:r>
              <a:r>
                <a:rPr lang="en-US" sz="1600" dirty="0" smtClean="0">
                  <a:solidFill>
                    <a:schemeClr val="tx2"/>
                  </a:solidFill>
                </a:rPr>
                <a:t>)</a:t>
              </a:r>
            </a:p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Wright State University, Dayton, OH, USA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pic>
          <p:nvPicPr>
            <p:cNvPr id="12" name="Picture 11">
              <a:hlinkClick r:id="rId5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5128" y="5950697"/>
              <a:ext cx="1360367" cy="695359"/>
            </a:xfrm>
            <a:prstGeom prst="rect">
              <a:avLst/>
            </a:prstGeom>
          </p:spPr>
        </p:pic>
        <p:pic>
          <p:nvPicPr>
            <p:cNvPr id="13" name="Picture 12">
              <a:hlinkClick r:id="rId7"/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5950698"/>
              <a:ext cx="1360367" cy="719604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-2" y="234888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Presented </a:t>
            </a:r>
            <a:r>
              <a:rPr lang="en-US" sz="1600" dirty="0">
                <a:solidFill>
                  <a:schemeClr val="tx2"/>
                </a:solidFill>
              </a:rPr>
              <a:t>at </a:t>
            </a:r>
            <a:r>
              <a:rPr lang="en-US" sz="1600" dirty="0" smtClean="0">
                <a:solidFill>
                  <a:schemeClr val="tx2"/>
                </a:solidFill>
              </a:rPr>
              <a:t>the 8</a:t>
            </a:r>
            <a:r>
              <a:rPr lang="en-US" sz="1600" baseline="30000" dirty="0" smtClean="0">
                <a:solidFill>
                  <a:schemeClr val="tx2"/>
                </a:solidFill>
              </a:rPr>
              <a:t>th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International Conference on Social Informatics </a:t>
            </a:r>
            <a:r>
              <a:rPr lang="en-US" sz="1600" dirty="0" smtClean="0">
                <a:solidFill>
                  <a:schemeClr val="tx2"/>
                </a:solidFill>
              </a:rPr>
              <a:t>(SocInfo </a:t>
            </a:r>
            <a:r>
              <a:rPr lang="en-US" sz="1600" dirty="0">
                <a:solidFill>
                  <a:schemeClr val="tx2"/>
                </a:solidFill>
              </a:rPr>
              <a:t>2016) </a:t>
            </a:r>
            <a:endParaRPr lang="en-US" sz="1600" dirty="0" smtClean="0">
              <a:solidFill>
                <a:schemeClr val="tx2"/>
              </a:solidFill>
            </a:endParaRPr>
          </a:p>
          <a:p>
            <a:pPr algn="ctr"/>
            <a:r>
              <a:rPr lang="it-IT" sz="1600" dirty="0" smtClean="0">
                <a:solidFill>
                  <a:schemeClr val="tx2"/>
                </a:solidFill>
              </a:rPr>
              <a:t>Bellevue</a:t>
            </a:r>
            <a:r>
              <a:rPr lang="it-IT" sz="1600" dirty="0">
                <a:solidFill>
                  <a:schemeClr val="tx2"/>
                </a:solidFill>
              </a:rPr>
              <a:t>, WA, USA, </a:t>
            </a:r>
            <a:r>
              <a:rPr lang="it-IT" sz="1600" dirty="0" smtClean="0">
                <a:solidFill>
                  <a:schemeClr val="tx2"/>
                </a:solidFill>
              </a:rPr>
              <a:t>14th – 17th November, 2016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92641" y="3765108"/>
            <a:ext cx="2173811" cy="2256180"/>
            <a:chOff x="2492641" y="3506481"/>
            <a:chExt cx="2173811" cy="2256180"/>
          </a:xfrm>
        </p:grpSpPr>
        <p:sp>
          <p:nvSpPr>
            <p:cNvPr id="17" name="TextBox 16"/>
            <p:cNvSpPr txBox="1"/>
            <p:nvPr/>
          </p:nvSpPr>
          <p:spPr>
            <a:xfrm>
              <a:off x="2492641" y="5116330"/>
              <a:ext cx="21738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hlinkClick r:id="rId9"/>
                </a:rPr>
                <a:t>Lakshika Balasuriya</a:t>
              </a:r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2"/>
                  </a:solidFill>
                  <a:hlinkClick r:id="rId10"/>
                </a:rPr>
                <a:t>lakshika@knoesis.org</a:t>
              </a:r>
              <a:r>
                <a:rPr lang="en-US" sz="1600" dirty="0" smtClean="0">
                  <a:solidFill>
                    <a:schemeClr val="tx2"/>
                  </a:solidFill>
                </a:rPr>
                <a:t>  </a:t>
              </a:r>
              <a:r>
                <a:rPr lang="en-US" dirty="0" smtClean="0">
                  <a:solidFill>
                    <a:schemeClr val="tx2"/>
                  </a:solidFill>
                </a:rPr>
                <a:t> 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946" y="3506481"/>
              <a:ext cx="1196095" cy="1519908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79512" y="3765108"/>
            <a:ext cx="2160240" cy="2253383"/>
            <a:chOff x="179512" y="3506481"/>
            <a:chExt cx="2160240" cy="2253383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5113533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  <a:hlinkClick r:id="rId12"/>
                </a:rPr>
                <a:t>Sanjaya Wijeratne</a:t>
              </a:r>
              <a:endParaRPr lang="en-US" b="1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tx2"/>
                  </a:solidFill>
                  <a:hlinkClick r:id="rId13"/>
                </a:rPr>
                <a:t>sanjaya@knoesis.org</a:t>
              </a:r>
              <a:r>
                <a:rPr lang="en-US" sz="1600" dirty="0" smtClean="0">
                  <a:solidFill>
                    <a:schemeClr val="tx2"/>
                  </a:solidFill>
                </a:rPr>
                <a:t> </a:t>
              </a:r>
              <a:r>
                <a:rPr lang="en-US" dirty="0" smtClean="0">
                  <a:solidFill>
                    <a:schemeClr val="tx2"/>
                  </a:solidFill>
                </a:rPr>
                <a:t> 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584" y="3506481"/>
              <a:ext cx="1196095" cy="1514441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6732240" y="3765107"/>
            <a:ext cx="2160240" cy="2256181"/>
            <a:chOff x="6732240" y="3506480"/>
            <a:chExt cx="2160240" cy="2256181"/>
          </a:xfrm>
        </p:grpSpPr>
        <p:sp>
          <p:nvSpPr>
            <p:cNvPr id="15" name="TextBox 14"/>
            <p:cNvSpPr txBox="1"/>
            <p:nvPr/>
          </p:nvSpPr>
          <p:spPr>
            <a:xfrm>
              <a:off x="6732240" y="5116330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hlinkClick r:id="rId15"/>
                </a:rPr>
                <a:t>Derek Doran</a:t>
              </a:r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2"/>
                  </a:solidFill>
                  <a:hlinkClick r:id="rId16"/>
                </a:rPr>
                <a:t>derek@knoesis.org</a:t>
              </a:r>
              <a:r>
                <a:rPr lang="en-US" sz="1600" dirty="0" smtClean="0">
                  <a:solidFill>
                    <a:schemeClr val="tx2"/>
                  </a:solidFill>
                </a:rPr>
                <a:t> </a:t>
              </a:r>
              <a:r>
                <a:rPr lang="en-US" dirty="0" smtClean="0">
                  <a:solidFill>
                    <a:schemeClr val="tx2"/>
                  </a:solidFill>
                </a:rPr>
                <a:t> 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1704" y="3506480"/>
              <a:ext cx="1221312" cy="1519909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4666452" y="3759640"/>
            <a:ext cx="2160240" cy="2258851"/>
            <a:chOff x="4666452" y="3501013"/>
            <a:chExt cx="2160240" cy="2258851"/>
          </a:xfrm>
        </p:grpSpPr>
        <p:sp>
          <p:nvSpPr>
            <p:cNvPr id="16" name="TextBox 15"/>
            <p:cNvSpPr txBox="1"/>
            <p:nvPr/>
          </p:nvSpPr>
          <p:spPr>
            <a:xfrm>
              <a:off x="4666452" y="5113533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hlinkClick r:id="rId18"/>
                </a:rPr>
                <a:t>Amit Sheth</a:t>
              </a:r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2"/>
                  </a:solidFill>
                  <a:hlinkClick r:id="rId19"/>
                </a:rPr>
                <a:t>amit@knoesis.org</a:t>
              </a:r>
              <a:r>
                <a:rPr lang="en-US" sz="1600" dirty="0" smtClean="0">
                  <a:solidFill>
                    <a:schemeClr val="tx2"/>
                  </a:solidFill>
                </a:rPr>
                <a:t> </a:t>
              </a:r>
              <a:r>
                <a:rPr lang="en-US" dirty="0" smtClean="0">
                  <a:solidFill>
                    <a:schemeClr val="tx2"/>
                  </a:solidFill>
                </a:rPr>
                <a:t> 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4752" y="3501013"/>
              <a:ext cx="1283639" cy="1519909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29" y="3191966"/>
            <a:ext cx="498003" cy="4980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97" y="3212977"/>
            <a:ext cx="476992" cy="4769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819" y="3202471"/>
            <a:ext cx="476992" cy="47699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64" y="3212977"/>
            <a:ext cx="476992" cy="47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6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Picture 2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61" y="5271862"/>
            <a:ext cx="1256043" cy="122602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385" y="5273873"/>
            <a:ext cx="1231011" cy="122942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705" y="5273873"/>
            <a:ext cx="1224136" cy="122783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51104" y="6520259"/>
            <a:ext cx="2057400" cy="365125"/>
          </a:xfrm>
        </p:spPr>
        <p:txBody>
          <a:bodyPr/>
          <a:lstStyle/>
          <a:p>
            <a:fld id="{E20EC3FF-68E7-433F-BCD3-5159136A4F9C}" type="slidenum">
              <a:rPr lang="en-US" smtClean="0">
                <a:solidFill>
                  <a:schemeClr val="tx2"/>
                </a:solidFill>
              </a:rPr>
              <a:t>10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1992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pPr marL="228600"/>
            <a:r>
              <a:rPr lang="en-US" b="1" dirty="0" smtClean="0">
                <a:solidFill>
                  <a:schemeClr val="bg1"/>
                </a:solidFill>
                <a:latin typeface="+mn-lt"/>
              </a:rPr>
              <a:t>Integrating The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Emoji 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Dictionary Cont.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-180528" y="1412776"/>
            <a:ext cx="9324528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00000"/>
              </a:lnSpc>
              <a:buSzPct val="150000"/>
              <a:buBlip>
                <a:blip r:embed="rId6"/>
              </a:buBlip>
            </a:pPr>
            <a:r>
              <a:rPr lang="en-US" sz="3200" dirty="0" smtClean="0">
                <a:solidFill>
                  <a:schemeClr val="tx2"/>
                </a:solidFill>
              </a:rPr>
              <a:t> Image processing algorithm in simple steps:</a:t>
            </a:r>
          </a:p>
          <a:p>
            <a:pPr lvl="2" algn="just">
              <a:lnSpc>
                <a:spcPct val="100000"/>
              </a:lnSpc>
              <a:buSzPct val="125000"/>
              <a:buBlip>
                <a:blip r:embed="rId6"/>
              </a:buBlip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Re-size each image to 300 X 300 pixels and divide each image to 25 non-overlapping regions of size 25 X 25 pixels</a:t>
            </a:r>
          </a:p>
          <a:p>
            <a:pPr lvl="2" algn="just">
              <a:lnSpc>
                <a:spcPct val="100000"/>
              </a:lnSpc>
              <a:buSzPct val="125000"/>
              <a:buBlip>
                <a:blip r:embed="rId6"/>
              </a:buBlip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Find average color intensity of each region by averaging R, G and B pixel color values</a:t>
            </a:r>
          </a:p>
          <a:p>
            <a:pPr lvl="2" algn="just">
              <a:lnSpc>
                <a:spcPct val="100000"/>
              </a:lnSpc>
              <a:buSzPct val="125000"/>
              <a:buBlip>
                <a:blip r:embed="rId6"/>
              </a:buBlip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Compare the color intensities of corresponding image regions and calculate the dissimilarity between the images using L2 distance</a:t>
            </a:r>
          </a:p>
          <a:p>
            <a:pPr lvl="2" algn="just">
              <a:lnSpc>
                <a:spcPct val="100000"/>
              </a:lnSpc>
              <a:buSzPct val="125000"/>
              <a:buBlip>
                <a:blip r:embed="rId6"/>
              </a:buBlip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Select the least dissimilar image as the match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SocInfo 2016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18205"/>
            <a:ext cx="684076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Wijeratne, Sanjaya et al. </a:t>
            </a:r>
            <a:r>
              <a:rPr lang="en-US" dirty="0">
                <a:solidFill>
                  <a:schemeClr val="tx2"/>
                </a:solidFill>
              </a:rPr>
              <a:t>EmojiNet: Building a Machine Readable Sense Inventory for Emoji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273749"/>
            <a:ext cx="1224136" cy="122413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774" y="5271862"/>
            <a:ext cx="1248134" cy="123143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grpSp>
        <p:nvGrpSpPr>
          <p:cNvPr id="48" name="Group 47"/>
          <p:cNvGrpSpPr/>
          <p:nvPr/>
        </p:nvGrpSpPr>
        <p:grpSpPr>
          <a:xfrm>
            <a:off x="1208528" y="5303451"/>
            <a:ext cx="1182327" cy="1164731"/>
            <a:chOff x="1210383" y="5301899"/>
            <a:chExt cx="1182327" cy="1164731"/>
          </a:xfrm>
          <a:solidFill>
            <a:schemeClr val="tx1">
              <a:alpha val="15000"/>
            </a:schemeClr>
          </a:solidFill>
        </p:grpSpPr>
        <p:sp>
          <p:nvSpPr>
            <p:cNvPr id="49" name="Rectangle 48"/>
            <p:cNvSpPr/>
            <p:nvPr/>
          </p:nvSpPr>
          <p:spPr>
            <a:xfrm>
              <a:off x="1210855" y="5301900"/>
              <a:ext cx="190028" cy="1913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210383" y="5541856"/>
              <a:ext cx="190028" cy="1913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210383" y="5790567"/>
              <a:ext cx="190028" cy="1913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11563" y="6035470"/>
              <a:ext cx="190028" cy="1913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13992" y="6275285"/>
              <a:ext cx="190028" cy="1913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448744" y="5301899"/>
              <a:ext cx="943966" cy="191346"/>
              <a:chOff x="1448744" y="5301899"/>
              <a:chExt cx="943966" cy="191346"/>
            </a:xfrm>
            <a:grpFill/>
          </p:grpSpPr>
          <p:sp>
            <p:nvSpPr>
              <p:cNvPr id="75" name="Rectangle 74"/>
              <p:cNvSpPr/>
              <p:nvPr/>
            </p:nvSpPr>
            <p:spPr>
              <a:xfrm>
                <a:off x="1448744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695153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51137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202682" y="5301899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448744" y="5540583"/>
              <a:ext cx="943966" cy="191346"/>
              <a:chOff x="1448744" y="5301899"/>
              <a:chExt cx="943966" cy="191346"/>
            </a:xfrm>
            <a:grpFill/>
          </p:grpSpPr>
          <p:sp>
            <p:nvSpPr>
              <p:cNvPr id="71" name="Rectangle 70"/>
              <p:cNvSpPr/>
              <p:nvPr/>
            </p:nvSpPr>
            <p:spPr>
              <a:xfrm>
                <a:off x="1448744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695153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951137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202682" y="5301899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447975" y="5790144"/>
              <a:ext cx="943966" cy="191346"/>
              <a:chOff x="1448744" y="5301899"/>
              <a:chExt cx="943966" cy="191346"/>
            </a:xfrm>
            <a:grpFill/>
          </p:grpSpPr>
          <p:sp>
            <p:nvSpPr>
              <p:cNvPr id="67" name="Rectangle 66"/>
              <p:cNvSpPr/>
              <p:nvPr/>
            </p:nvSpPr>
            <p:spPr>
              <a:xfrm>
                <a:off x="1448744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695153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951137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202682" y="5301899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1447975" y="6035470"/>
              <a:ext cx="943966" cy="191346"/>
              <a:chOff x="1448744" y="5301899"/>
              <a:chExt cx="943966" cy="191346"/>
            </a:xfrm>
            <a:grpFill/>
          </p:grpSpPr>
          <p:sp>
            <p:nvSpPr>
              <p:cNvPr id="63" name="Rectangle 62"/>
              <p:cNvSpPr/>
              <p:nvPr/>
            </p:nvSpPr>
            <p:spPr>
              <a:xfrm>
                <a:off x="1448744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695153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951137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202682" y="5301899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448744" y="6275284"/>
              <a:ext cx="943966" cy="191346"/>
              <a:chOff x="1448744" y="5301899"/>
              <a:chExt cx="943966" cy="191346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1448744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695153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951137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202682" y="5301899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2852755" y="5300013"/>
            <a:ext cx="1182327" cy="1164731"/>
            <a:chOff x="1210383" y="5301899"/>
            <a:chExt cx="1182327" cy="1164731"/>
          </a:xfrm>
          <a:solidFill>
            <a:schemeClr val="tx1">
              <a:alpha val="15000"/>
            </a:schemeClr>
          </a:solidFill>
        </p:grpSpPr>
        <p:sp>
          <p:nvSpPr>
            <p:cNvPr id="142" name="Rectangle 141"/>
            <p:cNvSpPr/>
            <p:nvPr/>
          </p:nvSpPr>
          <p:spPr>
            <a:xfrm>
              <a:off x="1210855" y="5301900"/>
              <a:ext cx="190028" cy="1913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210383" y="5541856"/>
              <a:ext cx="190028" cy="1913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10383" y="5790567"/>
              <a:ext cx="190028" cy="1913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211563" y="6035470"/>
              <a:ext cx="190028" cy="1913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13992" y="6275285"/>
              <a:ext cx="190028" cy="1913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1448744" y="5301899"/>
              <a:ext cx="943966" cy="191346"/>
              <a:chOff x="1448744" y="5301899"/>
              <a:chExt cx="943966" cy="191346"/>
            </a:xfrm>
            <a:grpFill/>
          </p:grpSpPr>
          <p:sp>
            <p:nvSpPr>
              <p:cNvPr id="168" name="Rectangle 167"/>
              <p:cNvSpPr/>
              <p:nvPr/>
            </p:nvSpPr>
            <p:spPr>
              <a:xfrm>
                <a:off x="1448744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695153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951137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202682" y="5301899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1448744" y="5540583"/>
              <a:ext cx="943966" cy="191346"/>
              <a:chOff x="1448744" y="5301899"/>
              <a:chExt cx="943966" cy="191346"/>
            </a:xfrm>
            <a:grpFill/>
          </p:grpSpPr>
          <p:sp>
            <p:nvSpPr>
              <p:cNvPr id="164" name="Rectangle 163"/>
              <p:cNvSpPr/>
              <p:nvPr/>
            </p:nvSpPr>
            <p:spPr>
              <a:xfrm>
                <a:off x="1448744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695153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1951137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2202682" y="5301899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1447975" y="5790144"/>
              <a:ext cx="943966" cy="191346"/>
              <a:chOff x="1448744" y="5301899"/>
              <a:chExt cx="943966" cy="191346"/>
            </a:xfrm>
            <a:grpFill/>
          </p:grpSpPr>
          <p:sp>
            <p:nvSpPr>
              <p:cNvPr id="160" name="Rectangle 159"/>
              <p:cNvSpPr/>
              <p:nvPr/>
            </p:nvSpPr>
            <p:spPr>
              <a:xfrm>
                <a:off x="1448744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695153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1951137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2202682" y="5301899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1447975" y="6035470"/>
              <a:ext cx="943966" cy="191346"/>
              <a:chOff x="1448744" y="5301899"/>
              <a:chExt cx="943966" cy="191346"/>
            </a:xfrm>
            <a:grpFill/>
          </p:grpSpPr>
          <p:sp>
            <p:nvSpPr>
              <p:cNvPr id="156" name="Rectangle 155"/>
              <p:cNvSpPr/>
              <p:nvPr/>
            </p:nvSpPr>
            <p:spPr>
              <a:xfrm>
                <a:off x="1448744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695153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1951137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202682" y="5301899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448744" y="6275284"/>
              <a:ext cx="943966" cy="191346"/>
              <a:chOff x="1448744" y="5301899"/>
              <a:chExt cx="943966" cy="191346"/>
            </a:xfrm>
            <a:grpFill/>
          </p:grpSpPr>
          <p:sp>
            <p:nvSpPr>
              <p:cNvPr id="152" name="Rectangle 151"/>
              <p:cNvSpPr/>
              <p:nvPr/>
            </p:nvSpPr>
            <p:spPr>
              <a:xfrm>
                <a:off x="1448744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695153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951137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202682" y="5301899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2" name="Group 171"/>
          <p:cNvGrpSpPr/>
          <p:nvPr/>
        </p:nvGrpSpPr>
        <p:grpSpPr>
          <a:xfrm>
            <a:off x="4469019" y="5306218"/>
            <a:ext cx="1182327" cy="1164731"/>
            <a:chOff x="1210383" y="5301899"/>
            <a:chExt cx="1182327" cy="1164731"/>
          </a:xfrm>
          <a:solidFill>
            <a:schemeClr val="tx1">
              <a:alpha val="15000"/>
            </a:schemeClr>
          </a:solidFill>
        </p:grpSpPr>
        <p:sp>
          <p:nvSpPr>
            <p:cNvPr id="173" name="Rectangle 172"/>
            <p:cNvSpPr/>
            <p:nvPr/>
          </p:nvSpPr>
          <p:spPr>
            <a:xfrm>
              <a:off x="1210855" y="5301900"/>
              <a:ext cx="190028" cy="1913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210383" y="5541856"/>
              <a:ext cx="190028" cy="1913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210383" y="5790567"/>
              <a:ext cx="190028" cy="1913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211563" y="6035470"/>
              <a:ext cx="190028" cy="1913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213992" y="6275285"/>
              <a:ext cx="190028" cy="1913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1448744" y="5301899"/>
              <a:ext cx="943966" cy="191346"/>
              <a:chOff x="1448744" y="5301899"/>
              <a:chExt cx="943966" cy="191346"/>
            </a:xfrm>
            <a:grpFill/>
          </p:grpSpPr>
          <p:sp>
            <p:nvSpPr>
              <p:cNvPr id="199" name="Rectangle 198"/>
              <p:cNvSpPr/>
              <p:nvPr/>
            </p:nvSpPr>
            <p:spPr>
              <a:xfrm>
                <a:off x="1448744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695153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951137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202682" y="5301899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1448744" y="5540583"/>
              <a:ext cx="943966" cy="191346"/>
              <a:chOff x="1448744" y="5301899"/>
              <a:chExt cx="943966" cy="191346"/>
            </a:xfrm>
            <a:grpFill/>
          </p:grpSpPr>
          <p:sp>
            <p:nvSpPr>
              <p:cNvPr id="195" name="Rectangle 194"/>
              <p:cNvSpPr/>
              <p:nvPr/>
            </p:nvSpPr>
            <p:spPr>
              <a:xfrm>
                <a:off x="1448744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1695153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951137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2202682" y="5301899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1447975" y="5790144"/>
              <a:ext cx="943966" cy="191346"/>
              <a:chOff x="1448744" y="5301899"/>
              <a:chExt cx="943966" cy="191346"/>
            </a:xfrm>
            <a:grpFill/>
          </p:grpSpPr>
          <p:sp>
            <p:nvSpPr>
              <p:cNvPr id="191" name="Rectangle 190"/>
              <p:cNvSpPr/>
              <p:nvPr/>
            </p:nvSpPr>
            <p:spPr>
              <a:xfrm>
                <a:off x="1448744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695153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951137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2202682" y="5301899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1447975" y="6035470"/>
              <a:ext cx="943966" cy="191346"/>
              <a:chOff x="1448744" y="5301899"/>
              <a:chExt cx="943966" cy="191346"/>
            </a:xfrm>
            <a:grpFill/>
          </p:grpSpPr>
          <p:sp>
            <p:nvSpPr>
              <p:cNvPr id="187" name="Rectangle 186"/>
              <p:cNvSpPr/>
              <p:nvPr/>
            </p:nvSpPr>
            <p:spPr>
              <a:xfrm>
                <a:off x="1448744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695153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1951137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2202682" y="5301899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1448744" y="6275284"/>
              <a:ext cx="943966" cy="191346"/>
              <a:chOff x="1448744" y="5301899"/>
              <a:chExt cx="943966" cy="191346"/>
            </a:xfrm>
            <a:grpFill/>
          </p:grpSpPr>
          <p:sp>
            <p:nvSpPr>
              <p:cNvPr id="183" name="Rectangle 182"/>
              <p:cNvSpPr/>
              <p:nvPr/>
            </p:nvSpPr>
            <p:spPr>
              <a:xfrm>
                <a:off x="1448744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695153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1951137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2202682" y="5301899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3" name="Group 202"/>
          <p:cNvGrpSpPr/>
          <p:nvPr/>
        </p:nvGrpSpPr>
        <p:grpSpPr>
          <a:xfrm>
            <a:off x="7688618" y="5300011"/>
            <a:ext cx="1182327" cy="1164731"/>
            <a:chOff x="1210383" y="5301899"/>
            <a:chExt cx="1182327" cy="1164731"/>
          </a:xfrm>
          <a:solidFill>
            <a:schemeClr val="tx1">
              <a:alpha val="15000"/>
            </a:schemeClr>
          </a:solidFill>
        </p:grpSpPr>
        <p:sp>
          <p:nvSpPr>
            <p:cNvPr id="204" name="Rectangle 203"/>
            <p:cNvSpPr/>
            <p:nvPr/>
          </p:nvSpPr>
          <p:spPr>
            <a:xfrm>
              <a:off x="1210855" y="5301900"/>
              <a:ext cx="190028" cy="1913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210383" y="5541856"/>
              <a:ext cx="190028" cy="1913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210383" y="5790567"/>
              <a:ext cx="190028" cy="1913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211563" y="6035470"/>
              <a:ext cx="190028" cy="1913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213992" y="6275285"/>
              <a:ext cx="190028" cy="1913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1448744" y="5301899"/>
              <a:ext cx="943966" cy="191346"/>
              <a:chOff x="1448744" y="5301899"/>
              <a:chExt cx="943966" cy="191346"/>
            </a:xfrm>
            <a:grpFill/>
          </p:grpSpPr>
          <p:sp>
            <p:nvSpPr>
              <p:cNvPr id="230" name="Rectangle 229"/>
              <p:cNvSpPr/>
              <p:nvPr/>
            </p:nvSpPr>
            <p:spPr>
              <a:xfrm>
                <a:off x="1448744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695153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951137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2202682" y="5301899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1448744" y="5540583"/>
              <a:ext cx="943966" cy="191346"/>
              <a:chOff x="1448744" y="5301899"/>
              <a:chExt cx="943966" cy="191346"/>
            </a:xfrm>
            <a:grpFill/>
          </p:grpSpPr>
          <p:sp>
            <p:nvSpPr>
              <p:cNvPr id="226" name="Rectangle 225"/>
              <p:cNvSpPr/>
              <p:nvPr/>
            </p:nvSpPr>
            <p:spPr>
              <a:xfrm>
                <a:off x="1448744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1695153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1951137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2202682" y="5301899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1447975" y="5790144"/>
              <a:ext cx="943966" cy="191346"/>
              <a:chOff x="1448744" y="5301899"/>
              <a:chExt cx="943966" cy="191346"/>
            </a:xfrm>
            <a:grpFill/>
          </p:grpSpPr>
          <p:sp>
            <p:nvSpPr>
              <p:cNvPr id="222" name="Rectangle 221"/>
              <p:cNvSpPr/>
              <p:nvPr/>
            </p:nvSpPr>
            <p:spPr>
              <a:xfrm>
                <a:off x="1448744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1695153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1951137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2202682" y="5301899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1447975" y="6035470"/>
              <a:ext cx="943966" cy="191346"/>
              <a:chOff x="1448744" y="5301899"/>
              <a:chExt cx="943966" cy="191346"/>
            </a:xfrm>
            <a:grpFill/>
          </p:grpSpPr>
          <p:sp>
            <p:nvSpPr>
              <p:cNvPr id="218" name="Rectangle 217"/>
              <p:cNvSpPr/>
              <p:nvPr/>
            </p:nvSpPr>
            <p:spPr>
              <a:xfrm>
                <a:off x="1448744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1695153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1951137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2202682" y="5301899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1448744" y="6275284"/>
              <a:ext cx="943966" cy="191346"/>
              <a:chOff x="1448744" y="5301899"/>
              <a:chExt cx="943966" cy="191346"/>
            </a:xfrm>
            <a:grpFill/>
          </p:grpSpPr>
          <p:sp>
            <p:nvSpPr>
              <p:cNvPr id="214" name="Rectangle 213"/>
              <p:cNvSpPr/>
              <p:nvPr/>
            </p:nvSpPr>
            <p:spPr>
              <a:xfrm>
                <a:off x="1448744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1695153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1951137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2202682" y="5301899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8" name="Group 237"/>
          <p:cNvGrpSpPr/>
          <p:nvPr/>
        </p:nvGrpSpPr>
        <p:grpSpPr>
          <a:xfrm>
            <a:off x="6069068" y="5300012"/>
            <a:ext cx="1182327" cy="1164731"/>
            <a:chOff x="1210383" y="5301899"/>
            <a:chExt cx="1182327" cy="1164731"/>
          </a:xfrm>
          <a:solidFill>
            <a:schemeClr val="tx1">
              <a:alpha val="15000"/>
            </a:schemeClr>
          </a:solidFill>
        </p:grpSpPr>
        <p:sp>
          <p:nvSpPr>
            <p:cNvPr id="239" name="Rectangle 238"/>
            <p:cNvSpPr/>
            <p:nvPr/>
          </p:nvSpPr>
          <p:spPr>
            <a:xfrm>
              <a:off x="1210855" y="5301900"/>
              <a:ext cx="190028" cy="1913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210383" y="5541856"/>
              <a:ext cx="190028" cy="1913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210383" y="5790567"/>
              <a:ext cx="190028" cy="1913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11563" y="6035470"/>
              <a:ext cx="190028" cy="1913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213992" y="6275285"/>
              <a:ext cx="190028" cy="1913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4" name="Group 243"/>
            <p:cNvGrpSpPr/>
            <p:nvPr/>
          </p:nvGrpSpPr>
          <p:grpSpPr>
            <a:xfrm>
              <a:off x="1448744" y="5301899"/>
              <a:ext cx="943966" cy="191346"/>
              <a:chOff x="1448744" y="5301899"/>
              <a:chExt cx="943966" cy="191346"/>
            </a:xfrm>
            <a:grpFill/>
          </p:grpSpPr>
          <p:sp>
            <p:nvSpPr>
              <p:cNvPr id="265" name="Rectangle 264"/>
              <p:cNvSpPr/>
              <p:nvPr/>
            </p:nvSpPr>
            <p:spPr>
              <a:xfrm>
                <a:off x="1448744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1695153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1951137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2202682" y="5301899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>
              <a:off x="1448744" y="5540583"/>
              <a:ext cx="943966" cy="191346"/>
              <a:chOff x="1448744" y="5301899"/>
              <a:chExt cx="943966" cy="191346"/>
            </a:xfrm>
            <a:grpFill/>
          </p:grpSpPr>
          <p:sp>
            <p:nvSpPr>
              <p:cNvPr id="261" name="Rectangle 260"/>
              <p:cNvSpPr/>
              <p:nvPr/>
            </p:nvSpPr>
            <p:spPr>
              <a:xfrm>
                <a:off x="1448744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695153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1951137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2202682" y="5301899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1447975" y="5790144"/>
              <a:ext cx="943966" cy="191346"/>
              <a:chOff x="1448744" y="5301899"/>
              <a:chExt cx="943966" cy="191346"/>
            </a:xfrm>
            <a:grpFill/>
          </p:grpSpPr>
          <p:sp>
            <p:nvSpPr>
              <p:cNvPr id="257" name="Rectangle 256"/>
              <p:cNvSpPr/>
              <p:nvPr/>
            </p:nvSpPr>
            <p:spPr>
              <a:xfrm>
                <a:off x="1448744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1695153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1951137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2202682" y="5301899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1447975" y="6035470"/>
              <a:ext cx="943966" cy="191346"/>
              <a:chOff x="1448744" y="5301899"/>
              <a:chExt cx="943966" cy="191346"/>
            </a:xfrm>
            <a:grpFill/>
          </p:grpSpPr>
          <p:sp>
            <p:nvSpPr>
              <p:cNvPr id="253" name="Rectangle 252"/>
              <p:cNvSpPr/>
              <p:nvPr/>
            </p:nvSpPr>
            <p:spPr>
              <a:xfrm>
                <a:off x="1448744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1695153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1951137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2202682" y="5301899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1448744" y="6275284"/>
              <a:ext cx="943966" cy="191346"/>
              <a:chOff x="1448744" y="5301899"/>
              <a:chExt cx="943966" cy="191346"/>
            </a:xfrm>
            <a:grpFill/>
          </p:grpSpPr>
          <p:sp>
            <p:nvSpPr>
              <p:cNvPr id="249" name="Rectangle 248"/>
              <p:cNvSpPr/>
              <p:nvPr/>
            </p:nvSpPr>
            <p:spPr>
              <a:xfrm>
                <a:off x="1448744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1695153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951137" y="5301900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2202682" y="5301899"/>
                <a:ext cx="190028" cy="191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960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51104" y="6520259"/>
            <a:ext cx="2057400" cy="365125"/>
          </a:xfrm>
        </p:spPr>
        <p:txBody>
          <a:bodyPr/>
          <a:lstStyle/>
          <a:p>
            <a:fld id="{E20EC3FF-68E7-433F-BCD3-5159136A4F9C}" type="slidenum">
              <a:rPr lang="en-US" smtClean="0">
                <a:solidFill>
                  <a:schemeClr val="tx2"/>
                </a:solidFill>
              </a:rPr>
              <a:t>11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1992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228600"/>
            <a:r>
              <a:rPr lang="en-US" b="1" dirty="0" smtClean="0">
                <a:solidFill>
                  <a:schemeClr val="bg1"/>
                </a:solidFill>
                <a:latin typeface="+mn-lt"/>
              </a:rPr>
              <a:t>Evaluation – Image Processing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0" y="1484784"/>
            <a:ext cx="9036496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00000"/>
              </a:lnSpc>
              <a:buSzPct val="150000"/>
              <a:buBlip>
                <a:blip r:embed="rId3"/>
              </a:buBlip>
            </a:pPr>
            <a:r>
              <a:rPr lang="en-US" sz="3200" dirty="0" smtClean="0">
                <a:solidFill>
                  <a:schemeClr val="tx2"/>
                </a:solidFill>
              </a:rPr>
              <a:t> The image processing algorithm achieved 98.42% accuracy when evaluated manually</a:t>
            </a:r>
          </a:p>
          <a:p>
            <a:pPr lvl="2" algn="just">
              <a:lnSpc>
                <a:spcPct val="100000"/>
              </a:lnSpc>
              <a:buSzPct val="125000"/>
              <a:buBlip>
                <a:blip r:embed="rId3"/>
              </a:buBlip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Only 17 images were </a:t>
            </a:r>
            <a:r>
              <a:rPr lang="en-US" sz="2800" dirty="0">
                <a:solidFill>
                  <a:schemeClr val="tx2"/>
                </a:solidFill>
              </a:rPr>
              <a:t>labeled incorrectly </a:t>
            </a:r>
            <a:r>
              <a:rPr lang="en-US" sz="2800" dirty="0" smtClean="0">
                <a:solidFill>
                  <a:schemeClr val="tx2"/>
                </a:solidFill>
              </a:rPr>
              <a:t>from 1,074 instances we checked</a:t>
            </a:r>
          </a:p>
          <a:p>
            <a:pPr lvl="2" algn="just">
              <a:lnSpc>
                <a:spcPct val="100000"/>
              </a:lnSpc>
              <a:buSzPct val="125000"/>
              <a:buBlip>
                <a:blip r:embed="rId3"/>
              </a:buBlip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Error analysis revealed that the algorithm fails when the two compared images represent two different objects but similar in color</a:t>
            </a:r>
          </a:p>
          <a:p>
            <a:pPr lvl="3" algn="just">
              <a:lnSpc>
                <a:spcPct val="100000"/>
              </a:lnSpc>
              <a:buSzPct val="125000"/>
              <a:buBlip>
                <a:blip r:embed="rId3"/>
              </a:buBlip>
            </a:pPr>
            <a:r>
              <a:rPr lang="en-US" sz="2600" dirty="0" smtClean="0">
                <a:solidFill>
                  <a:schemeClr val="tx2"/>
                </a:solidFill>
              </a:rPr>
              <a:t> Eg. – Clocks with arms displaying different times, Flags with slight changes</a:t>
            </a:r>
          </a:p>
          <a:p>
            <a:pPr marL="1371600" lvl="3" indent="0" algn="just">
              <a:lnSpc>
                <a:spcPct val="100000"/>
              </a:lnSpc>
              <a:buSzPct val="125000"/>
              <a:buNone/>
            </a:pPr>
            <a:endParaRPr lang="en-US" sz="2600" dirty="0" smtClean="0">
              <a:solidFill>
                <a:schemeClr val="tx2"/>
              </a:solidFill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SocInfo 2016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18205"/>
            <a:ext cx="684076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Wijeratne, Sanjaya et al. </a:t>
            </a:r>
            <a:r>
              <a:rPr lang="en-US" dirty="0">
                <a:solidFill>
                  <a:schemeClr val="tx2"/>
                </a:solidFill>
              </a:rPr>
              <a:t>EmojiNet: Building a Machine Readable Sense Inventory for Emoji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661248"/>
            <a:ext cx="2274244" cy="8163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44" y="5638020"/>
            <a:ext cx="1717708" cy="862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633009"/>
            <a:ext cx="1683395" cy="8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5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51104" y="6520259"/>
            <a:ext cx="2057400" cy="365125"/>
          </a:xfrm>
        </p:spPr>
        <p:txBody>
          <a:bodyPr/>
          <a:lstStyle/>
          <a:p>
            <a:fld id="{E20EC3FF-68E7-433F-BCD3-5159136A4F9C}" type="slidenum">
              <a:rPr lang="en-US" smtClean="0">
                <a:solidFill>
                  <a:schemeClr val="tx2"/>
                </a:solidFill>
              </a:rPr>
              <a:t>12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1992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228600"/>
            <a:r>
              <a:rPr lang="en-US" b="1" dirty="0" smtClean="0">
                <a:solidFill>
                  <a:schemeClr val="bg1"/>
                </a:solidFill>
                <a:latin typeface="+mn-lt"/>
              </a:rPr>
              <a:t>Sense Labels in The Emoji Dictionary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SocInfo 2016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18205"/>
            <a:ext cx="684076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Wijeratne, Sanjaya et al. </a:t>
            </a:r>
            <a:r>
              <a:rPr lang="en-US" dirty="0">
                <a:solidFill>
                  <a:schemeClr val="tx2"/>
                </a:solidFill>
              </a:rPr>
              <a:t>EmojiNet: Building a Machine Readable Sense Inventory for Emoji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672" y="1398076"/>
            <a:ext cx="48006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2566945" y="6160219"/>
            <a:ext cx="4106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tx2"/>
                </a:solidFill>
              </a:rPr>
              <a:t>Emoji Definitions from The Emoji Dictionary Website</a:t>
            </a:r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28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51104" y="6520259"/>
            <a:ext cx="2057400" cy="365125"/>
          </a:xfrm>
        </p:spPr>
        <p:txBody>
          <a:bodyPr/>
          <a:lstStyle/>
          <a:p>
            <a:fld id="{E20EC3FF-68E7-433F-BCD3-5159136A4F9C}" type="slidenum">
              <a:rPr lang="en-US" smtClean="0">
                <a:solidFill>
                  <a:schemeClr val="tx2"/>
                </a:solidFill>
              </a:rPr>
              <a:t>13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1992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228600"/>
            <a:r>
              <a:rPr lang="en-US" b="1" dirty="0" smtClean="0">
                <a:solidFill>
                  <a:schemeClr val="bg1"/>
                </a:solidFill>
                <a:latin typeface="+mn-lt"/>
              </a:rPr>
              <a:t>Extracting Sense Labels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SocInfo 2016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18205"/>
            <a:ext cx="684076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Wijeratne, Sanjaya et al. </a:t>
            </a:r>
            <a:r>
              <a:rPr lang="en-US" dirty="0">
                <a:solidFill>
                  <a:schemeClr val="tx2"/>
                </a:solidFill>
              </a:rPr>
              <a:t>EmojiNet: Building a Machine Readable Sense Inventory for Emoji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9144000" cy="4097541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1114019" y="6014373"/>
            <a:ext cx="6840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tx2"/>
                </a:solidFill>
              </a:rPr>
              <a:t>Extracting Sense Labels  from The Emoji Dictionary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41" y="5231522"/>
            <a:ext cx="25260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face</a:t>
            </a:r>
            <a:r>
              <a:rPr lang="en-US" sz="1400" b="1" dirty="0">
                <a:solidFill>
                  <a:srgbClr val="FF0000"/>
                </a:solidFill>
              </a:rPr>
              <a:t>, joy, laugh, tear,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cry, happy 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90453" y="4725144"/>
            <a:ext cx="21255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Joy(N), laugh(N), tear(N),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cry(V), happy(A), </a:t>
            </a:r>
            <a:r>
              <a:rPr lang="en-US" sz="1400" b="1" dirty="0" smtClean="0">
                <a:solidFill>
                  <a:srgbClr val="660033"/>
                </a:solidFill>
              </a:rPr>
              <a:t>funny(V), </a:t>
            </a:r>
            <a:r>
              <a:rPr lang="en-US" sz="1400" b="1" dirty="0">
                <a:solidFill>
                  <a:srgbClr val="660033"/>
                </a:solidFill>
              </a:rPr>
              <a:t>funny(A) </a:t>
            </a:r>
            <a:endParaRPr lang="en-US" sz="1400" dirty="0">
              <a:solidFill>
                <a:srgbClr val="66003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85556" y="1678426"/>
            <a:ext cx="21255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Joy(N), laugh(N), tear(N),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cry(V), happy(A), </a:t>
            </a:r>
            <a:r>
              <a:rPr lang="en-US" sz="1400" b="1" dirty="0" smtClean="0">
                <a:solidFill>
                  <a:srgbClr val="660033"/>
                </a:solidFill>
              </a:rPr>
              <a:t>funny(A</a:t>
            </a:r>
            <a:r>
              <a:rPr lang="en-US" sz="1400" b="1" dirty="0">
                <a:solidFill>
                  <a:srgbClr val="660033"/>
                </a:solidFill>
              </a:rPr>
              <a:t>) </a:t>
            </a:r>
            <a:endParaRPr lang="en-US" sz="1400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60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51104" y="6520259"/>
            <a:ext cx="2057400" cy="365125"/>
          </a:xfrm>
        </p:spPr>
        <p:txBody>
          <a:bodyPr/>
          <a:lstStyle/>
          <a:p>
            <a:fld id="{E20EC3FF-68E7-433F-BCD3-5159136A4F9C}" type="slidenum">
              <a:rPr lang="en-US" smtClean="0">
                <a:solidFill>
                  <a:schemeClr val="tx2"/>
                </a:solidFill>
              </a:rPr>
              <a:t>14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1992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228600"/>
            <a:r>
              <a:rPr lang="en-US" b="1" dirty="0" smtClean="0">
                <a:solidFill>
                  <a:schemeClr val="bg1"/>
                </a:solidFill>
                <a:latin typeface="+mn-lt"/>
              </a:rPr>
              <a:t>Assigning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BabelNet Sense IDs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0" y="1340768"/>
            <a:ext cx="9036496" cy="5112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00000"/>
              </a:lnSpc>
              <a:buSzPct val="150000"/>
              <a:buBlip>
                <a:blip r:embed="rId3"/>
              </a:buBlip>
            </a:pPr>
            <a:r>
              <a:rPr lang="en-US" sz="3200" dirty="0" smtClean="0">
                <a:solidFill>
                  <a:schemeClr val="tx2"/>
                </a:solidFill>
              </a:rPr>
              <a:t> A sense label can have multiple BabelNet sense definitions</a:t>
            </a:r>
          </a:p>
          <a:p>
            <a:pPr lvl="2" algn="just">
              <a:lnSpc>
                <a:spcPct val="100000"/>
              </a:lnSpc>
              <a:buSzPct val="125000"/>
              <a:buBlip>
                <a:blip r:embed="rId3"/>
              </a:buBlip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Eg. – Laugh(Noun) has 6 BabelNet senses</a:t>
            </a:r>
          </a:p>
          <a:p>
            <a:pPr marL="914400" lvl="2" indent="0" algn="just">
              <a:lnSpc>
                <a:spcPct val="100000"/>
              </a:lnSpc>
              <a:buSzPct val="125000"/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 </a:t>
            </a:r>
          </a:p>
          <a:p>
            <a:pPr lvl="1" algn="just">
              <a:lnSpc>
                <a:spcPct val="100000"/>
              </a:lnSpc>
              <a:buSzPct val="150000"/>
              <a:buBlip>
                <a:blip r:embed="rId3"/>
              </a:buBlip>
            </a:pPr>
            <a:r>
              <a:rPr lang="en-US" sz="3200" dirty="0" smtClean="0">
                <a:solidFill>
                  <a:schemeClr val="tx2"/>
                </a:solidFill>
              </a:rPr>
              <a:t> We use Manually Annotated Sub Corpus (MASC) to assign the correct sense </a:t>
            </a:r>
          </a:p>
          <a:p>
            <a:pPr lvl="2" algn="just">
              <a:lnSpc>
                <a:spcPct val="100000"/>
              </a:lnSpc>
              <a:buSzPct val="125000"/>
              <a:buBlip>
                <a:blip r:embed="rId3"/>
              </a:buBlip>
            </a:pPr>
            <a:r>
              <a:rPr lang="en-US" sz="2800" dirty="0">
                <a:solidFill>
                  <a:schemeClr val="tx2"/>
                </a:solidFill>
              </a:rPr>
              <a:t> Words in MASC is already sense </a:t>
            </a:r>
            <a:r>
              <a:rPr lang="en-US" sz="2800" dirty="0" smtClean="0">
                <a:solidFill>
                  <a:schemeClr val="tx2"/>
                </a:solidFill>
              </a:rPr>
              <a:t>disambiguated</a:t>
            </a:r>
          </a:p>
          <a:p>
            <a:pPr lvl="2" algn="just">
              <a:lnSpc>
                <a:spcPct val="100000"/>
              </a:lnSpc>
              <a:buSzPct val="125000"/>
              <a:buBlip>
                <a:blip r:embed="rId3"/>
              </a:buBlip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We use MASC-based Most Frequent Sense (MFS) baseline to assign senses to sense labels</a:t>
            </a:r>
          </a:p>
          <a:p>
            <a:pPr lvl="2" algn="just">
              <a:lnSpc>
                <a:spcPct val="100000"/>
              </a:lnSpc>
              <a:buSzPct val="125000"/>
              <a:buBlip>
                <a:blip r:embed="rId3"/>
              </a:buBlip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When MFS fails, we use a Most Popular Sense (MPS) based on BabelNet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SocInfo 2016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18205"/>
            <a:ext cx="684076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Wijeratne, Sanjaya et al. </a:t>
            </a:r>
            <a:r>
              <a:rPr lang="en-US" dirty="0">
                <a:solidFill>
                  <a:schemeClr val="tx2"/>
                </a:solidFill>
              </a:rPr>
              <a:t>EmojiNet: Building a Machine Readable Sense Inventory for Emoji</a:t>
            </a:r>
          </a:p>
        </p:txBody>
      </p:sp>
    </p:spTree>
    <p:extLst>
      <p:ext uri="{BB962C8B-B14F-4D97-AF65-F5344CB8AC3E}">
        <p14:creationId xmlns:p14="http://schemas.microsoft.com/office/powerpoint/2010/main" val="1893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51104" y="6520259"/>
            <a:ext cx="2057400" cy="365125"/>
          </a:xfrm>
        </p:spPr>
        <p:txBody>
          <a:bodyPr/>
          <a:lstStyle/>
          <a:p>
            <a:fld id="{E20EC3FF-68E7-433F-BCD3-5159136A4F9C}" type="slidenum">
              <a:rPr lang="en-US" smtClean="0">
                <a:solidFill>
                  <a:schemeClr val="tx2"/>
                </a:solidFill>
              </a:rPr>
              <a:t>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1992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228600"/>
            <a:r>
              <a:rPr lang="en-US" b="1" dirty="0">
                <a:solidFill>
                  <a:schemeClr val="bg1"/>
                </a:solidFill>
                <a:latin typeface="+mn-lt"/>
              </a:rPr>
              <a:t>Assigning BabelNet 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Sense IDs Cont.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SocInfo 2016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18205"/>
            <a:ext cx="684076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Wijeratne, Sanjaya et al. </a:t>
            </a:r>
            <a:r>
              <a:rPr lang="en-US" dirty="0">
                <a:solidFill>
                  <a:schemeClr val="tx2"/>
                </a:solidFill>
              </a:rPr>
              <a:t>EmojiNet: Building a Machine Readable Sense Inventory for Emoji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3816424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114019" y="6088211"/>
            <a:ext cx="6840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tx2"/>
                </a:solidFill>
              </a:rPr>
              <a:t>Assigning BabelNet SenseIDs to Sense Labels extracted from The Emoji Dictionary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14019" y="1638970"/>
            <a:ext cx="16577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Laugh(N):  bn:00050198n (5) </a:t>
            </a:r>
            <a:endParaRPr lang="en-US" sz="1400" b="1" dirty="0" smtClean="0">
              <a:solidFill>
                <a:srgbClr val="00B050"/>
              </a:solidFill>
            </a:endParaRPr>
          </a:p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Laugh(N):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 bn:00050199n (3)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20072" y="2285300"/>
            <a:ext cx="22322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Laugh(N) = bn:00050198n </a:t>
            </a:r>
            <a:endParaRPr lang="en-US" sz="1400" b="1" dirty="0" smtClean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75856" y="1391806"/>
            <a:ext cx="1441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Is Laugh(N) in EmojiNet? </a:t>
            </a:r>
            <a:endParaRPr lang="en-US" sz="1400" b="1" dirty="0" smtClean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31840" y="4907132"/>
            <a:ext cx="15857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Gun(N</a:t>
            </a:r>
            <a:r>
              <a:rPr lang="en-US" sz="1400" b="1" dirty="0">
                <a:solidFill>
                  <a:srgbClr val="00B050"/>
                </a:solidFill>
              </a:rPr>
              <a:t>):  </a:t>
            </a:r>
            <a:r>
              <a:rPr lang="en-US" sz="1400" b="1" dirty="0" smtClean="0">
                <a:solidFill>
                  <a:srgbClr val="00B050"/>
                </a:solidFill>
              </a:rPr>
              <a:t>bn:00042221n (6)  </a:t>
            </a:r>
            <a:endParaRPr lang="en-US" sz="1400" b="1" dirty="0" smtClean="0">
              <a:solidFill>
                <a:srgbClr val="00B050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Gun(N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): bn:02379114n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 (1)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4288" y="4894580"/>
            <a:ext cx="1944216" cy="27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Gun(N) = bn:00042221n</a:t>
            </a:r>
            <a:endParaRPr lang="en-US" sz="1400" b="1" dirty="0" smtClean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29230" y="5557396"/>
            <a:ext cx="1441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Is Gun(N) in EmojiNet? </a:t>
            </a:r>
            <a:endParaRPr lang="en-US" sz="1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28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51104" y="6520259"/>
            <a:ext cx="2057400" cy="365125"/>
          </a:xfrm>
        </p:spPr>
        <p:txBody>
          <a:bodyPr/>
          <a:lstStyle/>
          <a:p>
            <a:fld id="{E20EC3FF-68E7-433F-BCD3-5159136A4F9C}" type="slidenum">
              <a:rPr lang="en-US" smtClean="0">
                <a:solidFill>
                  <a:schemeClr val="tx2"/>
                </a:solidFill>
              </a:rPr>
              <a:t>16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1992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pPr marL="228600"/>
            <a:r>
              <a:rPr lang="en-US" b="1" dirty="0">
                <a:solidFill>
                  <a:schemeClr val="bg1"/>
                </a:solidFill>
                <a:latin typeface="+mn-lt"/>
              </a:rPr>
              <a:t>Evaluation – 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Word Sense Disambiguation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SocInfo 2016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18205"/>
            <a:ext cx="684076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Wijeratne, Sanjaya et al. </a:t>
            </a:r>
            <a:r>
              <a:rPr lang="en-US" dirty="0">
                <a:solidFill>
                  <a:schemeClr val="tx2"/>
                </a:solidFill>
              </a:rPr>
              <a:t>EmojiNet: Building a Machine Readable Sense Inventory for Emoji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54687"/>
              </p:ext>
            </p:extLst>
          </p:nvPr>
        </p:nvGraphicFramePr>
        <p:xfrm>
          <a:off x="827584" y="1484784"/>
          <a:ext cx="7560840" cy="226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584"/>
                <a:gridCol w="2304256"/>
              </a:tblGrid>
              <a:tr h="3716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Most Frequent Sense Baseline Results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165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# of total sense labels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3,206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0882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# of disambiguated sense labels using MFS method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2,293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165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# of correctly disambiguated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sense labels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2,031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1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# of incorrectly disambiguated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sense labels</a:t>
                      </a:r>
                      <a:endParaRPr 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262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165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Accuracy of MFS-baseline method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88.57%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52192"/>
              </p:ext>
            </p:extLst>
          </p:nvPr>
        </p:nvGraphicFramePr>
        <p:xfrm>
          <a:off x="827584" y="4114238"/>
          <a:ext cx="7560840" cy="226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584"/>
                <a:gridCol w="2304256"/>
              </a:tblGrid>
              <a:tr h="3716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Most Popular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Sense Baseline Results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165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# of total sense labels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3,206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0882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# of disambiguated sense labels using MPS method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913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165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# of correctly disambiguated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sense labels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700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1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# of incorrectly disambiguated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sense labels</a:t>
                      </a:r>
                      <a:endParaRPr 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213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165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Accuracy of MFS-baseline method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76.67%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15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51104" y="6520259"/>
            <a:ext cx="2057400" cy="365125"/>
          </a:xfrm>
        </p:spPr>
        <p:txBody>
          <a:bodyPr/>
          <a:lstStyle/>
          <a:p>
            <a:fld id="{E20EC3FF-68E7-433F-BCD3-5159136A4F9C}" type="slidenum">
              <a:rPr lang="en-US" smtClean="0">
                <a:solidFill>
                  <a:schemeClr val="tx2"/>
                </a:solidFill>
              </a:rPr>
              <a:t>17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1992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pPr marL="228600"/>
            <a:r>
              <a:rPr lang="en-US" b="1" dirty="0">
                <a:solidFill>
                  <a:schemeClr val="bg1"/>
                </a:solidFill>
                <a:latin typeface="+mn-lt"/>
              </a:rPr>
              <a:t>Evaluation – 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Word Sense Disambiguation Cont.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SocInfo 2016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18205"/>
            <a:ext cx="684076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Wijeratne, Sanjaya et al. </a:t>
            </a:r>
            <a:r>
              <a:rPr lang="en-US" dirty="0">
                <a:solidFill>
                  <a:schemeClr val="tx2"/>
                </a:solidFill>
              </a:rPr>
              <a:t>EmojiNet: Building a Machine Readable Sense Inventory for Emoji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927582"/>
              </p:ext>
            </p:extLst>
          </p:nvPr>
        </p:nvGraphicFramePr>
        <p:xfrm>
          <a:off x="863588" y="1916832"/>
          <a:ext cx="7416824" cy="352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6"/>
                <a:gridCol w="1854206"/>
                <a:gridCol w="1854206"/>
                <a:gridCol w="1854206"/>
              </a:tblGrid>
              <a:tr h="60131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Correct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Incorrect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/>
                </a:tc>
              </a:tr>
              <a:tr h="731769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Nouns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1,217 </a:t>
                      </a:r>
                    </a:p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(83.28%)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255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(16.71%)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1,526</a:t>
                      </a:r>
                    </a:p>
                  </a:txBody>
                  <a:tcPr/>
                </a:tc>
              </a:tr>
              <a:tr h="731769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Verbs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735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(84.00%)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140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(16.00%)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875</a:t>
                      </a:r>
                    </a:p>
                  </a:txBody>
                  <a:tcPr/>
                </a:tc>
              </a:tr>
              <a:tr h="731769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Adjectives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725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(90.06%)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80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(9.93%)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805</a:t>
                      </a:r>
                    </a:p>
                  </a:txBody>
                  <a:tcPr/>
                </a:tc>
              </a:tr>
              <a:tr h="731769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Total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2,731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(85.18%)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475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(14.81%)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3,206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ooter Placeholder 3"/>
          <p:cNvSpPr txBox="1">
            <a:spLocks/>
          </p:cNvSpPr>
          <p:nvPr/>
        </p:nvSpPr>
        <p:spPr>
          <a:xfrm>
            <a:off x="8359" y="5661248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tx2"/>
                </a:solidFill>
              </a:rPr>
              <a:t>Aggregated Word Sense Disambiguation Statistics</a:t>
            </a:r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4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51104" y="6520259"/>
            <a:ext cx="2057400" cy="365125"/>
          </a:xfrm>
        </p:spPr>
        <p:txBody>
          <a:bodyPr/>
          <a:lstStyle/>
          <a:p>
            <a:fld id="{E20EC3FF-68E7-433F-BCD3-5159136A4F9C}" type="slidenum">
              <a:rPr lang="en-US" smtClean="0">
                <a:solidFill>
                  <a:schemeClr val="tx2"/>
                </a:solidFill>
              </a:rPr>
              <a:t>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1992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228600"/>
            <a:r>
              <a:rPr lang="en-US" b="1" dirty="0" smtClean="0">
                <a:solidFill>
                  <a:schemeClr val="bg1"/>
                </a:solidFill>
                <a:latin typeface="+mn-lt"/>
              </a:rPr>
              <a:t>EmojiNet Statistics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SocInfo 2016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18205"/>
            <a:ext cx="684076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Wijeratne, Sanjaya et al. </a:t>
            </a:r>
            <a:r>
              <a:rPr lang="en-US" dirty="0">
                <a:solidFill>
                  <a:schemeClr val="tx2"/>
                </a:solidFill>
              </a:rPr>
              <a:t>EmojiNet: Building a Machine Readable Sense Inventory for Emoji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168919"/>
              </p:ext>
            </p:extLst>
          </p:nvPr>
        </p:nvGraphicFramePr>
        <p:xfrm>
          <a:off x="827584" y="1700808"/>
          <a:ext cx="7344815" cy="4496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1656184"/>
                <a:gridCol w="1728191"/>
              </a:tblGrid>
              <a:tr h="897590">
                <a:tc>
                  <a:txBody>
                    <a:bodyPr/>
                    <a:lstStyle/>
                    <a:p>
                      <a:pPr algn="ctr"/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EmojiNet</a:t>
                      </a:r>
                      <a:r>
                        <a:rPr lang="en-US" sz="2000" baseline="0" dirty="0" smtClean="0"/>
                        <a:t> Data Features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 of emoji with feature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Amount</a:t>
                      </a:r>
                      <a:r>
                        <a:rPr lang="en-US" sz="2000" baseline="0" dirty="0" smtClean="0"/>
                        <a:t> of data stored for the feature</a:t>
                      </a:r>
                      <a:endParaRPr lang="en-US" sz="2000" dirty="0"/>
                    </a:p>
                  </a:txBody>
                  <a:tcPr/>
                </a:tc>
              </a:tr>
              <a:tr h="436327">
                <a:tc>
                  <a:txBody>
                    <a:bodyPr/>
                    <a:lstStyle/>
                    <a:p>
                      <a:r>
                        <a:rPr lang="en-US" sz="2200" i="1" dirty="0" smtClean="0">
                          <a:solidFill>
                            <a:schemeClr val="tx2"/>
                          </a:solidFill>
                        </a:rPr>
                        <a:t>u</a:t>
                      </a:r>
                      <a:r>
                        <a:rPr lang="en-US" sz="2200" i="1" baseline="-25000" dirty="0" smtClean="0">
                          <a:solidFill>
                            <a:schemeClr val="tx2"/>
                          </a:solidFill>
                        </a:rPr>
                        <a:t>i</a:t>
                      </a:r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 – Unicode character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1,074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1,074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6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solidFill>
                            <a:schemeClr val="tx2"/>
                          </a:solidFill>
                        </a:rPr>
                        <a:t>c</a:t>
                      </a:r>
                      <a:r>
                        <a:rPr lang="en-US" sz="2200" i="1" baseline="-25000" dirty="0" smtClean="0">
                          <a:solidFill>
                            <a:schemeClr val="tx2"/>
                          </a:solidFill>
                        </a:rPr>
                        <a:t>i</a:t>
                      </a:r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 – Short code name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845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845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6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solidFill>
                            <a:schemeClr val="tx2"/>
                          </a:solidFill>
                        </a:rPr>
                        <a:t>d</a:t>
                      </a:r>
                      <a:r>
                        <a:rPr lang="en-US" sz="2200" i="1" baseline="-25000" dirty="0" smtClean="0">
                          <a:solidFill>
                            <a:schemeClr val="tx2"/>
                          </a:solidFill>
                        </a:rPr>
                        <a:t>i</a:t>
                      </a:r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 – Emoji definition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1,074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1,074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6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solidFill>
                            <a:schemeClr val="tx2"/>
                          </a:solidFill>
                        </a:rPr>
                        <a:t>K</a:t>
                      </a:r>
                      <a:r>
                        <a:rPr lang="en-US" sz="2200" i="1" baseline="-25000" dirty="0" smtClean="0">
                          <a:solidFill>
                            <a:schemeClr val="tx2"/>
                          </a:solidFill>
                        </a:rPr>
                        <a:t>i</a:t>
                      </a:r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 – Set of keywords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1,074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8,069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6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solidFill>
                            <a:schemeClr val="tx2"/>
                          </a:solidFill>
                        </a:rPr>
                        <a:t>I</a:t>
                      </a:r>
                      <a:r>
                        <a:rPr lang="en-US" sz="2200" i="1" baseline="-25000" dirty="0" smtClean="0">
                          <a:solidFill>
                            <a:schemeClr val="tx2"/>
                          </a:solidFill>
                        </a:rPr>
                        <a:t>i</a:t>
                      </a:r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 – Set of images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1,074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28,370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6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solidFill>
                            <a:schemeClr val="tx2"/>
                          </a:solidFill>
                        </a:rPr>
                        <a:t>R</a:t>
                      </a:r>
                      <a:r>
                        <a:rPr lang="en-US" sz="2200" i="1" baseline="-25000" dirty="0" smtClean="0">
                          <a:solidFill>
                            <a:schemeClr val="tx2"/>
                          </a:solidFill>
                        </a:rPr>
                        <a:t>i</a:t>
                      </a:r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 – Set of related emoji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1,074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9,743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6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solidFill>
                            <a:schemeClr val="tx2"/>
                          </a:solidFill>
                        </a:rPr>
                        <a:t>H</a:t>
                      </a:r>
                      <a:r>
                        <a:rPr lang="en-US" sz="2200" i="1" baseline="-25000" dirty="0" smtClean="0">
                          <a:solidFill>
                            <a:schemeClr val="tx2"/>
                          </a:solidFill>
                        </a:rPr>
                        <a:t>i</a:t>
                      </a:r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 – Set of categories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705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6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smtClean="0">
                          <a:solidFill>
                            <a:schemeClr val="tx2"/>
                          </a:solidFill>
                        </a:rPr>
                        <a:t>S</a:t>
                      </a:r>
                      <a:r>
                        <a:rPr lang="en-US" sz="2200" i="1" baseline="-25000" dirty="0" smtClean="0">
                          <a:solidFill>
                            <a:schemeClr val="tx2"/>
                          </a:solidFill>
                        </a:rPr>
                        <a:t>i</a:t>
                      </a:r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 – Set of senses with 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875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3,206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28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51104" y="6520259"/>
            <a:ext cx="2057400" cy="365125"/>
          </a:xfrm>
        </p:spPr>
        <p:txBody>
          <a:bodyPr/>
          <a:lstStyle/>
          <a:p>
            <a:fld id="{E20EC3FF-68E7-433F-BCD3-5159136A4F9C}" type="slidenum">
              <a:rPr lang="en-US" smtClean="0">
                <a:solidFill>
                  <a:schemeClr val="tx2"/>
                </a:solidFill>
              </a:rPr>
              <a:t>19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1992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228600"/>
            <a:r>
              <a:rPr lang="en-US" b="1" dirty="0" smtClean="0">
                <a:solidFill>
                  <a:schemeClr val="bg1"/>
                </a:solidFill>
                <a:latin typeface="+mn-lt"/>
              </a:rPr>
              <a:t>EmojiNet at Work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SocInfo 2016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18205"/>
            <a:ext cx="684076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Wijeratne, Sanjaya et al. </a:t>
            </a:r>
            <a:r>
              <a:rPr lang="en-US" dirty="0">
                <a:solidFill>
                  <a:schemeClr val="tx2"/>
                </a:solidFill>
              </a:rPr>
              <a:t>EmojiNet: Building a Machine Readable Sense Inventory for Emoji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2196" y="1278142"/>
            <a:ext cx="9036496" cy="2556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lnSpc>
                <a:spcPct val="100000"/>
              </a:lnSpc>
              <a:buSzPct val="150000"/>
              <a:buNone/>
            </a:pPr>
            <a:endParaRPr lang="en-US" sz="2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81673"/>
              </p:ext>
            </p:extLst>
          </p:nvPr>
        </p:nvGraphicFramePr>
        <p:xfrm>
          <a:off x="323528" y="3126080"/>
          <a:ext cx="842493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71287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Sense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Context words extracted from EmojiNet for each Sense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6"/>
                          </a:solidFill>
                        </a:rPr>
                        <a:t>Pray (verb) </a:t>
                      </a:r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6"/>
                          </a:solidFill>
                        </a:rPr>
                        <a:t>worship, thanksgiving, saint, pray, higher, god, confession</a:t>
                      </a:r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/>
                          </a:solidFill>
                        </a:rPr>
                        <a:t>High five (noun)</a:t>
                      </a:r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2"/>
                          </a:solidFill>
                        </a:rPr>
                        <a:t>Palm, high, hand, slide, celebrate, raise, person, head, five</a:t>
                      </a:r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23528" y="1597938"/>
            <a:ext cx="8424936" cy="1224136"/>
            <a:chOff x="323528" y="1597938"/>
            <a:chExt cx="8424936" cy="1224136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323528" y="1597938"/>
              <a:ext cx="8424936" cy="122413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 algn="just">
                <a:lnSpc>
                  <a:spcPct val="100000"/>
                </a:lnSpc>
                <a:buSzPct val="150000"/>
                <a:buNone/>
              </a:pPr>
              <a:r>
                <a:rPr lang="en-US" sz="2800" dirty="0">
                  <a:solidFill>
                    <a:schemeClr val="tx2"/>
                  </a:solidFill>
                </a:rPr>
                <a:t>T1 – </a:t>
              </a:r>
              <a:r>
                <a:rPr lang="en-US" sz="2800" b="1" dirty="0">
                  <a:solidFill>
                    <a:schemeClr val="accent6"/>
                  </a:solidFill>
                </a:rPr>
                <a:t>Pray</a:t>
              </a:r>
              <a:r>
                <a:rPr lang="en-US" sz="2800" dirty="0">
                  <a:solidFill>
                    <a:schemeClr val="tx2"/>
                  </a:solidFill>
                </a:rPr>
                <a:t> for my family </a:t>
              </a:r>
              <a:r>
                <a:rPr lang="en-US" sz="2800" dirty="0" smtClean="0">
                  <a:solidFill>
                    <a:schemeClr val="tx2"/>
                  </a:solidFill>
                </a:rPr>
                <a:t>     </a:t>
              </a:r>
              <a:r>
                <a:rPr lang="en-US" sz="2800" b="1" dirty="0" smtClean="0">
                  <a:solidFill>
                    <a:schemeClr val="accent6"/>
                  </a:solidFill>
                </a:rPr>
                <a:t>God</a:t>
              </a:r>
              <a:r>
                <a:rPr lang="en-US" sz="2800" dirty="0" smtClean="0">
                  <a:solidFill>
                    <a:schemeClr val="tx2"/>
                  </a:solidFill>
                </a:rPr>
                <a:t> </a:t>
              </a:r>
              <a:r>
                <a:rPr lang="en-US" sz="2800" dirty="0">
                  <a:solidFill>
                    <a:schemeClr val="tx2"/>
                  </a:solidFill>
                </a:rPr>
                <a:t>gained an angel </a:t>
              </a:r>
              <a:r>
                <a:rPr lang="en-US" sz="2800" dirty="0" smtClean="0">
                  <a:solidFill>
                    <a:schemeClr val="tx2"/>
                  </a:solidFill>
                </a:rPr>
                <a:t>today</a:t>
              </a:r>
            </a:p>
            <a:p>
              <a:pPr marL="457200" lvl="1" indent="0" algn="just">
                <a:lnSpc>
                  <a:spcPct val="100000"/>
                </a:lnSpc>
                <a:buSzPct val="150000"/>
                <a:buNone/>
              </a:pPr>
              <a:r>
                <a:rPr lang="en-US" sz="2800" dirty="0">
                  <a:solidFill>
                    <a:schemeClr val="tx2"/>
                  </a:solidFill>
                </a:rPr>
                <a:t>T2 – Hard to win, but we did it </a:t>
              </a:r>
              <a:r>
                <a:rPr lang="en-US" sz="2800" dirty="0" smtClean="0">
                  <a:solidFill>
                    <a:schemeClr val="tx2"/>
                  </a:solidFill>
                </a:rPr>
                <a:t>man      </a:t>
              </a:r>
              <a:r>
                <a:rPr lang="en-US" sz="2800" dirty="0">
                  <a:solidFill>
                    <a:schemeClr val="tx2"/>
                  </a:solidFill>
                </a:rPr>
                <a:t>Lets </a:t>
              </a:r>
              <a:r>
                <a:rPr lang="en-US" sz="2800" b="1" dirty="0">
                  <a:solidFill>
                    <a:schemeClr val="accent2"/>
                  </a:solidFill>
                </a:rPr>
                <a:t>celebrate</a:t>
              </a:r>
              <a:r>
                <a:rPr lang="en-US" sz="2800" dirty="0">
                  <a:solidFill>
                    <a:schemeClr val="tx2"/>
                  </a:solidFill>
                </a:rPr>
                <a:t>!</a:t>
              </a:r>
              <a:endParaRPr lang="en-US" sz="2800" dirty="0" smtClean="0">
                <a:solidFill>
                  <a:schemeClr val="tx2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9620" y="1634133"/>
              <a:ext cx="365418" cy="36541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1685" y="2111418"/>
              <a:ext cx="365418" cy="365418"/>
            </a:xfrm>
            <a:prstGeom prst="rect">
              <a:avLst/>
            </a:prstGeom>
          </p:spPr>
        </p:pic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0" y="5517232"/>
            <a:ext cx="9036496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00000"/>
              </a:lnSpc>
              <a:buSzPct val="125000"/>
              <a:buBlip>
                <a:blip r:embed="rId4"/>
              </a:buBlip>
            </a:pP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2200" dirty="0" smtClean="0">
                <a:solidFill>
                  <a:schemeClr val="tx2"/>
                </a:solidFill>
              </a:rPr>
              <a:t>We use the Simplified LESK algorithm which is based on the word overlap between the words in the sense definitions and tweets</a:t>
            </a:r>
          </a:p>
        </p:txBody>
      </p:sp>
    </p:spTree>
    <p:extLst>
      <p:ext uri="{BB962C8B-B14F-4D97-AF65-F5344CB8AC3E}">
        <p14:creationId xmlns:p14="http://schemas.microsoft.com/office/powerpoint/2010/main" val="2950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51104" y="6520259"/>
            <a:ext cx="2057400" cy="365125"/>
          </a:xfrm>
        </p:spPr>
        <p:txBody>
          <a:bodyPr/>
          <a:lstStyle/>
          <a:p>
            <a:fld id="{E20EC3FF-68E7-433F-BCD3-5159136A4F9C}" type="slidenum">
              <a:rPr lang="en-US" smtClean="0">
                <a:solidFill>
                  <a:schemeClr val="tx2"/>
                </a:solidFill>
              </a:rPr>
              <a:t>2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1992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228600"/>
            <a:r>
              <a:rPr lang="en-US" b="1" dirty="0" smtClean="0">
                <a:solidFill>
                  <a:schemeClr val="bg1"/>
                </a:solidFill>
                <a:latin typeface="+mn-lt"/>
              </a:rPr>
              <a:t>What are Emoji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-324544" y="1556792"/>
            <a:ext cx="9468544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00000"/>
              </a:lnSpc>
              <a:buSzPct val="175000"/>
              <a:buBlip>
                <a:blip r:embed="rId3"/>
              </a:buBlip>
            </a:pPr>
            <a:r>
              <a:rPr lang="en-US" sz="3200" dirty="0" smtClean="0">
                <a:solidFill>
                  <a:schemeClr val="tx2"/>
                </a:solidFill>
              </a:rPr>
              <a:t> Emoji are pictographs </a:t>
            </a:r>
            <a:endParaRPr lang="en-US" sz="3200" b="1" dirty="0">
              <a:solidFill>
                <a:schemeClr val="tx2"/>
              </a:solidFill>
            </a:endParaRPr>
          </a:p>
          <a:p>
            <a:pPr lvl="2" algn="just">
              <a:lnSpc>
                <a:spcPct val="100000"/>
              </a:lnSpc>
              <a:buSzPct val="150000"/>
              <a:buBlip>
                <a:blip r:embed="rId3"/>
              </a:buBlip>
            </a:pPr>
            <a:r>
              <a:rPr lang="en-US" sz="2800" dirty="0" smtClean="0">
                <a:solidFill>
                  <a:schemeClr val="tx2"/>
                </a:solidFill>
              </a:rPr>
              <a:t> Invented </a:t>
            </a:r>
            <a:r>
              <a:rPr lang="en-US" sz="2800" dirty="0">
                <a:solidFill>
                  <a:schemeClr val="tx2"/>
                </a:solidFill>
              </a:rPr>
              <a:t>by Shigetaka </a:t>
            </a:r>
            <a:r>
              <a:rPr lang="en-US" sz="2800" dirty="0" smtClean="0">
                <a:solidFill>
                  <a:schemeClr val="tx2"/>
                </a:solidFill>
              </a:rPr>
              <a:t>Kurita in late 1990s</a:t>
            </a:r>
          </a:p>
          <a:p>
            <a:pPr lvl="1" algn="just">
              <a:lnSpc>
                <a:spcPct val="100000"/>
              </a:lnSpc>
              <a:buSzPct val="125000"/>
              <a:buBlip>
                <a:blip r:embed="rId4"/>
              </a:buBlip>
            </a:pPr>
            <a:r>
              <a:rPr lang="en-US" sz="3200" dirty="0" smtClean="0">
                <a:solidFill>
                  <a:schemeClr val="tx2"/>
                </a:solidFill>
              </a:rPr>
              <a:t> Emoji are extremely popular</a:t>
            </a:r>
            <a:endParaRPr lang="en-US" sz="2800" dirty="0" smtClean="0">
              <a:solidFill>
                <a:schemeClr val="tx2"/>
              </a:solidFill>
            </a:endParaRPr>
          </a:p>
          <a:p>
            <a:pPr lvl="2" algn="just">
              <a:lnSpc>
                <a:spcPct val="100000"/>
              </a:lnSpc>
              <a:buSzPct val="125000"/>
              <a:buBlip>
                <a:blip r:embed="rId4"/>
              </a:buBlip>
            </a:pPr>
            <a:r>
              <a:rPr lang="en-US" sz="2800" dirty="0" smtClean="0">
                <a:solidFill>
                  <a:schemeClr val="tx2"/>
                </a:solidFill>
              </a:rPr>
              <a:t> 6B </a:t>
            </a:r>
            <a:r>
              <a:rPr lang="en-US" sz="2800" dirty="0">
                <a:solidFill>
                  <a:schemeClr val="tx2"/>
                </a:solidFill>
              </a:rPr>
              <a:t>messages exchanged per </a:t>
            </a:r>
            <a:r>
              <a:rPr lang="en-US" sz="2800" dirty="0" smtClean="0">
                <a:solidFill>
                  <a:schemeClr val="tx2"/>
                </a:solidFill>
              </a:rPr>
              <a:t>day contain emoji</a:t>
            </a:r>
            <a:r>
              <a:rPr lang="en-US" sz="2800" baseline="30000" dirty="0" smtClean="0">
                <a:solidFill>
                  <a:schemeClr val="tx2"/>
                </a:solidFill>
              </a:rPr>
              <a:t>1</a:t>
            </a:r>
          </a:p>
          <a:p>
            <a:pPr lvl="2" algn="just">
              <a:lnSpc>
                <a:spcPct val="100000"/>
              </a:lnSpc>
              <a:buSzPct val="125000"/>
              <a:buBlip>
                <a:blip r:embed="rId5"/>
              </a:buBlip>
            </a:pPr>
            <a:r>
              <a:rPr lang="en-US" sz="2800" dirty="0" smtClean="0">
                <a:solidFill>
                  <a:schemeClr val="tx2"/>
                </a:solidFill>
              </a:rPr>
              <a:t> Face </a:t>
            </a:r>
            <a:r>
              <a:rPr lang="en-US" sz="2800" dirty="0">
                <a:solidFill>
                  <a:schemeClr val="tx2"/>
                </a:solidFill>
              </a:rPr>
              <a:t>with tears of joy </a:t>
            </a:r>
            <a:r>
              <a:rPr lang="en-US" sz="2800" dirty="0" smtClean="0">
                <a:solidFill>
                  <a:schemeClr val="tx2"/>
                </a:solidFill>
              </a:rPr>
              <a:t>was the word of the year in 2015</a:t>
            </a:r>
          </a:p>
          <a:p>
            <a:pPr lvl="2" algn="just">
              <a:lnSpc>
                <a:spcPct val="100000"/>
              </a:lnSpc>
              <a:buSzPct val="125000"/>
              <a:buBlip>
                <a:blip r:embed="rId6"/>
              </a:buBlip>
            </a:pPr>
            <a:r>
              <a:rPr lang="en-US" sz="2800" dirty="0" smtClean="0">
                <a:solidFill>
                  <a:schemeClr val="tx2"/>
                </a:solidFill>
              </a:rPr>
              <a:t> Eggplant emoji was the most </a:t>
            </a:r>
            <a:r>
              <a:rPr lang="en-US" sz="2800" dirty="0">
                <a:solidFill>
                  <a:schemeClr val="tx2"/>
                </a:solidFill>
              </a:rPr>
              <a:t>notable emoji in </a:t>
            </a:r>
            <a:r>
              <a:rPr lang="en-US" sz="2800" dirty="0" smtClean="0">
                <a:solidFill>
                  <a:schemeClr val="tx2"/>
                </a:solidFill>
              </a:rPr>
              <a:t>2015</a:t>
            </a:r>
          </a:p>
          <a:p>
            <a:pPr lvl="2" algn="just">
              <a:lnSpc>
                <a:spcPct val="100000"/>
              </a:lnSpc>
              <a:buSzPct val="125000"/>
              <a:buBlip>
                <a:blip r:embed="rId7"/>
              </a:buBlip>
            </a:pPr>
            <a:r>
              <a:rPr lang="en-US" sz="2800" dirty="0" smtClean="0">
                <a:solidFill>
                  <a:schemeClr val="tx2"/>
                </a:solidFill>
              </a:rPr>
              <a:t> Businesses extensively use emoji in their applications</a:t>
            </a:r>
          </a:p>
          <a:p>
            <a:pPr lvl="2" algn="just">
              <a:lnSpc>
                <a:spcPct val="100000"/>
              </a:lnSpc>
              <a:buSzPct val="125000"/>
              <a:buBlip>
                <a:blip r:embed="rId8"/>
              </a:buBlip>
            </a:pPr>
            <a:r>
              <a:rPr lang="en-US" sz="2800" dirty="0" smtClean="0">
                <a:solidFill>
                  <a:schemeClr val="tx2"/>
                </a:solidFill>
              </a:rPr>
              <a:t> 777</a:t>
            </a:r>
            <a:r>
              <a:rPr lang="en-US" sz="2800" dirty="0">
                <a:solidFill>
                  <a:schemeClr val="tx2"/>
                </a:solidFill>
              </a:rPr>
              <a:t>% increase of emoji use in marketing campaigns</a:t>
            </a:r>
            <a:r>
              <a:rPr lang="en-US" sz="2800" baseline="30000" dirty="0">
                <a:solidFill>
                  <a:schemeClr val="tx2"/>
                </a:solidFill>
              </a:rPr>
              <a:t>2</a:t>
            </a:r>
          </a:p>
          <a:p>
            <a:pPr lvl="2" algn="just">
              <a:lnSpc>
                <a:spcPct val="100000"/>
              </a:lnSpc>
              <a:buSzPct val="125000"/>
              <a:buBlip>
                <a:blip r:embed="rId8"/>
              </a:buBlip>
            </a:pPr>
            <a:r>
              <a:rPr lang="en-US" sz="2800" dirty="0" smtClean="0">
                <a:solidFill>
                  <a:schemeClr val="tx2"/>
                </a:solidFill>
              </a:rPr>
              <a:t> 20</a:t>
            </a:r>
            <a:r>
              <a:rPr lang="en-US" sz="2800" dirty="0">
                <a:solidFill>
                  <a:schemeClr val="tx2"/>
                </a:solidFill>
              </a:rPr>
              <a:t>% month over month increase in 2016</a:t>
            </a:r>
            <a:r>
              <a:rPr lang="en-US" sz="2800" baseline="30000" dirty="0">
                <a:solidFill>
                  <a:schemeClr val="tx2"/>
                </a:solidFill>
              </a:rPr>
              <a:t>2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/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SocInfo 2016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18205"/>
            <a:ext cx="684076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Wijeratne, Sanjaya et al. </a:t>
            </a:r>
            <a:r>
              <a:rPr lang="en-US" dirty="0">
                <a:solidFill>
                  <a:schemeClr val="tx2"/>
                </a:solidFill>
              </a:rPr>
              <a:t>EmojiNet: Building a Machine Readable Sense Inventory for Emoji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48" y="294817"/>
            <a:ext cx="576932" cy="5769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780" y="225525"/>
            <a:ext cx="715516" cy="715516"/>
          </a:xfrm>
          <a:prstGeom prst="rect">
            <a:avLst/>
          </a:prstGeom>
        </p:spPr>
      </p:pic>
      <p:sp>
        <p:nvSpPr>
          <p:cNvPr id="31" name="Footer Placeholder 3"/>
          <p:cNvSpPr txBox="1">
            <a:spLocks/>
          </p:cNvSpPr>
          <p:nvPr/>
        </p:nvSpPr>
        <p:spPr>
          <a:xfrm>
            <a:off x="287524" y="6309320"/>
            <a:ext cx="8568952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aseline="30000" dirty="0" smtClean="0">
                <a:solidFill>
                  <a:schemeClr val="tx2"/>
                </a:solidFill>
              </a:rPr>
              <a:t>1</a:t>
            </a:r>
            <a:r>
              <a:rPr lang="en-US" sz="1000" dirty="0" smtClean="0">
                <a:solidFill>
                  <a:schemeClr val="tx2"/>
                </a:solidFill>
              </a:rPr>
              <a:t>Swift Key Report </a:t>
            </a:r>
            <a:r>
              <a:rPr lang="en-US" sz="1000" dirty="0">
                <a:solidFill>
                  <a:schemeClr val="tx2"/>
                </a:solidFill>
              </a:rPr>
              <a:t>–  http://</a:t>
            </a:r>
            <a:r>
              <a:rPr lang="en-US" sz="1000" dirty="0" smtClean="0">
                <a:solidFill>
                  <a:schemeClr val="tx2"/>
                </a:solidFill>
              </a:rPr>
              <a:t>bit.ly/2c5biPU</a:t>
            </a:r>
            <a:br>
              <a:rPr lang="en-US" sz="1000" dirty="0" smtClean="0">
                <a:solidFill>
                  <a:schemeClr val="tx2"/>
                </a:solidFill>
              </a:rPr>
            </a:br>
            <a:r>
              <a:rPr lang="en-US" sz="1000" baseline="30000" dirty="0" smtClean="0">
                <a:solidFill>
                  <a:schemeClr val="tx2"/>
                </a:solidFill>
              </a:rPr>
              <a:t>2</a:t>
            </a:r>
            <a:r>
              <a:rPr lang="en-US" sz="1000" dirty="0" smtClean="0">
                <a:solidFill>
                  <a:schemeClr val="tx2"/>
                </a:solidFill>
              </a:rPr>
              <a:t>Appboy Blog </a:t>
            </a:r>
            <a:r>
              <a:rPr lang="en-US" sz="1000" dirty="0">
                <a:solidFill>
                  <a:schemeClr val="tx2"/>
                </a:solidFill>
              </a:rPr>
              <a:t>– https://www.appboy.com/blog/emojis-used-in-777-more-campaigns/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1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1992"/>
            <a:ext cx="9143999" cy="56713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51104" y="6520259"/>
            <a:ext cx="2057400" cy="365125"/>
          </a:xfrm>
        </p:spPr>
        <p:txBody>
          <a:bodyPr/>
          <a:lstStyle/>
          <a:p>
            <a:fld id="{E20EC3FF-68E7-433F-BCD3-5159136A4F9C}" type="slidenum">
              <a:rPr lang="en-US" smtClean="0">
                <a:solidFill>
                  <a:schemeClr val="tx2"/>
                </a:solidFill>
              </a:rPr>
              <a:t>20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1992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228600"/>
            <a:r>
              <a:rPr lang="en-US" b="1" dirty="0" smtClean="0">
                <a:solidFill>
                  <a:schemeClr val="bg1"/>
                </a:solidFill>
                <a:latin typeface="+mn-lt"/>
              </a:rPr>
              <a:t>Challenges and Future work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5555" y="1781888"/>
            <a:ext cx="7992888" cy="4472064"/>
          </a:xfrm>
        </p:spPr>
        <p:txBody>
          <a:bodyPr>
            <a:normAutofit/>
          </a:bodyPr>
          <a:lstStyle/>
          <a:p>
            <a:pPr marL="517525" indent="-465138"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Extend EmojiNet sense definitions with words extracted from Tweets </a:t>
            </a:r>
          </a:p>
          <a:p>
            <a:pPr marL="974725" lvl="1" indent="-465138"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Word embedding models trained on tweets with emoji</a:t>
            </a:r>
          </a:p>
          <a:p>
            <a:pPr marL="974725" lvl="1" indent="-465138" algn="just">
              <a:buFont typeface="Wingdings" panose="05000000000000000000" pitchFamily="2" charset="2"/>
              <a:buChar char="q"/>
            </a:pPr>
            <a:endParaRPr lang="en-US" b="1" dirty="0" smtClean="0">
              <a:solidFill>
                <a:schemeClr val="bg1"/>
              </a:solidFill>
            </a:endParaRPr>
          </a:p>
          <a:p>
            <a:pPr marL="517525" indent="-465138"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Evaluate the usability of EmojiNet </a:t>
            </a:r>
          </a:p>
          <a:p>
            <a:pPr marL="974725" lvl="1" indent="-465138"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Emoji similarity and emoji sense disambiguation tasks</a:t>
            </a:r>
          </a:p>
          <a:p>
            <a:pPr marL="974725" lvl="1" indent="-465138" algn="just">
              <a:buFont typeface="Wingdings" panose="05000000000000000000" pitchFamily="2" charset="2"/>
              <a:buChar char="q"/>
            </a:pPr>
            <a:endParaRPr lang="en-US" b="1" dirty="0" smtClean="0">
              <a:solidFill>
                <a:schemeClr val="bg1"/>
              </a:solidFill>
            </a:endParaRPr>
          </a:p>
          <a:p>
            <a:pPr marL="517525" indent="-465138"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Applying EmojiNet for real world tasks</a:t>
            </a:r>
          </a:p>
          <a:p>
            <a:pPr marL="974725" lvl="1" indent="-465138"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Sentiment analysis and Emoji understanding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287524" y="6383767"/>
            <a:ext cx="8568952" cy="149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tx2"/>
                </a:solidFill>
              </a:rPr>
              <a:t>Image Source </a:t>
            </a:r>
            <a:r>
              <a:rPr lang="en-US" sz="1000" dirty="0">
                <a:solidFill>
                  <a:schemeClr val="tx2"/>
                </a:solidFill>
              </a:rPr>
              <a:t>– http://i.ytimg.com/vi/dqyYvIqjuFI/maxresdefault.jpg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SocInfo 2016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18205"/>
            <a:ext cx="684076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Wijeratne, Sanjaya et al. </a:t>
            </a:r>
            <a:r>
              <a:rPr lang="en-US" dirty="0">
                <a:solidFill>
                  <a:schemeClr val="tx2"/>
                </a:solidFill>
              </a:rPr>
              <a:t>EmojiNet: Building a Machine Readable Sense Inventory for Emoji</a:t>
            </a:r>
          </a:p>
        </p:txBody>
      </p:sp>
    </p:spTree>
    <p:extLst>
      <p:ext uri="{BB962C8B-B14F-4D97-AF65-F5344CB8AC3E}">
        <p14:creationId xmlns:p14="http://schemas.microsoft.com/office/powerpoint/2010/main" val="349665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47" y="0"/>
            <a:ext cx="9160447" cy="68833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51104" y="6520259"/>
            <a:ext cx="2057400" cy="365125"/>
          </a:xfrm>
        </p:spPr>
        <p:txBody>
          <a:bodyPr/>
          <a:lstStyle/>
          <a:p>
            <a:fld id="{E20EC3FF-68E7-433F-BCD3-5159136A4F9C}" type="slidenum">
              <a:rPr lang="en-US" smtClean="0">
                <a:solidFill>
                  <a:schemeClr val="tx2"/>
                </a:solidFill>
              </a:rPr>
              <a:t>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3068960"/>
            <a:ext cx="532859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Connect with me</a:t>
            </a:r>
          </a:p>
          <a:p>
            <a:pPr algn="ctr"/>
            <a:endParaRPr lang="en-US" sz="1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hlinkClick r:id="rId4"/>
              </a:rPr>
              <a:t>sanjaya@knoesis.org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hlinkClick r:id="rId5"/>
              </a:rPr>
              <a:t>@sanjrockz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sz="3200" b="1" dirty="0" smtClean="0">
                <a:solidFill>
                  <a:schemeClr val="bg1"/>
                </a:solidFill>
                <a:hlinkClick r:id="rId6"/>
              </a:rPr>
              <a:t>bit.do/sanjaya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7" y="4293868"/>
            <a:ext cx="610903" cy="4565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42" y="4801805"/>
            <a:ext cx="483135" cy="483135"/>
          </a:xfrm>
          <a:prstGeom prst="rect">
            <a:avLst/>
          </a:prstGeom>
        </p:spPr>
      </p:pic>
      <p:sp>
        <p:nvSpPr>
          <p:cNvPr id="13" name="Footer Placeholder 3"/>
          <p:cNvSpPr txBox="1">
            <a:spLocks/>
          </p:cNvSpPr>
          <p:nvPr/>
        </p:nvSpPr>
        <p:spPr>
          <a:xfrm>
            <a:off x="287524" y="6383767"/>
            <a:ext cx="8568952" cy="149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tx2"/>
                </a:solidFill>
              </a:rPr>
              <a:t>Image Source </a:t>
            </a:r>
            <a:r>
              <a:rPr lang="en-US" sz="1000" dirty="0">
                <a:solidFill>
                  <a:schemeClr val="tx2"/>
                </a:solidFill>
              </a:rPr>
              <a:t>– http://www.pcb.its.dot.gov/standardstraining/mod08/ppt/m08ppt23.jpg</a:t>
            </a:r>
            <a:endParaRPr lang="en-US" sz="1000" dirty="0" smtClean="0">
              <a:solidFill>
                <a:schemeClr val="tx2"/>
              </a:solidFill>
            </a:endParaRP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SocInfo 2016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18205"/>
            <a:ext cx="684076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Wijeratne, Sanjaya et al. </a:t>
            </a:r>
            <a:r>
              <a:rPr lang="en-US" dirty="0">
                <a:solidFill>
                  <a:schemeClr val="tx2"/>
                </a:solidFill>
              </a:rPr>
              <a:t>EmojiNet: Building a Machine Readable Sense Inventory for Emoji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9" y="3728936"/>
            <a:ext cx="545881" cy="54588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16447" y="0"/>
            <a:ext cx="9160447" cy="191761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22553" y="424424"/>
            <a:ext cx="3965470" cy="1370091"/>
            <a:chOff x="822553" y="424424"/>
            <a:chExt cx="3965470" cy="137009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553" y="424424"/>
              <a:ext cx="1251307" cy="126282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576" y="424424"/>
              <a:ext cx="1254568" cy="137009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0304" y="471879"/>
              <a:ext cx="1217719" cy="1228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302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51104" y="6520259"/>
            <a:ext cx="2057400" cy="365125"/>
          </a:xfrm>
        </p:spPr>
        <p:txBody>
          <a:bodyPr/>
          <a:lstStyle/>
          <a:p>
            <a:fld id="{E20EC3FF-68E7-433F-BCD3-5159136A4F9C}" type="slidenum">
              <a:rPr lang="en-US" smtClean="0">
                <a:solidFill>
                  <a:schemeClr val="tx2"/>
                </a:solidFill>
              </a:rPr>
              <a:t>22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057400" cy="365125"/>
          </a:xfrm>
        </p:spPr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SML @ IJCAI 2016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5016" y="6518205"/>
            <a:ext cx="9149016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Wijeratne, Sanjaya et al. Word Embeddings to Enhance Twitter Gang Member Profile Identification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5016" y="-387424"/>
            <a:ext cx="9173574" cy="7253262"/>
            <a:chOff x="-5016" y="-387424"/>
            <a:chExt cx="9173574" cy="7253262"/>
          </a:xfrm>
        </p:grpSpPr>
        <p:pic>
          <p:nvPicPr>
            <p:cNvPr id="8" name="Picture 7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01" b="10100"/>
            <a:stretch/>
          </p:blipFill>
          <p:spPr>
            <a:xfrm>
              <a:off x="-5016" y="1212783"/>
              <a:ext cx="9173574" cy="5653055"/>
            </a:xfrm>
            <a:prstGeom prst="rect">
              <a:avLst/>
            </a:prstGeom>
          </p:spPr>
        </p:pic>
        <p:pic>
          <p:nvPicPr>
            <p:cNvPr id="10" name="Picture 9">
              <a:hlinkClick r:id="rId3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387424"/>
              <a:ext cx="9144000" cy="21400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007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228600"/>
            <a:r>
              <a:rPr lang="en-US" b="1" dirty="0" smtClean="0">
                <a:solidFill>
                  <a:schemeClr val="bg1"/>
                </a:solidFill>
                <a:latin typeface="+mn-lt"/>
              </a:rPr>
              <a:t>References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1628799"/>
            <a:ext cx="8640960" cy="4889405"/>
          </a:xfrm>
        </p:spPr>
        <p:txBody>
          <a:bodyPr>
            <a:normAutofit/>
          </a:bodyPr>
          <a:lstStyle/>
          <a:p>
            <a:pPr marL="457200" indent="-457200" algn="just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[Kelly, 2015] Kelly, R., Watts, L.: Characterizing the inventive appropriation of emoji as relation-ally meaningful in mediated close personal relationships. Experiences of Technology Appropriation: Unanticipated Users, Usage, Circumstances, and Design (2015).</a:t>
            </a:r>
          </a:p>
          <a:p>
            <a:pPr marL="457200" indent="-457200" algn="just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just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Pavalanathan, 2016] Pavalanathan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Umashanthi, and Jacob Eisenstein. "Emoticons vs. emojis on Twitter: A causal inference approach." arXiv preprint arXiv:1510.08480 (2015).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51104" y="6520259"/>
            <a:ext cx="2057400" cy="365125"/>
          </a:xfrm>
        </p:spPr>
        <p:txBody>
          <a:bodyPr/>
          <a:lstStyle/>
          <a:p>
            <a:fld id="{E20EC3FF-68E7-433F-BCD3-5159136A4F9C}" type="slidenum">
              <a:rPr lang="en-US" smtClean="0">
                <a:solidFill>
                  <a:schemeClr val="tx2"/>
                </a:solidFill>
              </a:rPr>
              <a:t>23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SocInfo 2016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18205"/>
            <a:ext cx="684076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Wijeratne, Sanjaya et al. </a:t>
            </a:r>
            <a:r>
              <a:rPr lang="en-US" dirty="0">
                <a:solidFill>
                  <a:schemeClr val="tx2"/>
                </a:solidFill>
              </a:rPr>
              <a:t>EmojiNet: Building a Machine Readable Sense Inventory for Emoji</a:t>
            </a:r>
          </a:p>
        </p:txBody>
      </p:sp>
    </p:spTree>
    <p:extLst>
      <p:ext uri="{BB962C8B-B14F-4D97-AF65-F5344CB8AC3E}">
        <p14:creationId xmlns:p14="http://schemas.microsoft.com/office/powerpoint/2010/main" val="64910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228600"/>
            <a:r>
              <a:rPr lang="en-US" b="1" dirty="0" smtClean="0">
                <a:solidFill>
                  <a:schemeClr val="bg1"/>
                </a:solidFill>
                <a:latin typeface="+mn-lt"/>
              </a:rPr>
              <a:t>References Cont.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1452199"/>
            <a:ext cx="8640960" cy="5066006"/>
          </a:xfrm>
        </p:spPr>
        <p:txBody>
          <a:bodyPr>
            <a:normAutofit/>
          </a:bodyPr>
          <a:lstStyle/>
          <a:p>
            <a:pPr marL="457200" indent="-457200" algn="just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[Miller,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2016] Miller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Hannah, Jacob Thebault-Spieker, Shuo Chang, Isaac Johnson, Loren Terveen, and Brent Hecht.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“Blissfully happy”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or “ready to fight”: Varying Interpretations of Emoji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ICWSM’16 (2016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).</a:t>
            </a:r>
          </a:p>
          <a:p>
            <a:pPr marL="457200" indent="-457200" algn="just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just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[Wijeratne, 2016]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Sanjaya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Wijeratne, Lakshika Balasuriya, Amit Sheth, Derek Doran. EmojiNet: Building a Machine Readable Sense Inventory for Emoji. In 8th International Conference on Social Informatics (SocInfo 2016). Bellevue, WA, USA;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(2016).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51104" y="6520259"/>
            <a:ext cx="2057400" cy="365125"/>
          </a:xfrm>
        </p:spPr>
        <p:txBody>
          <a:bodyPr/>
          <a:lstStyle/>
          <a:p>
            <a:fld id="{E20EC3FF-68E7-433F-BCD3-5159136A4F9C}" type="slidenum">
              <a:rPr lang="en-US" smtClean="0">
                <a:solidFill>
                  <a:schemeClr val="tx2"/>
                </a:solidFill>
              </a:rPr>
              <a:t>24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SocInfo 2016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18205"/>
            <a:ext cx="684076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Wijeratne, Sanjaya et al. </a:t>
            </a:r>
            <a:r>
              <a:rPr lang="en-US" dirty="0">
                <a:solidFill>
                  <a:schemeClr val="tx2"/>
                </a:solidFill>
              </a:rPr>
              <a:t>EmojiNet: Building a Machine Readable Sense Inventory for Emoji</a:t>
            </a:r>
          </a:p>
        </p:txBody>
      </p:sp>
    </p:spTree>
    <p:extLst>
      <p:ext uri="{BB962C8B-B14F-4D97-AF65-F5344CB8AC3E}">
        <p14:creationId xmlns:p14="http://schemas.microsoft.com/office/powerpoint/2010/main" val="22810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51104" y="6520259"/>
            <a:ext cx="2057400" cy="365125"/>
          </a:xfrm>
        </p:spPr>
        <p:txBody>
          <a:bodyPr/>
          <a:lstStyle/>
          <a:p>
            <a:fld id="{E20EC3FF-68E7-433F-BCD3-5159136A4F9C}" type="slidenum">
              <a:rPr lang="en-US" smtClean="0">
                <a:solidFill>
                  <a:schemeClr val="tx2"/>
                </a:solidFill>
              </a:rPr>
              <a:t>3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1992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228600"/>
            <a:r>
              <a:rPr lang="en-US" b="1" dirty="0" smtClean="0">
                <a:solidFill>
                  <a:schemeClr val="bg1"/>
                </a:solidFill>
                <a:latin typeface="+mn-lt"/>
              </a:rPr>
              <a:t>Emoji Usage in Social Media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0" y="1268760"/>
            <a:ext cx="9036496" cy="5112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00000"/>
              </a:lnSpc>
              <a:buSzPct val="150000"/>
              <a:buBlip>
                <a:blip r:embed="rId3"/>
              </a:buBlip>
            </a:pPr>
            <a:r>
              <a:rPr lang="en-US" sz="3200" dirty="0" smtClean="0">
                <a:solidFill>
                  <a:schemeClr val="tx2"/>
                </a:solidFill>
              </a:rPr>
              <a:t> People </a:t>
            </a:r>
            <a:r>
              <a:rPr lang="en-US" sz="3200" dirty="0">
                <a:solidFill>
                  <a:schemeClr val="tx2"/>
                </a:solidFill>
              </a:rPr>
              <a:t>use emoji </a:t>
            </a:r>
            <a:r>
              <a:rPr lang="en-US" sz="3200" dirty="0" smtClean="0">
                <a:solidFill>
                  <a:schemeClr val="tx2"/>
                </a:solidFill>
              </a:rPr>
              <a:t>to:</a:t>
            </a:r>
          </a:p>
          <a:p>
            <a:pPr lvl="2" algn="just">
              <a:lnSpc>
                <a:spcPct val="100000"/>
              </a:lnSpc>
              <a:buSzPct val="150000"/>
              <a:buBlip>
                <a:blip r:embed="rId4"/>
              </a:buBlip>
            </a:pPr>
            <a:r>
              <a:rPr lang="en-US" sz="2800" dirty="0" smtClean="0">
                <a:solidFill>
                  <a:schemeClr val="tx2"/>
                </a:solidFill>
              </a:rPr>
              <a:t> Add </a:t>
            </a:r>
            <a:r>
              <a:rPr lang="en-US" sz="2800" dirty="0">
                <a:solidFill>
                  <a:schemeClr val="tx2"/>
                </a:solidFill>
              </a:rPr>
              <a:t>color and whimsiness to their </a:t>
            </a:r>
            <a:r>
              <a:rPr lang="en-US" sz="2800" dirty="0" smtClean="0">
                <a:solidFill>
                  <a:schemeClr val="tx2"/>
                </a:solidFill>
              </a:rPr>
              <a:t>messages</a:t>
            </a:r>
            <a:endParaRPr lang="en-US" sz="3200" dirty="0" smtClean="0">
              <a:solidFill>
                <a:schemeClr val="tx2"/>
              </a:solidFill>
            </a:endParaRPr>
          </a:p>
          <a:p>
            <a:pPr lvl="2" algn="just">
              <a:lnSpc>
                <a:spcPct val="100000"/>
              </a:lnSpc>
              <a:buSzPct val="150000"/>
              <a:buBlip>
                <a:blip r:embed="rId5"/>
              </a:buBlip>
            </a:pPr>
            <a:r>
              <a:rPr lang="en-US" sz="2800" dirty="0" smtClean="0">
                <a:solidFill>
                  <a:schemeClr val="tx2"/>
                </a:solidFill>
              </a:rPr>
              <a:t> To maintain conversational connections in a playful manner [Kelly, 2015]</a:t>
            </a:r>
          </a:p>
          <a:p>
            <a:pPr lvl="2" algn="just">
              <a:lnSpc>
                <a:spcPct val="100000"/>
              </a:lnSpc>
              <a:buSzPct val="150000"/>
              <a:buBlip>
                <a:blip r:embed="rId6"/>
              </a:buBlip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To replace </a:t>
            </a:r>
            <a:r>
              <a:rPr lang="en-US" sz="2800" dirty="0">
                <a:solidFill>
                  <a:schemeClr val="tx2"/>
                </a:solidFill>
              </a:rPr>
              <a:t>emoticons [Pavalanathan, 2016</a:t>
            </a:r>
            <a:r>
              <a:rPr lang="en-US" sz="2800" dirty="0" smtClean="0">
                <a:solidFill>
                  <a:schemeClr val="tx2"/>
                </a:solidFill>
              </a:rPr>
              <a:t>]</a:t>
            </a:r>
          </a:p>
          <a:p>
            <a:pPr lvl="2" algn="just">
              <a:lnSpc>
                <a:spcPct val="100000"/>
              </a:lnSpc>
              <a:buSzPct val="125000"/>
              <a:buBlip>
                <a:blip r:embed="rId7"/>
              </a:buBlip>
            </a:pPr>
            <a:r>
              <a:rPr lang="en-US" sz="2800" dirty="0" smtClean="0">
                <a:solidFill>
                  <a:schemeClr val="tx2"/>
                </a:solidFill>
              </a:rPr>
              <a:t> Emoji are being used as a new language </a:t>
            </a:r>
          </a:p>
          <a:p>
            <a:pPr marL="914400" lvl="2" indent="0" algn="just">
              <a:lnSpc>
                <a:spcPct val="100000"/>
              </a:lnSpc>
              <a:buSzPct val="125000"/>
              <a:buNone/>
            </a:pPr>
            <a:endParaRPr lang="en-US" sz="1600" dirty="0" smtClean="0">
              <a:solidFill>
                <a:schemeClr val="tx2"/>
              </a:solidFill>
            </a:endParaRPr>
          </a:p>
          <a:p>
            <a:pPr lvl="1" algn="just">
              <a:lnSpc>
                <a:spcPct val="100000"/>
              </a:lnSpc>
              <a:buSzPct val="150000"/>
              <a:buBlip>
                <a:blip r:embed="rId8"/>
              </a:buBlip>
            </a:pPr>
            <a:r>
              <a:rPr lang="en-US" sz="3200" dirty="0" smtClean="0">
                <a:solidFill>
                  <a:schemeClr val="tx2"/>
                </a:solidFill>
              </a:rPr>
              <a:t> Emoji </a:t>
            </a:r>
            <a:r>
              <a:rPr lang="en-US" sz="3200" dirty="0">
                <a:solidFill>
                  <a:schemeClr val="tx2"/>
                </a:solidFill>
              </a:rPr>
              <a:t>were deﬁned with no rigid </a:t>
            </a:r>
            <a:r>
              <a:rPr lang="en-US" sz="3200" dirty="0" smtClean="0">
                <a:solidFill>
                  <a:schemeClr val="tx2"/>
                </a:solidFill>
              </a:rPr>
              <a:t>semantics, hence people assign meanings to them</a:t>
            </a:r>
            <a:endParaRPr lang="en-US" sz="3200" baseline="30000" dirty="0">
              <a:solidFill>
                <a:schemeClr val="tx2"/>
              </a:solidFill>
            </a:endParaRPr>
          </a:p>
          <a:p>
            <a:pPr lvl="2" algn="just">
              <a:lnSpc>
                <a:spcPct val="100000"/>
              </a:lnSpc>
              <a:buSzPct val="125000"/>
              <a:buBlip>
                <a:blip r:embed="rId9"/>
              </a:buBlip>
            </a:pPr>
            <a:r>
              <a:rPr lang="en-US" sz="2800" dirty="0" smtClean="0">
                <a:solidFill>
                  <a:schemeClr val="tx2"/>
                </a:solidFill>
              </a:rPr>
              <a:t> Celebration hands are often used as prayer hands </a:t>
            </a:r>
          </a:p>
          <a:p>
            <a:pPr lvl="2" algn="just">
              <a:lnSpc>
                <a:spcPct val="100000"/>
              </a:lnSpc>
              <a:buSzPct val="125000"/>
              <a:buBlip>
                <a:blip r:embed="rId10"/>
              </a:buBlip>
            </a:pPr>
            <a:r>
              <a:rPr lang="en-US" sz="2800" dirty="0" smtClean="0">
                <a:solidFill>
                  <a:schemeClr val="tx2"/>
                </a:solidFill>
              </a:rPr>
              <a:t> Punching hand is often used to fist bump someone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/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SocInfo 2016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18205"/>
            <a:ext cx="684076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Wijeratne, Sanjaya et al. </a:t>
            </a:r>
            <a:r>
              <a:rPr lang="en-US" dirty="0">
                <a:solidFill>
                  <a:schemeClr val="tx2"/>
                </a:solidFill>
              </a:rPr>
              <a:t>EmojiNet: Building a Machine Readable Sense Inventory for Emoji</a:t>
            </a:r>
          </a:p>
        </p:txBody>
      </p:sp>
    </p:spTree>
    <p:extLst>
      <p:ext uri="{BB962C8B-B14F-4D97-AF65-F5344CB8AC3E}">
        <p14:creationId xmlns:p14="http://schemas.microsoft.com/office/powerpoint/2010/main" val="128567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51104" y="6520259"/>
            <a:ext cx="2057400" cy="365125"/>
          </a:xfrm>
        </p:spPr>
        <p:txBody>
          <a:bodyPr/>
          <a:lstStyle/>
          <a:p>
            <a:fld id="{E20EC3FF-68E7-433F-BCD3-5159136A4F9C}" type="slidenum">
              <a:rPr lang="en-US" smtClean="0">
                <a:solidFill>
                  <a:schemeClr val="tx2"/>
                </a:solidFill>
              </a:rPr>
              <a:t>4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1992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228600"/>
            <a:r>
              <a:rPr lang="en-US" b="1" dirty="0" smtClean="0">
                <a:solidFill>
                  <a:schemeClr val="bg1"/>
                </a:solidFill>
                <a:latin typeface="+mn-lt"/>
              </a:rPr>
              <a:t>Ambiguity in Emoji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0" y="1340767"/>
            <a:ext cx="9036496" cy="52565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00000"/>
              </a:lnSpc>
              <a:buSzPct val="150000"/>
              <a:buBlip>
                <a:blip r:embed="rId3"/>
              </a:buBlip>
            </a:pPr>
            <a:r>
              <a:rPr lang="en-US" sz="3200" dirty="0" smtClean="0">
                <a:solidFill>
                  <a:schemeClr val="tx2"/>
                </a:solidFill>
              </a:rPr>
              <a:t> Ambiguity in emoji occurs due to two reasons</a:t>
            </a:r>
            <a:endParaRPr lang="en-US" sz="3200" b="1" dirty="0">
              <a:solidFill>
                <a:schemeClr val="tx2"/>
              </a:solidFill>
            </a:endParaRPr>
          </a:p>
          <a:p>
            <a:pPr lvl="2" algn="just">
              <a:lnSpc>
                <a:spcPct val="100000"/>
              </a:lnSpc>
              <a:buSzPct val="150000"/>
              <a:buBlip>
                <a:blip r:embed="rId4"/>
              </a:buBlip>
            </a:pPr>
            <a:r>
              <a:rPr lang="en-US" sz="2800" dirty="0" smtClean="0">
                <a:solidFill>
                  <a:schemeClr val="tx2"/>
                </a:solidFill>
              </a:rPr>
              <a:t> Differences in rendering platforms [Miller, 2016]</a:t>
            </a:r>
          </a:p>
          <a:p>
            <a:pPr marL="1265238" lvl="2" indent="-350838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tx2"/>
              </a:solidFill>
            </a:endParaRPr>
          </a:p>
          <a:p>
            <a:pPr marL="1265238" lvl="2" indent="-350838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914400" lvl="2" indent="0" algn="just">
              <a:lnSpc>
                <a:spcPct val="100000"/>
              </a:lnSpc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914400" lvl="2" indent="0" algn="just">
              <a:lnSpc>
                <a:spcPct val="100000"/>
              </a:lnSpc>
              <a:buNone/>
            </a:pPr>
            <a:endParaRPr lang="en-US" sz="1000" dirty="0" smtClean="0">
              <a:solidFill>
                <a:schemeClr val="tx2"/>
              </a:solidFill>
            </a:endParaRPr>
          </a:p>
          <a:p>
            <a:pPr lvl="2" algn="just">
              <a:lnSpc>
                <a:spcPct val="100000"/>
              </a:lnSpc>
              <a:buSzPct val="150000"/>
              <a:buBlip>
                <a:blip r:embed="rId5"/>
              </a:buBlip>
            </a:pPr>
            <a:r>
              <a:rPr lang="en-US" sz="2800" dirty="0" smtClean="0">
                <a:solidFill>
                  <a:schemeClr val="tx2"/>
                </a:solidFill>
              </a:rPr>
              <a:t> People </a:t>
            </a:r>
            <a:r>
              <a:rPr lang="en-US" sz="2800" dirty="0">
                <a:solidFill>
                  <a:schemeClr val="tx2"/>
                </a:solidFill>
              </a:rPr>
              <a:t>have assigned d</a:t>
            </a:r>
            <a:r>
              <a:rPr lang="en-US" sz="2800" dirty="0" smtClean="0">
                <a:solidFill>
                  <a:schemeClr val="tx2"/>
                </a:solidFill>
              </a:rPr>
              <a:t>ifferent meanings to emoji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/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SocInfo 2016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18205"/>
            <a:ext cx="684076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Wijeratne, Sanjaya et al. </a:t>
            </a:r>
            <a:r>
              <a:rPr lang="en-US" dirty="0">
                <a:solidFill>
                  <a:schemeClr val="tx2"/>
                </a:solidFill>
              </a:rPr>
              <a:t>EmojiNet: Building a Machine Readable Sense Inventory for Emoji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53" y="256804"/>
            <a:ext cx="715516" cy="71551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64" y="2430413"/>
            <a:ext cx="7416377" cy="147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287524" y="6427886"/>
            <a:ext cx="8568952" cy="1694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tx2"/>
                </a:solidFill>
              </a:rPr>
              <a:t>Image Source –  [Miller, 2016</a:t>
            </a:r>
            <a:r>
              <a:rPr lang="en-US" sz="1000" dirty="0" smtClean="0">
                <a:solidFill>
                  <a:schemeClr val="tx2"/>
                </a:solidFill>
              </a:rPr>
              <a:t>]</a:t>
            </a:r>
            <a:endParaRPr lang="en-US" sz="1000" dirty="0">
              <a:solidFill>
                <a:schemeClr val="tx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72" y="4653111"/>
            <a:ext cx="6282952" cy="175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5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51104" y="6520259"/>
            <a:ext cx="2057400" cy="365125"/>
          </a:xfrm>
        </p:spPr>
        <p:txBody>
          <a:bodyPr/>
          <a:lstStyle/>
          <a:p>
            <a:fld id="{E20EC3FF-68E7-433F-BCD3-5159136A4F9C}" type="slidenum">
              <a:rPr lang="en-US" smtClean="0">
                <a:solidFill>
                  <a:schemeClr val="tx2"/>
                </a:solidFill>
              </a:rPr>
              <a:t>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1992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228600"/>
            <a:r>
              <a:rPr lang="en-US" b="1" dirty="0" smtClean="0">
                <a:solidFill>
                  <a:schemeClr val="bg1"/>
                </a:solidFill>
                <a:latin typeface="+mn-lt"/>
              </a:rPr>
              <a:t>Disambiguating Emoji Senses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-108520" y="1484784"/>
            <a:ext cx="9252520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00000"/>
              </a:lnSpc>
              <a:buSzPct val="150000"/>
              <a:buBlip>
                <a:blip r:embed="rId3"/>
              </a:buBlip>
            </a:pPr>
            <a:r>
              <a:rPr lang="en-US" sz="3200" dirty="0" smtClean="0">
                <a:solidFill>
                  <a:schemeClr val="tx2"/>
                </a:solidFill>
              </a:rPr>
              <a:t> Emoji Sense Disambiguation requires:</a:t>
            </a:r>
          </a:p>
          <a:p>
            <a:pPr lvl="2" algn="just">
              <a:lnSpc>
                <a:spcPct val="100000"/>
              </a:lnSpc>
              <a:buSzPct val="150000"/>
              <a:buBlip>
                <a:blip r:embed="rId3"/>
              </a:buBlip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A machine readable dictionary of emoji meanings</a:t>
            </a:r>
          </a:p>
          <a:p>
            <a:pPr lvl="2" algn="just">
              <a:lnSpc>
                <a:spcPct val="100000"/>
              </a:lnSpc>
              <a:buSzPct val="150000"/>
              <a:buBlip>
                <a:blip r:embed="rId3"/>
              </a:buBlip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Algorithms for emoji sense disambiguation</a:t>
            </a:r>
          </a:p>
          <a:p>
            <a:pPr lvl="2" algn="just">
              <a:lnSpc>
                <a:spcPct val="100000"/>
              </a:lnSpc>
              <a:buSzPct val="150000"/>
              <a:buBlip>
                <a:blip r:embed="rId3"/>
              </a:buBlip>
            </a:pPr>
            <a:endParaRPr lang="en-US" sz="2800" dirty="0">
              <a:solidFill>
                <a:schemeClr val="tx2"/>
              </a:solidFill>
            </a:endParaRPr>
          </a:p>
          <a:p>
            <a:pPr lvl="1" algn="just">
              <a:lnSpc>
                <a:spcPct val="100000"/>
              </a:lnSpc>
              <a:buSzPct val="150000"/>
              <a:buBlip>
                <a:blip r:embed="rId4"/>
              </a:buBlip>
            </a:pPr>
            <a:r>
              <a:rPr lang="en-US" sz="3200" dirty="0" smtClean="0">
                <a:solidFill>
                  <a:schemeClr val="tx2"/>
                </a:solidFill>
              </a:rPr>
              <a:t> Our contributions:</a:t>
            </a:r>
          </a:p>
          <a:p>
            <a:pPr lvl="2" algn="just">
              <a:lnSpc>
                <a:spcPct val="100000"/>
              </a:lnSpc>
              <a:buSzPct val="150000"/>
              <a:buBlip>
                <a:blip r:embed="rId4"/>
              </a:buBlip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EmojiNet: A machine readable emoji sense inventory</a:t>
            </a:r>
          </a:p>
          <a:p>
            <a:pPr lvl="3" algn="just">
              <a:lnSpc>
                <a:spcPct val="100000"/>
              </a:lnSpc>
              <a:buSzPct val="150000"/>
              <a:buBlip>
                <a:blip r:embed="rId4"/>
              </a:buBlip>
            </a:pPr>
            <a:r>
              <a:rPr lang="en-US" sz="2600" dirty="0" smtClean="0">
                <a:solidFill>
                  <a:schemeClr val="tx2"/>
                </a:solidFill>
              </a:rPr>
              <a:t> Integrates four emoji resources on the web</a:t>
            </a:r>
          </a:p>
          <a:p>
            <a:pPr lvl="3" algn="just">
              <a:lnSpc>
                <a:spcPct val="100000"/>
              </a:lnSpc>
              <a:buSzPct val="150000"/>
              <a:buBlip>
                <a:blip r:embed="rId4"/>
              </a:buBlip>
            </a:pPr>
            <a:r>
              <a:rPr lang="en-US" sz="2600" dirty="0" smtClean="0">
                <a:solidFill>
                  <a:schemeClr val="tx2"/>
                </a:solidFill>
              </a:rPr>
              <a:t> Assigns sense definitions to emojis</a:t>
            </a:r>
          </a:p>
          <a:p>
            <a:pPr lvl="3" algn="just">
              <a:lnSpc>
                <a:spcPct val="100000"/>
              </a:lnSpc>
              <a:buSzPct val="150000"/>
              <a:buBlip>
                <a:blip r:embed="rId4"/>
              </a:buBlip>
            </a:pP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Provides a web resource that is openly available at </a:t>
            </a:r>
            <a:r>
              <a:rPr lang="en-US" sz="2600" dirty="0" smtClean="0">
                <a:solidFill>
                  <a:schemeClr val="tx2"/>
                </a:solidFill>
                <a:hlinkClick r:id="rId5"/>
              </a:rPr>
              <a:t>http://emojinet.knoesis.org</a:t>
            </a:r>
            <a:r>
              <a:rPr lang="en-US" sz="2600" dirty="0" smtClean="0">
                <a:solidFill>
                  <a:schemeClr val="tx2"/>
                </a:solidFill>
              </a:rPr>
              <a:t> </a:t>
            </a:r>
          </a:p>
          <a:p>
            <a:pPr marL="1371600" lvl="3" indent="0" algn="just">
              <a:lnSpc>
                <a:spcPct val="100000"/>
              </a:lnSpc>
              <a:buSzPct val="125000"/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/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SocInfo 2016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18205"/>
            <a:ext cx="684076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Wijeratne, Sanjaya et al. </a:t>
            </a:r>
            <a:r>
              <a:rPr lang="en-US" dirty="0">
                <a:solidFill>
                  <a:schemeClr val="tx2"/>
                </a:solidFill>
              </a:rPr>
              <a:t>EmojiNet: Building a Machine Readable Sense Inventory for Emoji</a:t>
            </a:r>
          </a:p>
        </p:txBody>
      </p:sp>
    </p:spTree>
    <p:extLst>
      <p:ext uri="{BB962C8B-B14F-4D97-AF65-F5344CB8AC3E}">
        <p14:creationId xmlns:p14="http://schemas.microsoft.com/office/powerpoint/2010/main" val="301046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51104" y="6520259"/>
            <a:ext cx="2057400" cy="365125"/>
          </a:xfrm>
        </p:spPr>
        <p:txBody>
          <a:bodyPr/>
          <a:lstStyle/>
          <a:p>
            <a:fld id="{E20EC3FF-68E7-433F-BCD3-5159136A4F9C}" type="slidenum">
              <a:rPr lang="en-US" smtClean="0">
                <a:solidFill>
                  <a:schemeClr val="tx2"/>
                </a:solidFill>
              </a:rPr>
              <a:t>6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1992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228600"/>
            <a:r>
              <a:rPr lang="en-US" b="1" dirty="0" smtClean="0">
                <a:solidFill>
                  <a:schemeClr val="bg1"/>
                </a:solidFill>
                <a:latin typeface="+mn-lt"/>
              </a:rPr>
              <a:t>Building EmojiNet 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0" y="1484784"/>
            <a:ext cx="9036496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00000"/>
              </a:lnSpc>
              <a:buSzPct val="150000"/>
              <a:buBlip>
                <a:blip r:embed="rId3"/>
              </a:buBlip>
            </a:pPr>
            <a:r>
              <a:rPr lang="en-US" sz="3200" dirty="0" smtClean="0">
                <a:solidFill>
                  <a:schemeClr val="tx2"/>
                </a:solidFill>
              </a:rPr>
              <a:t> Representing an Emoji </a:t>
            </a:r>
            <a:r>
              <a:rPr lang="en-US" sz="3200" i="1" dirty="0" smtClean="0">
                <a:solidFill>
                  <a:schemeClr val="tx2"/>
                </a:solidFill>
              </a:rPr>
              <a:t>(e</a:t>
            </a:r>
            <a:r>
              <a:rPr lang="en-US" sz="3200" i="1" baseline="-25000" dirty="0" smtClean="0">
                <a:solidFill>
                  <a:schemeClr val="tx2"/>
                </a:solidFill>
              </a:rPr>
              <a:t>i</a:t>
            </a:r>
            <a:r>
              <a:rPr lang="en-US" sz="3200" i="1" dirty="0" smtClean="0">
                <a:solidFill>
                  <a:schemeClr val="tx2"/>
                </a:solidFill>
              </a:rPr>
              <a:t>)</a:t>
            </a:r>
          </a:p>
          <a:p>
            <a:pPr lvl="2" algn="just">
              <a:lnSpc>
                <a:spcPct val="100000"/>
              </a:lnSpc>
              <a:buSzPct val="150000"/>
              <a:buBlip>
                <a:blip r:embed="rId3"/>
              </a:buBlip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i="1" dirty="0" smtClean="0">
                <a:solidFill>
                  <a:schemeClr val="tx2"/>
                </a:solidFill>
              </a:rPr>
              <a:t>u</a:t>
            </a:r>
            <a:r>
              <a:rPr lang="en-US" sz="2800" i="1" baseline="-25000" dirty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 – Unicode character</a:t>
            </a:r>
          </a:p>
          <a:p>
            <a:pPr lvl="2" algn="just">
              <a:lnSpc>
                <a:spcPct val="100000"/>
              </a:lnSpc>
              <a:buSzPct val="150000"/>
              <a:buBlip>
                <a:blip r:embed="rId3"/>
              </a:buBlip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i="1" dirty="0" smtClean="0">
                <a:solidFill>
                  <a:schemeClr val="tx2"/>
                </a:solidFill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 – Short code name</a:t>
            </a:r>
          </a:p>
          <a:p>
            <a:pPr lvl="2" algn="just">
              <a:lnSpc>
                <a:spcPct val="100000"/>
              </a:lnSpc>
              <a:buSzPct val="150000"/>
              <a:buBlip>
                <a:blip r:embed="rId3"/>
              </a:buBlip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i="1" dirty="0" smtClean="0">
                <a:solidFill>
                  <a:schemeClr val="tx2"/>
                </a:solidFill>
              </a:rPr>
              <a:t>d</a:t>
            </a:r>
            <a:r>
              <a:rPr lang="en-US" sz="2800" i="1" baseline="-25000" dirty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 – Emoji definition </a:t>
            </a:r>
          </a:p>
          <a:p>
            <a:pPr lvl="2" algn="just">
              <a:lnSpc>
                <a:spcPct val="100000"/>
              </a:lnSpc>
              <a:buSzPct val="150000"/>
              <a:buBlip>
                <a:blip r:embed="rId3"/>
              </a:buBlip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i="1" dirty="0" smtClean="0">
                <a:solidFill>
                  <a:schemeClr val="tx2"/>
                </a:solidFill>
              </a:rPr>
              <a:t>K</a:t>
            </a:r>
            <a:r>
              <a:rPr lang="en-US" sz="2800" i="1" baseline="-25000" dirty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 – Set of keywords </a:t>
            </a:r>
          </a:p>
          <a:p>
            <a:pPr lvl="2" algn="just">
              <a:lnSpc>
                <a:spcPct val="100000"/>
              </a:lnSpc>
              <a:buSzPct val="150000"/>
              <a:buBlip>
                <a:blip r:embed="rId3"/>
              </a:buBlip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i="1" dirty="0" smtClean="0">
                <a:solidFill>
                  <a:schemeClr val="tx2"/>
                </a:solidFill>
              </a:rPr>
              <a:t>I</a:t>
            </a:r>
            <a:r>
              <a:rPr lang="en-US" sz="2800" i="1" baseline="-25000" dirty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 – Set of images </a:t>
            </a:r>
          </a:p>
          <a:p>
            <a:pPr lvl="2" algn="just">
              <a:lnSpc>
                <a:spcPct val="100000"/>
              </a:lnSpc>
              <a:buSzPct val="150000"/>
              <a:buBlip>
                <a:blip r:embed="rId3"/>
              </a:buBlip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i="1" dirty="0" smtClean="0">
                <a:solidFill>
                  <a:schemeClr val="tx2"/>
                </a:solidFill>
              </a:rPr>
              <a:t>R</a:t>
            </a:r>
            <a:r>
              <a:rPr lang="en-US" sz="2800" i="1" baseline="-25000" dirty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 – Set of related emoji</a:t>
            </a:r>
          </a:p>
          <a:p>
            <a:pPr lvl="2" algn="just">
              <a:lnSpc>
                <a:spcPct val="100000"/>
              </a:lnSpc>
              <a:buSzPct val="150000"/>
              <a:buBlip>
                <a:blip r:embed="rId3"/>
              </a:buBlip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i="1" dirty="0" smtClean="0">
                <a:solidFill>
                  <a:schemeClr val="tx2"/>
                </a:solidFill>
              </a:rPr>
              <a:t>H</a:t>
            </a:r>
            <a:r>
              <a:rPr lang="en-US" sz="2800" i="1" baseline="-25000" dirty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 – Set of categories</a:t>
            </a:r>
          </a:p>
          <a:p>
            <a:pPr lvl="2" algn="just">
              <a:lnSpc>
                <a:spcPct val="100000"/>
              </a:lnSpc>
              <a:buSzPct val="150000"/>
              <a:buBlip>
                <a:blip r:embed="rId3"/>
              </a:buBlip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i="1" dirty="0" smtClean="0">
                <a:solidFill>
                  <a:schemeClr val="tx2"/>
                </a:solidFill>
              </a:rPr>
              <a:t>S</a:t>
            </a:r>
            <a:r>
              <a:rPr lang="en-US" sz="2800" i="1" baseline="-25000" dirty="0">
                <a:solidFill>
                  <a:schemeClr val="tx2"/>
                </a:solidFill>
              </a:rPr>
              <a:t>i</a:t>
            </a:r>
            <a:r>
              <a:rPr lang="en-US" sz="2800" dirty="0" smtClean="0">
                <a:solidFill>
                  <a:schemeClr val="tx2"/>
                </a:solidFill>
              </a:rPr>
              <a:t> – Set of senses with definitions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SocInfo 2016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18205"/>
            <a:ext cx="684076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Wijeratne, Sanjaya et al. </a:t>
            </a:r>
            <a:r>
              <a:rPr lang="en-US" dirty="0">
                <a:solidFill>
                  <a:schemeClr val="tx2"/>
                </a:solidFill>
              </a:rPr>
              <a:t>EmojiNet: Building a Machine Readable Sense Inventory for Emoji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0648"/>
            <a:ext cx="576064" cy="576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8640"/>
            <a:ext cx="720080" cy="7200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20" y="1556792"/>
            <a:ext cx="3528392" cy="404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2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51104" y="6520259"/>
            <a:ext cx="2057400" cy="365125"/>
          </a:xfrm>
        </p:spPr>
        <p:txBody>
          <a:bodyPr/>
          <a:lstStyle/>
          <a:p>
            <a:fld id="{E20EC3FF-68E7-433F-BCD3-5159136A4F9C}" type="slidenum">
              <a:rPr lang="en-US" smtClean="0">
                <a:solidFill>
                  <a:schemeClr val="tx2"/>
                </a:solidFill>
              </a:rPr>
              <a:t>7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1992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228600"/>
            <a:r>
              <a:rPr lang="en-US" b="1" dirty="0" smtClean="0">
                <a:solidFill>
                  <a:schemeClr val="bg1"/>
                </a:solidFill>
                <a:latin typeface="+mn-lt"/>
              </a:rPr>
              <a:t>Building EmojiNet Cont. 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0" y="1484784"/>
            <a:ext cx="9036496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00000"/>
              </a:lnSpc>
              <a:buSzPct val="150000"/>
              <a:buBlip>
                <a:blip r:embed="rId3"/>
              </a:buBlip>
            </a:pPr>
            <a:r>
              <a:rPr lang="en-US" sz="3200" dirty="0" smtClean="0">
                <a:solidFill>
                  <a:schemeClr val="tx2"/>
                </a:solidFill>
              </a:rPr>
              <a:t> Different emoji resources on the web carries valuable information that can complement each other when they are combined</a:t>
            </a:r>
          </a:p>
          <a:p>
            <a:pPr lvl="1" algn="just">
              <a:lnSpc>
                <a:spcPct val="100000"/>
              </a:lnSpc>
              <a:buSzPct val="150000"/>
              <a:buBlip>
                <a:blip r:embed="rId3"/>
              </a:buBlip>
            </a:pPr>
            <a:endParaRPr lang="en-US" sz="3200" dirty="0" smtClean="0">
              <a:solidFill>
                <a:schemeClr val="tx2"/>
              </a:solidFill>
            </a:endParaRPr>
          </a:p>
          <a:p>
            <a:pPr lvl="1" algn="just">
              <a:lnSpc>
                <a:spcPct val="100000"/>
              </a:lnSpc>
              <a:buSzPct val="150000"/>
              <a:buBlip>
                <a:blip r:embed="rId3"/>
              </a:buBlip>
            </a:pPr>
            <a:endParaRPr lang="en-US" sz="3200" dirty="0">
              <a:solidFill>
                <a:schemeClr val="tx2"/>
              </a:solidFill>
            </a:endParaRPr>
          </a:p>
          <a:p>
            <a:pPr marL="457200" lvl="1" indent="0" algn="just">
              <a:lnSpc>
                <a:spcPct val="100000"/>
              </a:lnSpc>
              <a:buSzPct val="150000"/>
              <a:buNone/>
            </a:pPr>
            <a:endParaRPr lang="en-US" sz="3200" dirty="0" smtClean="0">
              <a:solidFill>
                <a:schemeClr val="tx2"/>
              </a:solidFill>
            </a:endParaRPr>
          </a:p>
          <a:p>
            <a:pPr marL="457200" lvl="1" indent="0" algn="just">
              <a:lnSpc>
                <a:spcPct val="100000"/>
              </a:lnSpc>
              <a:buSzPct val="150000"/>
              <a:buNone/>
            </a:pPr>
            <a:endParaRPr lang="en-US" sz="1400" dirty="0">
              <a:solidFill>
                <a:schemeClr val="tx2"/>
              </a:solidFill>
            </a:endParaRPr>
          </a:p>
          <a:p>
            <a:pPr lvl="1" algn="just">
              <a:lnSpc>
                <a:spcPct val="100000"/>
              </a:lnSpc>
              <a:buSzPct val="150000"/>
              <a:buBlip>
                <a:blip r:embed="rId3"/>
              </a:buBlip>
            </a:pPr>
            <a:r>
              <a:rPr lang="en-US" sz="3200" dirty="0" smtClean="0">
                <a:solidFill>
                  <a:schemeClr val="tx2"/>
                </a:solidFill>
              </a:rPr>
              <a:t>  Unicode.org and The Emoji Dictionary are integrated based on the images of the emoji, and the rest are integrated on the Unicode of emoji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SocInfo 2016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18205"/>
            <a:ext cx="684076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Wijeratne, Sanjaya et al. </a:t>
            </a:r>
            <a:r>
              <a:rPr lang="en-US" dirty="0">
                <a:solidFill>
                  <a:schemeClr val="tx2"/>
                </a:solidFill>
              </a:rPr>
              <a:t>EmojiNet: Building a Machine Readable Sense Inventory for Emoji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84168" y="188640"/>
            <a:ext cx="1440160" cy="720080"/>
            <a:chOff x="4716016" y="188640"/>
            <a:chExt cx="1440160" cy="7200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260648"/>
              <a:ext cx="576064" cy="57606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6" y="188640"/>
              <a:ext cx="720080" cy="720080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63" y="3140968"/>
            <a:ext cx="52673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61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51104" y="6520259"/>
            <a:ext cx="2057400" cy="365125"/>
          </a:xfrm>
        </p:spPr>
        <p:txBody>
          <a:bodyPr/>
          <a:lstStyle/>
          <a:p>
            <a:fld id="{E20EC3FF-68E7-433F-BCD3-5159136A4F9C}" type="slidenum">
              <a:rPr lang="en-US" smtClean="0">
                <a:solidFill>
                  <a:schemeClr val="tx2"/>
                </a:solidFill>
              </a:rPr>
              <a:t>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1992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228600"/>
            <a:r>
              <a:rPr lang="en-US" b="1" dirty="0" smtClean="0">
                <a:solidFill>
                  <a:schemeClr val="bg1"/>
                </a:solidFill>
                <a:latin typeface="+mn-lt"/>
              </a:rPr>
              <a:t>Building EmojiNet Cont. 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SocInfo 2016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18205"/>
            <a:ext cx="684076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Wijeratne, Sanjaya et al. </a:t>
            </a:r>
            <a:r>
              <a:rPr lang="en-US" dirty="0">
                <a:solidFill>
                  <a:schemeClr val="tx2"/>
                </a:solidFill>
              </a:rPr>
              <a:t>EmojiNet: Building a Machine Readable Sense Inventory for Emoji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84168" y="188640"/>
            <a:ext cx="1440160" cy="720080"/>
            <a:chOff x="4716016" y="188640"/>
            <a:chExt cx="1440160" cy="7200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260648"/>
              <a:ext cx="576064" cy="57606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6" y="188640"/>
              <a:ext cx="720080" cy="72008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16" y="2060848"/>
            <a:ext cx="9166616" cy="3528392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1140312" y="5661248"/>
            <a:ext cx="6840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tx2"/>
                </a:solidFill>
              </a:rPr>
              <a:t>Steps involved in building EmojiNet</a:t>
            </a:r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4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51104" y="6520259"/>
            <a:ext cx="2057400" cy="365125"/>
          </a:xfrm>
        </p:spPr>
        <p:txBody>
          <a:bodyPr/>
          <a:lstStyle/>
          <a:p>
            <a:fld id="{E20EC3FF-68E7-433F-BCD3-5159136A4F9C}" type="slidenum">
              <a:rPr lang="en-US" smtClean="0">
                <a:solidFill>
                  <a:schemeClr val="tx2"/>
                </a:solidFill>
              </a:rPr>
              <a:t>9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1992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228600"/>
            <a:r>
              <a:rPr lang="en-US" b="1" dirty="0" smtClean="0">
                <a:solidFill>
                  <a:schemeClr val="bg1"/>
                </a:solidFill>
                <a:latin typeface="+mn-lt"/>
              </a:rPr>
              <a:t>Integrating The Emoji Dictionary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-108520" y="1484784"/>
            <a:ext cx="9252520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00000"/>
              </a:lnSpc>
              <a:buSzPct val="150000"/>
              <a:buBlip>
                <a:blip r:embed="rId3"/>
              </a:buBlip>
            </a:pPr>
            <a:r>
              <a:rPr lang="en-US" sz="3200" dirty="0" smtClean="0">
                <a:solidFill>
                  <a:schemeClr val="tx2"/>
                </a:solidFill>
              </a:rPr>
              <a:t> A </a:t>
            </a:r>
            <a:r>
              <a:rPr lang="en-US" sz="3200" dirty="0">
                <a:solidFill>
                  <a:schemeClr val="tx2"/>
                </a:solidFill>
              </a:rPr>
              <a:t>n</a:t>
            </a:r>
            <a:r>
              <a:rPr lang="en-US" sz="3200" dirty="0" smtClean="0">
                <a:solidFill>
                  <a:schemeClr val="tx2"/>
                </a:solidFill>
              </a:rPr>
              <a:t>earest neighborhood-based image processing algorithm was used to integrate Unicode.org with The Emoji Dictionary</a:t>
            </a:r>
          </a:p>
          <a:p>
            <a:pPr lvl="2" algn="just">
              <a:lnSpc>
                <a:spcPct val="100000"/>
              </a:lnSpc>
              <a:buSzPct val="150000"/>
              <a:buBlip>
                <a:blip r:embed="rId3"/>
              </a:buBlip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Two images sets were used:</a:t>
            </a:r>
          </a:p>
          <a:p>
            <a:pPr lvl="3" algn="just">
              <a:lnSpc>
                <a:spcPct val="100000"/>
              </a:lnSpc>
              <a:buSzPct val="125000"/>
              <a:buBlip>
                <a:blip r:embed="rId3"/>
              </a:buBlip>
            </a:pP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13,387 images downloaded from Unicode.org representing 1,791 emoji</a:t>
            </a:r>
          </a:p>
          <a:p>
            <a:pPr lvl="3" algn="just">
              <a:lnSpc>
                <a:spcPct val="100000"/>
              </a:lnSpc>
              <a:buSzPct val="125000"/>
              <a:buBlip>
                <a:blip r:embed="rId3"/>
              </a:buBlip>
            </a:pP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1,074 images downloaded from The Emoji Dictionary representing 1,074 emoji</a:t>
            </a:r>
          </a:p>
          <a:p>
            <a:pPr lvl="3" algn="just">
              <a:lnSpc>
                <a:spcPct val="100000"/>
              </a:lnSpc>
              <a:buSzPct val="125000"/>
              <a:buBlip>
                <a:blip r:embed="rId3"/>
              </a:buBlip>
            </a:pP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We use color intensities of each image to compute similarities between the images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SocInfo 2016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18205"/>
            <a:ext cx="684076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Wijeratne, Sanjaya et al. </a:t>
            </a:r>
            <a:r>
              <a:rPr lang="en-US" dirty="0">
                <a:solidFill>
                  <a:schemeClr val="tx2"/>
                </a:solidFill>
              </a:rPr>
              <a:t>EmojiNet: Building a Machine Readable Sense Inventory for Emoji</a:t>
            </a:r>
          </a:p>
        </p:txBody>
      </p:sp>
    </p:spTree>
    <p:extLst>
      <p:ext uri="{BB962C8B-B14F-4D97-AF65-F5344CB8AC3E}">
        <p14:creationId xmlns:p14="http://schemas.microsoft.com/office/powerpoint/2010/main" val="401994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22066</TotalTime>
  <Words>1890</Words>
  <Application>Microsoft Office PowerPoint</Application>
  <PresentationFormat>Letter Paper (8.5x11 in)</PresentationFormat>
  <Paragraphs>328</Paragraphs>
  <Slides>24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PowerPoint Presentation</vt:lpstr>
      <vt:lpstr>What are Emoji</vt:lpstr>
      <vt:lpstr>Emoji Usage in Social Media</vt:lpstr>
      <vt:lpstr>Ambiguity in Emoji</vt:lpstr>
      <vt:lpstr>Disambiguating Emoji Senses</vt:lpstr>
      <vt:lpstr>Building EmojiNet </vt:lpstr>
      <vt:lpstr>Building EmojiNet Cont. </vt:lpstr>
      <vt:lpstr>Building EmojiNet Cont. </vt:lpstr>
      <vt:lpstr>Integrating The Emoji Dictionary</vt:lpstr>
      <vt:lpstr>Integrating The Emoji Dictionary Cont.</vt:lpstr>
      <vt:lpstr>Evaluation – Image Processing</vt:lpstr>
      <vt:lpstr>Sense Labels in The Emoji Dictionary</vt:lpstr>
      <vt:lpstr>Extracting Sense Labels</vt:lpstr>
      <vt:lpstr>Assigning BabelNet Sense IDs</vt:lpstr>
      <vt:lpstr>Assigning BabelNet Sense IDs Cont.</vt:lpstr>
      <vt:lpstr>Evaluation – Word Sense Disambiguation</vt:lpstr>
      <vt:lpstr>Evaluation – Word Sense Disambiguation Cont.</vt:lpstr>
      <vt:lpstr>EmojiNet Statistics</vt:lpstr>
      <vt:lpstr>EmojiNet at Work</vt:lpstr>
      <vt:lpstr>Challenges and Future work</vt:lpstr>
      <vt:lpstr>PowerPoint Presentation</vt:lpstr>
      <vt:lpstr>PowerPoint Presentation</vt:lpstr>
      <vt:lpstr>References</vt:lpstr>
      <vt:lpstr>References Cont.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Lakshika Balasuriya</dc:creator>
  <cp:lastModifiedBy>SanJ Wijeratne</cp:lastModifiedBy>
  <cp:revision>511</cp:revision>
  <dcterms:created xsi:type="dcterms:W3CDTF">2015-05-21T19:35:45Z</dcterms:created>
  <dcterms:modified xsi:type="dcterms:W3CDTF">2016-11-16T17:57:26Z</dcterms:modified>
</cp:coreProperties>
</file>