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handoutMasterIdLst>
    <p:handoutMasterId r:id="rId24"/>
  </p:handoutMasterIdLst>
  <p:sldIdLst>
    <p:sldId id="311" r:id="rId2"/>
    <p:sldId id="373" r:id="rId3"/>
    <p:sldId id="359" r:id="rId4"/>
    <p:sldId id="330" r:id="rId5"/>
    <p:sldId id="365" r:id="rId6"/>
    <p:sldId id="360" r:id="rId7"/>
    <p:sldId id="366" r:id="rId8"/>
    <p:sldId id="374" r:id="rId9"/>
    <p:sldId id="372" r:id="rId10"/>
    <p:sldId id="361" r:id="rId11"/>
    <p:sldId id="362" r:id="rId12"/>
    <p:sldId id="367" r:id="rId13"/>
    <p:sldId id="363" r:id="rId14"/>
    <p:sldId id="368" r:id="rId15"/>
    <p:sldId id="369" r:id="rId16"/>
    <p:sldId id="364" r:id="rId17"/>
    <p:sldId id="370" r:id="rId18"/>
    <p:sldId id="371" r:id="rId19"/>
    <p:sldId id="358" r:id="rId20"/>
    <p:sldId id="375" r:id="rId21"/>
    <p:sldId id="298" r:id="rId22"/>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2" autoAdjust="0"/>
    <p:restoredTop sz="80592" autoAdjust="0"/>
  </p:normalViewPr>
  <p:slideViewPr>
    <p:cSldViewPr>
      <p:cViewPr>
        <p:scale>
          <a:sx n="90" d="100"/>
          <a:sy n="90" d="100"/>
        </p:scale>
        <p:origin x="-1566" y="-72"/>
      </p:cViewPr>
      <p:guideLst>
        <p:guide orient="horz" pos="2160"/>
        <p:guide pos="2880"/>
      </p:guideLst>
    </p:cSldViewPr>
  </p:slideViewPr>
  <p:notesTextViewPr>
    <p:cViewPr>
      <p:scale>
        <a:sx n="1" d="1"/>
        <a:sy n="1" d="1"/>
      </p:scale>
      <p:origin x="0" y="0"/>
    </p:cViewPr>
  </p:notesTextViewPr>
  <p:notesViewPr>
    <p:cSldViewPr>
      <p:cViewPr varScale="1">
        <p:scale>
          <a:sx n="75" d="100"/>
          <a:sy n="75" d="100"/>
        </p:scale>
        <p:origin x="22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2090E3-50FB-491C-87FF-34ABCCB96758}" type="datetimeFigureOut">
              <a:rPr lang="en-US" smtClean="0"/>
              <a:t>8/17/2017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ISI 2015</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B4F221-7D10-4E72-868C-92D8E6CCA8F9}" type="slidenum">
              <a:rPr lang="en-US" smtClean="0"/>
              <a:t>‹#›</a:t>
            </a:fld>
            <a:endParaRPr lang="en-US"/>
          </a:p>
        </p:txBody>
      </p:sp>
    </p:spTree>
    <p:extLst>
      <p:ext uri="{BB962C8B-B14F-4D97-AF65-F5344CB8AC3E}">
        <p14:creationId xmlns:p14="http://schemas.microsoft.com/office/powerpoint/2010/main" val="31953371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133CCE-00CA-49E9-B9D7-220446014AB3}" type="datetimeFigureOut">
              <a:rPr lang="en-US" smtClean="0"/>
              <a:t>8/17/2017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ISI 2015</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A3CA9-CA3D-48F4-9366-B28E264D73A3}" type="slidenum">
              <a:rPr lang="en-US" smtClean="0"/>
              <a:t>‹#›</a:t>
            </a:fld>
            <a:endParaRPr lang="en-US"/>
          </a:p>
        </p:txBody>
      </p:sp>
    </p:spTree>
    <p:extLst>
      <p:ext uri="{BB962C8B-B14F-4D97-AF65-F5344CB8AC3E}">
        <p14:creationId xmlns:p14="http://schemas.microsoft.com/office/powerpoint/2010/main" val="3435737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7A3CA9-CA3D-48F4-9366-B28E264D73A3}" type="slidenum">
              <a:rPr lang="en-US" smtClean="0"/>
              <a:t>1</a:t>
            </a:fld>
            <a:endParaRPr lang="en-US"/>
          </a:p>
        </p:txBody>
      </p:sp>
    </p:spTree>
    <p:extLst>
      <p:ext uri="{BB962C8B-B14F-4D97-AF65-F5344CB8AC3E}">
        <p14:creationId xmlns:p14="http://schemas.microsoft.com/office/powerpoint/2010/main" val="2147871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 Word2Vec model</a:t>
            </a:r>
            <a:r>
              <a:rPr lang="en-US" baseline="0" dirty="0" smtClean="0"/>
              <a:t> to first learn word vectors using a large corpus of text. Then for each word in each emoji definition, we replace the word with its corresponding word vector. Then we take the vector average of all vectors that belongs to words in an emoji </a:t>
            </a:r>
            <a:r>
              <a:rPr lang="en-US" baseline="0" dirty="0" err="1" smtClean="0"/>
              <a:t>difinition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27A3CA9-CA3D-48F4-9366-B28E264D73A3}" type="slidenum">
              <a:rPr lang="en-US" smtClean="0"/>
              <a:t>10</a:t>
            </a:fld>
            <a:endParaRPr lang="en-US"/>
          </a:p>
        </p:txBody>
      </p:sp>
    </p:spTree>
    <p:extLst>
      <p:ext uri="{BB962C8B-B14F-4D97-AF65-F5344CB8AC3E}">
        <p14:creationId xmlns:p14="http://schemas.microsoft.com/office/powerpoint/2010/main" val="2580811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didn’t want to hand pick emoji pairs as past</a:t>
            </a:r>
            <a:r>
              <a:rPr lang="en-US" baseline="0" dirty="0" smtClean="0"/>
              <a:t> studies have done. At the same time, we didn’t want to randomly select emoji pairs too, as it is shown that the random emoji pairs are not meaningful in majority of the cases. Thus, we wanted to come up with a way to get a meaningful set of emoji pairs without hand picking them. To do that, we followed the below approach. </a:t>
            </a:r>
            <a:endParaRPr lang="en-US" dirty="0" smtClean="0"/>
          </a:p>
          <a:p>
            <a:r>
              <a:rPr lang="en-US" dirty="0" smtClean="0"/>
              <a:t>We first collected 147 million tweets by using emoji as query terms.</a:t>
            </a:r>
            <a:r>
              <a:rPr lang="en-US" baseline="0" dirty="0" smtClean="0"/>
              <a:t> Then we removed </a:t>
            </a:r>
            <a:r>
              <a:rPr lang="en-US" baseline="0" dirty="0" err="1" smtClean="0"/>
              <a:t>retweets</a:t>
            </a:r>
            <a:r>
              <a:rPr lang="en-US" baseline="0" dirty="0" smtClean="0"/>
              <a:t>, which gave us a sample of 110 million unique tweets. Then, we created a graph where we plot the most frequently co-occurring emoji pairs against the co-occurring frequency. We selected the 508 most co-occurring emoji pairs as those 508 emoji pairs alone covers 25% of the whole dataset (110 million).</a:t>
            </a:r>
            <a:endParaRPr lang="en-US" dirty="0"/>
          </a:p>
        </p:txBody>
      </p:sp>
      <p:sp>
        <p:nvSpPr>
          <p:cNvPr id="4" name="Slide Number Placeholder 3"/>
          <p:cNvSpPr>
            <a:spLocks noGrp="1"/>
          </p:cNvSpPr>
          <p:nvPr>
            <p:ph type="sldNum" sz="quarter" idx="10"/>
          </p:nvPr>
        </p:nvSpPr>
        <p:spPr/>
        <p:txBody>
          <a:bodyPr/>
          <a:lstStyle/>
          <a:p>
            <a:fld id="{327A3CA9-CA3D-48F4-9366-B28E264D73A3}" type="slidenum">
              <a:rPr lang="en-US" smtClean="0"/>
              <a:t>11</a:t>
            </a:fld>
            <a:endParaRPr lang="en-US"/>
          </a:p>
        </p:txBody>
      </p:sp>
    </p:spTree>
    <p:extLst>
      <p:ext uri="{BB962C8B-B14F-4D97-AF65-F5344CB8AC3E}">
        <p14:creationId xmlns:p14="http://schemas.microsoft.com/office/powerpoint/2010/main" val="3437069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7A3CA9-CA3D-48F4-9366-B28E264D73A3}" type="slidenum">
              <a:rPr lang="en-US" smtClean="0"/>
              <a:t>12</a:t>
            </a:fld>
            <a:endParaRPr lang="en-US"/>
          </a:p>
        </p:txBody>
      </p:sp>
    </p:spTree>
    <p:extLst>
      <p:ext uri="{BB962C8B-B14F-4D97-AF65-F5344CB8AC3E}">
        <p14:creationId xmlns:p14="http://schemas.microsoft.com/office/powerpoint/2010/main" val="2021677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7A3CA9-CA3D-48F4-9366-B28E264D73A3}" type="slidenum">
              <a:rPr lang="en-US" smtClean="0"/>
              <a:t>13</a:t>
            </a:fld>
            <a:endParaRPr lang="en-US"/>
          </a:p>
        </p:txBody>
      </p:sp>
    </p:spTree>
    <p:extLst>
      <p:ext uri="{BB962C8B-B14F-4D97-AF65-F5344CB8AC3E}">
        <p14:creationId xmlns:p14="http://schemas.microsoft.com/office/powerpoint/2010/main" val="574803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7A3CA9-CA3D-48F4-9366-B28E264D73A3}" type="slidenum">
              <a:rPr lang="en-US" smtClean="0"/>
              <a:t>14</a:t>
            </a:fld>
            <a:endParaRPr lang="en-US"/>
          </a:p>
        </p:txBody>
      </p:sp>
    </p:spTree>
    <p:extLst>
      <p:ext uri="{BB962C8B-B14F-4D97-AF65-F5344CB8AC3E}">
        <p14:creationId xmlns:p14="http://schemas.microsoft.com/office/powerpoint/2010/main" val="574803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7A3CA9-CA3D-48F4-9366-B28E264D73A3}" type="slidenum">
              <a:rPr lang="en-US" smtClean="0"/>
              <a:t>15</a:t>
            </a:fld>
            <a:endParaRPr lang="en-US"/>
          </a:p>
        </p:txBody>
      </p:sp>
    </p:spTree>
    <p:extLst>
      <p:ext uri="{BB962C8B-B14F-4D97-AF65-F5344CB8AC3E}">
        <p14:creationId xmlns:p14="http://schemas.microsoft.com/office/powerpoint/2010/main" val="574803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7A3CA9-CA3D-48F4-9366-B28E264D73A3}" type="slidenum">
              <a:rPr lang="en-US" smtClean="0"/>
              <a:t>16</a:t>
            </a:fld>
            <a:endParaRPr lang="en-US"/>
          </a:p>
        </p:txBody>
      </p:sp>
    </p:spTree>
    <p:extLst>
      <p:ext uri="{BB962C8B-B14F-4D97-AF65-F5344CB8AC3E}">
        <p14:creationId xmlns:p14="http://schemas.microsoft.com/office/powerpoint/2010/main" val="733572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7A3CA9-CA3D-48F4-9366-B28E264D73A3}" type="slidenum">
              <a:rPr lang="en-US" smtClean="0"/>
              <a:t>17</a:t>
            </a:fld>
            <a:endParaRPr lang="en-US"/>
          </a:p>
        </p:txBody>
      </p:sp>
    </p:spTree>
    <p:extLst>
      <p:ext uri="{BB962C8B-B14F-4D97-AF65-F5344CB8AC3E}">
        <p14:creationId xmlns:p14="http://schemas.microsoft.com/office/powerpoint/2010/main" val="574803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7A3CA9-CA3D-48F4-9366-B28E264D73A3}" type="slidenum">
              <a:rPr lang="en-US" smtClean="0"/>
              <a:t>18</a:t>
            </a:fld>
            <a:endParaRPr lang="en-US"/>
          </a:p>
        </p:txBody>
      </p:sp>
    </p:spTree>
    <p:extLst>
      <p:ext uri="{BB962C8B-B14F-4D97-AF65-F5344CB8AC3E}">
        <p14:creationId xmlns:p14="http://schemas.microsoft.com/office/powerpoint/2010/main" val="574803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7A3CA9-CA3D-48F4-9366-B28E264D73A3}" type="slidenum">
              <a:rPr lang="en-US" smtClean="0"/>
              <a:t>19</a:t>
            </a:fld>
            <a:endParaRPr lang="en-US"/>
          </a:p>
        </p:txBody>
      </p:sp>
    </p:spTree>
    <p:extLst>
      <p:ext uri="{BB962C8B-B14F-4D97-AF65-F5344CB8AC3E}">
        <p14:creationId xmlns:p14="http://schemas.microsoft.com/office/powerpoint/2010/main" val="180463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7A3CA9-CA3D-48F4-9366-B28E264D73A3}" type="slidenum">
              <a:rPr lang="en-US" smtClean="0"/>
              <a:t>2</a:t>
            </a:fld>
            <a:endParaRPr lang="en-US"/>
          </a:p>
        </p:txBody>
      </p:sp>
    </p:spTree>
    <p:extLst>
      <p:ext uri="{BB962C8B-B14F-4D97-AF65-F5344CB8AC3E}">
        <p14:creationId xmlns:p14="http://schemas.microsoft.com/office/powerpoint/2010/main" val="3147784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327A3CA9-CA3D-48F4-9366-B28E264D73A3}" type="slidenum">
              <a:rPr lang="en-US" smtClean="0"/>
              <a:t>20</a:t>
            </a:fld>
            <a:endParaRPr lang="en-US"/>
          </a:p>
        </p:txBody>
      </p:sp>
    </p:spTree>
    <p:extLst>
      <p:ext uri="{BB962C8B-B14F-4D97-AF65-F5344CB8AC3E}">
        <p14:creationId xmlns:p14="http://schemas.microsoft.com/office/powerpoint/2010/main" val="3533442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7A3CA9-CA3D-48F4-9366-B28E264D73A3}" type="slidenum">
              <a:rPr lang="en-US" smtClean="0"/>
              <a:t>21</a:t>
            </a:fld>
            <a:endParaRPr lang="en-US"/>
          </a:p>
        </p:txBody>
      </p:sp>
    </p:spTree>
    <p:extLst>
      <p:ext uri="{BB962C8B-B14F-4D97-AF65-F5344CB8AC3E}">
        <p14:creationId xmlns:p14="http://schemas.microsoft.com/office/powerpoint/2010/main" val="1270299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Sentiment Analysis – It has been shown that using emoji as features can improve sentiment analysis, so similar emoji can further strengthen sentiment analysis results. </a:t>
            </a:r>
          </a:p>
          <a:p>
            <a:pPr marL="228600" indent="-228600">
              <a:buAutoNum type="arabicPeriod"/>
            </a:pPr>
            <a:r>
              <a:rPr lang="en-US" baseline="0" dirty="0" smtClean="0"/>
              <a:t>Emoji-based Search – Similar words can improve the recall of information retrieval and search. Similarly, similar emoji can help improving the recall for emoji-based search.</a:t>
            </a:r>
          </a:p>
          <a:p>
            <a:pPr marL="228600" indent="-228600">
              <a:buAutoNum type="arabicPeriod"/>
            </a:pPr>
            <a:r>
              <a:rPr lang="en-US" baseline="0" dirty="0" smtClean="0"/>
              <a:t>Optimized Keyboard Design – Currently, there are close to 2,700 emoji supported by the Unicode Consortium and none of the emoji keyboards can show the full list of emoji in small display screens. Emoji similarity can be used to group emoji based on their similarity, which could lead to optimized emoji keyboard designs.</a:t>
            </a:r>
          </a:p>
          <a:p>
            <a:pPr marL="228600" indent="-228600">
              <a:buAutoNum type="arabicPeriod"/>
            </a:pPr>
            <a:r>
              <a:rPr lang="en-US" dirty="0" smtClean="0"/>
              <a:t>Emoji domain name suggestions – Emoji domain names are getting popular now and emoji similarity can be used to suggest alternate emoji</a:t>
            </a:r>
            <a:r>
              <a:rPr lang="en-US" baseline="0" dirty="0" smtClean="0"/>
              <a:t> domain names if a particular domain name is already taken.</a:t>
            </a:r>
          </a:p>
        </p:txBody>
      </p:sp>
      <p:sp>
        <p:nvSpPr>
          <p:cNvPr id="4" name="Slide Number Placeholder 3"/>
          <p:cNvSpPr>
            <a:spLocks noGrp="1"/>
          </p:cNvSpPr>
          <p:nvPr>
            <p:ph type="sldNum" sz="quarter" idx="10"/>
          </p:nvPr>
        </p:nvSpPr>
        <p:spPr/>
        <p:txBody>
          <a:bodyPr/>
          <a:lstStyle/>
          <a:p>
            <a:fld id="{327A3CA9-CA3D-48F4-9366-B28E264D73A3}" type="slidenum">
              <a:rPr lang="en-US" smtClean="0"/>
              <a:t>3</a:t>
            </a:fld>
            <a:endParaRPr lang="en-US"/>
          </a:p>
        </p:txBody>
      </p:sp>
    </p:spTree>
    <p:extLst>
      <p:ext uri="{BB962C8B-B14F-4D97-AF65-F5344CB8AC3E}">
        <p14:creationId xmlns:p14="http://schemas.microsoft.com/office/powerpoint/2010/main" val="3533442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a:t>
            </a:r>
            <a:r>
              <a:rPr lang="en-US" baseline="0" dirty="0" smtClean="0"/>
              <a:t> </a:t>
            </a:r>
            <a:r>
              <a:rPr lang="en-US" dirty="0" smtClean="0"/>
              <a:t>interested in measuring the semantic similarity of emoji such that</a:t>
            </a:r>
            <a:r>
              <a:rPr lang="en-US" baseline="0" dirty="0" smtClean="0"/>
              <a:t> </a:t>
            </a:r>
            <a:r>
              <a:rPr lang="en-US" dirty="0" smtClean="0"/>
              <a:t>the measure reflects the likeness of their meaning, interpretation or</a:t>
            </a:r>
            <a:r>
              <a:rPr lang="en-US" baseline="0" dirty="0" smtClean="0"/>
              <a:t> </a:t>
            </a:r>
            <a:r>
              <a:rPr lang="en-US" dirty="0" smtClean="0"/>
              <a:t>intended use.</a:t>
            </a:r>
            <a:endParaRPr lang="en-US" dirty="0"/>
          </a:p>
        </p:txBody>
      </p:sp>
      <p:sp>
        <p:nvSpPr>
          <p:cNvPr id="4" name="Slide Number Placeholder 3"/>
          <p:cNvSpPr>
            <a:spLocks noGrp="1"/>
          </p:cNvSpPr>
          <p:nvPr>
            <p:ph type="sldNum" sz="quarter" idx="10"/>
          </p:nvPr>
        </p:nvSpPr>
        <p:spPr/>
        <p:txBody>
          <a:bodyPr/>
          <a:lstStyle/>
          <a:p>
            <a:fld id="{327A3CA9-CA3D-48F4-9366-B28E264D73A3}" type="slidenum">
              <a:rPr lang="en-US" smtClean="0"/>
              <a:t>4</a:t>
            </a:fld>
            <a:endParaRPr lang="en-US"/>
          </a:p>
        </p:txBody>
      </p:sp>
    </p:spTree>
    <p:extLst>
      <p:ext uri="{BB962C8B-B14F-4D97-AF65-F5344CB8AC3E}">
        <p14:creationId xmlns:p14="http://schemas.microsoft.com/office/powerpoint/2010/main" val="43813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EmoTwi50 by Barbieri et al. – They used a collection of tweets to train a word2vec model which they then used to learn the distributional semantics of emoji.</a:t>
            </a:r>
          </a:p>
          <a:p>
            <a:pPr marL="228600" indent="-228600">
              <a:buAutoNum type="arabicPeriod"/>
            </a:pPr>
            <a:r>
              <a:rPr lang="en-US" sz="2800" dirty="0" smtClean="0">
                <a:solidFill>
                  <a:schemeClr val="tx2"/>
                </a:solidFill>
              </a:rPr>
              <a:t>emoji2vec – Eisner et al. – They</a:t>
            </a:r>
            <a:r>
              <a:rPr lang="en-US" sz="2800" baseline="0" dirty="0" smtClean="0">
                <a:solidFill>
                  <a:schemeClr val="tx2"/>
                </a:solidFill>
              </a:rPr>
              <a:t> represented an emoji using the keywords listed in the Unicode Consortium Webpage. Then they replaced each keyword listed for emoji using their corresponding word embeddings learned by the Google News corpus and summed the word embeddings for all keywords belong to a given emoji. They used the resulting embedding model as the emoji embedding for a given emoji.</a:t>
            </a:r>
          </a:p>
          <a:p>
            <a:pPr marL="228600" indent="-228600">
              <a:buAutoNum type="arabicPeriod"/>
            </a:pPr>
            <a:r>
              <a:rPr lang="en-US" sz="2800" baseline="0" dirty="0" smtClean="0">
                <a:solidFill>
                  <a:schemeClr val="tx2"/>
                </a:solidFill>
              </a:rPr>
              <a:t>Phol et al. – They learned distributional semantics of emoji the same way </a:t>
            </a:r>
            <a:r>
              <a:rPr lang="en-US" sz="2800" baseline="0" dirty="0" smtClean="0"/>
              <a:t>Barbieri et al. learned using Word2Vec. They also calculated Jaccard Similarity of two emoji using the overlap between the emoji keywords listed in the Unicode Consortium website. This is similar to our previous work which we published in ICWSM 2017 (Link - http://knoesis.org/people/sanjayaw/papers/2017/ICWSM_2017_EmojiNet_Final_Wijeratne.pdf).</a:t>
            </a:r>
            <a:endParaRPr lang="en-US" sz="2800" dirty="0" smtClean="0">
              <a:solidFill>
                <a:schemeClr val="tx2"/>
              </a:solidFill>
            </a:endParaRP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327A3CA9-CA3D-48F4-9366-B28E264D73A3}" type="slidenum">
              <a:rPr lang="en-US" smtClean="0"/>
              <a:t>5</a:t>
            </a:fld>
            <a:endParaRPr lang="en-US"/>
          </a:p>
        </p:txBody>
      </p:sp>
    </p:spTree>
    <p:extLst>
      <p:ext uri="{BB962C8B-B14F-4D97-AF65-F5344CB8AC3E}">
        <p14:creationId xmlns:p14="http://schemas.microsoft.com/office/powerpoint/2010/main" val="3533442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approach is based on representing </a:t>
            </a:r>
            <a:r>
              <a:rPr lang="en-US" baseline="0" dirty="0" smtClean="0"/>
              <a:t>emoji definitions available in a machine-readable emoji sense inventory using distributional semantic models to learned over a large corpus of text. This is the first effort that uses a machine-readable sense inventory with distributional semantics models. </a:t>
            </a:r>
            <a:endParaRPr lang="en-US" dirty="0"/>
          </a:p>
        </p:txBody>
      </p:sp>
      <p:sp>
        <p:nvSpPr>
          <p:cNvPr id="4" name="Slide Number Placeholder 3"/>
          <p:cNvSpPr>
            <a:spLocks noGrp="1"/>
          </p:cNvSpPr>
          <p:nvPr>
            <p:ph type="sldNum" sz="quarter" idx="10"/>
          </p:nvPr>
        </p:nvSpPr>
        <p:spPr/>
        <p:txBody>
          <a:bodyPr/>
          <a:lstStyle/>
          <a:p>
            <a:fld id="{327A3CA9-CA3D-48F4-9366-B28E264D73A3}" type="slidenum">
              <a:rPr lang="en-US" smtClean="0"/>
              <a:t>6</a:t>
            </a:fld>
            <a:endParaRPr lang="en-US"/>
          </a:p>
        </p:txBody>
      </p:sp>
    </p:spTree>
    <p:extLst>
      <p:ext uri="{BB962C8B-B14F-4D97-AF65-F5344CB8AC3E}">
        <p14:creationId xmlns:p14="http://schemas.microsoft.com/office/powerpoint/2010/main" val="2021677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7A3CA9-CA3D-48F4-9366-B28E264D73A3}" type="slidenum">
              <a:rPr lang="en-US" smtClean="0"/>
              <a:t>7</a:t>
            </a:fld>
            <a:endParaRPr lang="en-US"/>
          </a:p>
        </p:txBody>
      </p:sp>
    </p:spTree>
    <p:extLst>
      <p:ext uri="{BB962C8B-B14F-4D97-AF65-F5344CB8AC3E}">
        <p14:creationId xmlns:p14="http://schemas.microsoft.com/office/powerpoint/2010/main" val="2021677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7A3CA9-CA3D-48F4-9366-B28E264D73A3}" type="slidenum">
              <a:rPr lang="en-US" smtClean="0"/>
              <a:t>8</a:t>
            </a:fld>
            <a:endParaRPr lang="en-US"/>
          </a:p>
        </p:txBody>
      </p:sp>
    </p:spTree>
    <p:extLst>
      <p:ext uri="{BB962C8B-B14F-4D97-AF65-F5344CB8AC3E}">
        <p14:creationId xmlns:p14="http://schemas.microsoft.com/office/powerpoint/2010/main" val="2021677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7A3CA9-CA3D-48F4-9366-B28E264D73A3}" type="slidenum">
              <a:rPr lang="en-US" smtClean="0"/>
              <a:t>9</a:t>
            </a:fld>
            <a:endParaRPr lang="en-US"/>
          </a:p>
        </p:txBody>
      </p:sp>
    </p:spTree>
    <p:extLst>
      <p:ext uri="{BB962C8B-B14F-4D97-AF65-F5344CB8AC3E}">
        <p14:creationId xmlns:p14="http://schemas.microsoft.com/office/powerpoint/2010/main" val="2021677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SML @ IJCAI 2016</a:t>
            </a:r>
            <a:endParaRPr lang="en-US"/>
          </a:p>
        </p:txBody>
      </p:sp>
      <p:sp>
        <p:nvSpPr>
          <p:cNvPr id="5" name="Footer Placeholder 4"/>
          <p:cNvSpPr>
            <a:spLocks noGrp="1"/>
          </p:cNvSpPr>
          <p:nvPr>
            <p:ph type="ftr" sz="quarter" idx="11"/>
          </p:nvPr>
        </p:nvSpPr>
        <p:spPr/>
        <p:txBody>
          <a:bodyPr/>
          <a:lstStyle/>
          <a:p>
            <a:r>
              <a:rPr lang="en-US" dirty="0" smtClean="0"/>
              <a:t>Wijeratne et. al. Word Embeddings to Enhance Twitter Gang Member Profile Identification</a:t>
            </a:r>
            <a:endParaRPr lang="en-US" dirty="0"/>
          </a:p>
        </p:txBody>
      </p:sp>
      <p:sp>
        <p:nvSpPr>
          <p:cNvPr id="6" name="Slide Number Placeholder 5"/>
          <p:cNvSpPr>
            <a:spLocks noGrp="1"/>
          </p:cNvSpPr>
          <p:nvPr>
            <p:ph type="sldNum" sz="quarter" idx="12"/>
          </p:nvPr>
        </p:nvSpPr>
        <p:spPr/>
        <p:txBody>
          <a:bodyPr/>
          <a:lstStyle/>
          <a:p>
            <a:fld id="{E20EC3FF-68E7-433F-BCD3-5159136A4F9C}" type="slidenum">
              <a:rPr lang="en-US" smtClean="0"/>
              <a:t>‹#›</a:t>
            </a:fld>
            <a:endParaRPr lang="en-US"/>
          </a:p>
        </p:txBody>
      </p:sp>
    </p:spTree>
    <p:extLst>
      <p:ext uri="{BB962C8B-B14F-4D97-AF65-F5344CB8AC3E}">
        <p14:creationId xmlns:p14="http://schemas.microsoft.com/office/powerpoint/2010/main" val="1442220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SML @ IJCAI 2016</a:t>
            </a:r>
            <a:endParaRPr lang="en-US"/>
          </a:p>
        </p:txBody>
      </p:sp>
      <p:sp>
        <p:nvSpPr>
          <p:cNvPr id="5" name="Footer Placeholder 4"/>
          <p:cNvSpPr>
            <a:spLocks noGrp="1"/>
          </p:cNvSpPr>
          <p:nvPr>
            <p:ph type="ftr" sz="quarter" idx="11"/>
          </p:nvPr>
        </p:nvSpPr>
        <p:spPr/>
        <p:txBody>
          <a:bodyPr/>
          <a:lstStyle/>
          <a:p>
            <a:r>
              <a:rPr lang="en-US" dirty="0" smtClean="0"/>
              <a:t>Wijeratne et. al. Word Embeddings to Enhance Twitter Gang Member Profile Identification</a:t>
            </a:r>
            <a:endParaRPr lang="en-US" dirty="0"/>
          </a:p>
        </p:txBody>
      </p:sp>
      <p:sp>
        <p:nvSpPr>
          <p:cNvPr id="6" name="Slide Number Placeholder 5"/>
          <p:cNvSpPr>
            <a:spLocks noGrp="1"/>
          </p:cNvSpPr>
          <p:nvPr>
            <p:ph type="sldNum" sz="quarter" idx="12"/>
          </p:nvPr>
        </p:nvSpPr>
        <p:spPr/>
        <p:txBody>
          <a:bodyPr/>
          <a:lstStyle/>
          <a:p>
            <a:fld id="{E20EC3FF-68E7-433F-BCD3-5159136A4F9C}" type="slidenum">
              <a:rPr lang="en-US" smtClean="0"/>
              <a:t>‹#›</a:t>
            </a:fld>
            <a:endParaRPr lang="en-US"/>
          </a:p>
        </p:txBody>
      </p:sp>
    </p:spTree>
    <p:extLst>
      <p:ext uri="{BB962C8B-B14F-4D97-AF65-F5344CB8AC3E}">
        <p14:creationId xmlns:p14="http://schemas.microsoft.com/office/powerpoint/2010/main" val="20799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SML @ IJCAI 2016</a:t>
            </a:r>
            <a:endParaRPr lang="en-US"/>
          </a:p>
        </p:txBody>
      </p:sp>
      <p:sp>
        <p:nvSpPr>
          <p:cNvPr id="5" name="Footer Placeholder 4"/>
          <p:cNvSpPr>
            <a:spLocks noGrp="1"/>
          </p:cNvSpPr>
          <p:nvPr>
            <p:ph type="ftr" sz="quarter" idx="11"/>
          </p:nvPr>
        </p:nvSpPr>
        <p:spPr/>
        <p:txBody>
          <a:bodyPr/>
          <a:lstStyle/>
          <a:p>
            <a:r>
              <a:rPr lang="en-US" dirty="0" smtClean="0"/>
              <a:t>Wijeratne et. al. Word Embeddings to Enhance Twitter Gang Member Profile Identification</a:t>
            </a:r>
            <a:endParaRPr lang="en-US" dirty="0"/>
          </a:p>
        </p:txBody>
      </p:sp>
      <p:sp>
        <p:nvSpPr>
          <p:cNvPr id="6" name="Slide Number Placeholder 5"/>
          <p:cNvSpPr>
            <a:spLocks noGrp="1"/>
          </p:cNvSpPr>
          <p:nvPr>
            <p:ph type="sldNum" sz="quarter" idx="12"/>
          </p:nvPr>
        </p:nvSpPr>
        <p:spPr/>
        <p:txBody>
          <a:bodyPr/>
          <a:lstStyle/>
          <a:p>
            <a:fld id="{E20EC3FF-68E7-433F-BCD3-5159136A4F9C}" type="slidenum">
              <a:rPr lang="en-US" smtClean="0"/>
              <a:t>‹#›</a:t>
            </a:fld>
            <a:endParaRPr lang="en-US"/>
          </a:p>
        </p:txBody>
      </p:sp>
    </p:spTree>
    <p:extLst>
      <p:ext uri="{BB962C8B-B14F-4D97-AF65-F5344CB8AC3E}">
        <p14:creationId xmlns:p14="http://schemas.microsoft.com/office/powerpoint/2010/main" val="164093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1351062" cy="365125"/>
          </a:xfrm>
        </p:spPr>
        <p:txBody>
          <a:bodyPr/>
          <a:lstStyle/>
          <a:p>
            <a:r>
              <a:rPr lang="en-US" smtClean="0"/>
              <a:t>SML @ IJCAI 2016</a:t>
            </a:r>
            <a:endParaRPr lang="en-US"/>
          </a:p>
        </p:txBody>
      </p:sp>
      <p:sp>
        <p:nvSpPr>
          <p:cNvPr id="5" name="Footer Placeholder 4"/>
          <p:cNvSpPr>
            <a:spLocks noGrp="1"/>
          </p:cNvSpPr>
          <p:nvPr>
            <p:ph type="ftr" sz="quarter" idx="11"/>
          </p:nvPr>
        </p:nvSpPr>
        <p:spPr>
          <a:xfrm>
            <a:off x="1979712" y="6356351"/>
            <a:ext cx="6048672" cy="365125"/>
          </a:xfrm>
        </p:spPr>
        <p:txBody>
          <a:bodyPr/>
          <a:lstStyle/>
          <a:p>
            <a:r>
              <a:rPr lang="en-US" dirty="0" smtClean="0"/>
              <a:t>Wijeratne et. al. Word Embeddings to Enhance Twitter Gang Member Profile Identification</a:t>
            </a:r>
            <a:endParaRPr lang="en-US" dirty="0"/>
          </a:p>
        </p:txBody>
      </p:sp>
      <p:sp>
        <p:nvSpPr>
          <p:cNvPr id="6" name="Slide Number Placeholder 5"/>
          <p:cNvSpPr>
            <a:spLocks noGrp="1"/>
          </p:cNvSpPr>
          <p:nvPr>
            <p:ph type="sldNum" sz="quarter" idx="12"/>
          </p:nvPr>
        </p:nvSpPr>
        <p:spPr>
          <a:xfrm>
            <a:off x="8028384" y="6356351"/>
            <a:ext cx="486966" cy="365125"/>
          </a:xfrm>
        </p:spPr>
        <p:txBody>
          <a:bodyPr/>
          <a:lstStyle/>
          <a:p>
            <a:fld id="{E20EC3FF-68E7-433F-BCD3-5159136A4F9C}" type="slidenum">
              <a:rPr lang="en-US" smtClean="0"/>
              <a:t>‹#›</a:t>
            </a:fld>
            <a:endParaRPr lang="en-US"/>
          </a:p>
        </p:txBody>
      </p:sp>
    </p:spTree>
    <p:extLst>
      <p:ext uri="{BB962C8B-B14F-4D97-AF65-F5344CB8AC3E}">
        <p14:creationId xmlns:p14="http://schemas.microsoft.com/office/powerpoint/2010/main" val="2864197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SML @ IJCAI 2016</a:t>
            </a:r>
            <a:endParaRPr lang="en-US"/>
          </a:p>
        </p:txBody>
      </p:sp>
      <p:sp>
        <p:nvSpPr>
          <p:cNvPr id="5" name="Footer Placeholder 4"/>
          <p:cNvSpPr>
            <a:spLocks noGrp="1"/>
          </p:cNvSpPr>
          <p:nvPr>
            <p:ph type="ftr" sz="quarter" idx="11"/>
          </p:nvPr>
        </p:nvSpPr>
        <p:spPr/>
        <p:txBody>
          <a:bodyPr/>
          <a:lstStyle/>
          <a:p>
            <a:r>
              <a:rPr lang="en-US" dirty="0" smtClean="0"/>
              <a:t>Wijeratne et. al. Word Embeddings to Enhance Twitter Gang Member Profile Identification</a:t>
            </a:r>
            <a:endParaRPr lang="en-US" dirty="0"/>
          </a:p>
        </p:txBody>
      </p:sp>
      <p:sp>
        <p:nvSpPr>
          <p:cNvPr id="6" name="Slide Number Placeholder 5"/>
          <p:cNvSpPr>
            <a:spLocks noGrp="1"/>
          </p:cNvSpPr>
          <p:nvPr>
            <p:ph type="sldNum" sz="quarter" idx="12"/>
          </p:nvPr>
        </p:nvSpPr>
        <p:spPr/>
        <p:txBody>
          <a:bodyPr/>
          <a:lstStyle/>
          <a:p>
            <a:fld id="{E20EC3FF-68E7-433F-BCD3-5159136A4F9C}" type="slidenum">
              <a:rPr lang="en-US" smtClean="0"/>
              <a:t>‹#›</a:t>
            </a:fld>
            <a:endParaRPr lang="en-US"/>
          </a:p>
        </p:txBody>
      </p:sp>
    </p:spTree>
    <p:extLst>
      <p:ext uri="{BB962C8B-B14F-4D97-AF65-F5344CB8AC3E}">
        <p14:creationId xmlns:p14="http://schemas.microsoft.com/office/powerpoint/2010/main" val="426237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SML @ IJCAI 2016</a:t>
            </a:r>
            <a:endParaRPr lang="en-US"/>
          </a:p>
        </p:txBody>
      </p:sp>
      <p:sp>
        <p:nvSpPr>
          <p:cNvPr id="6" name="Footer Placeholder 5"/>
          <p:cNvSpPr>
            <a:spLocks noGrp="1"/>
          </p:cNvSpPr>
          <p:nvPr>
            <p:ph type="ftr" sz="quarter" idx="11"/>
          </p:nvPr>
        </p:nvSpPr>
        <p:spPr/>
        <p:txBody>
          <a:bodyPr/>
          <a:lstStyle/>
          <a:p>
            <a:r>
              <a:rPr lang="en-US" dirty="0" smtClean="0"/>
              <a:t>Wijeratne et. al. Word Embeddings to Enhance Twitter Gang Member Profile Identification</a:t>
            </a:r>
            <a:endParaRPr lang="en-US" dirty="0"/>
          </a:p>
        </p:txBody>
      </p:sp>
      <p:sp>
        <p:nvSpPr>
          <p:cNvPr id="7" name="Slide Number Placeholder 6"/>
          <p:cNvSpPr>
            <a:spLocks noGrp="1"/>
          </p:cNvSpPr>
          <p:nvPr>
            <p:ph type="sldNum" sz="quarter" idx="12"/>
          </p:nvPr>
        </p:nvSpPr>
        <p:spPr/>
        <p:txBody>
          <a:bodyPr/>
          <a:lstStyle/>
          <a:p>
            <a:fld id="{E20EC3FF-68E7-433F-BCD3-5159136A4F9C}" type="slidenum">
              <a:rPr lang="en-US" smtClean="0"/>
              <a:t>‹#›</a:t>
            </a:fld>
            <a:endParaRPr lang="en-US"/>
          </a:p>
        </p:txBody>
      </p:sp>
    </p:spTree>
    <p:extLst>
      <p:ext uri="{BB962C8B-B14F-4D97-AF65-F5344CB8AC3E}">
        <p14:creationId xmlns:p14="http://schemas.microsoft.com/office/powerpoint/2010/main" val="125075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SML @ IJCAI 2016</a:t>
            </a:r>
            <a:endParaRPr lang="en-US"/>
          </a:p>
        </p:txBody>
      </p:sp>
      <p:sp>
        <p:nvSpPr>
          <p:cNvPr id="8" name="Footer Placeholder 7"/>
          <p:cNvSpPr>
            <a:spLocks noGrp="1"/>
          </p:cNvSpPr>
          <p:nvPr>
            <p:ph type="ftr" sz="quarter" idx="11"/>
          </p:nvPr>
        </p:nvSpPr>
        <p:spPr/>
        <p:txBody>
          <a:bodyPr/>
          <a:lstStyle/>
          <a:p>
            <a:r>
              <a:rPr lang="en-US" dirty="0" smtClean="0"/>
              <a:t>Wijeratne et. al. Word Embeddings to Enhance Twitter Gang Member Profile Identification</a:t>
            </a:r>
            <a:endParaRPr lang="en-US" dirty="0"/>
          </a:p>
        </p:txBody>
      </p:sp>
      <p:sp>
        <p:nvSpPr>
          <p:cNvPr id="9" name="Slide Number Placeholder 8"/>
          <p:cNvSpPr>
            <a:spLocks noGrp="1"/>
          </p:cNvSpPr>
          <p:nvPr>
            <p:ph type="sldNum" sz="quarter" idx="12"/>
          </p:nvPr>
        </p:nvSpPr>
        <p:spPr/>
        <p:txBody>
          <a:bodyPr/>
          <a:lstStyle/>
          <a:p>
            <a:fld id="{E20EC3FF-68E7-433F-BCD3-5159136A4F9C}" type="slidenum">
              <a:rPr lang="en-US" smtClean="0"/>
              <a:t>‹#›</a:t>
            </a:fld>
            <a:endParaRPr lang="en-US"/>
          </a:p>
        </p:txBody>
      </p:sp>
    </p:spTree>
    <p:extLst>
      <p:ext uri="{BB962C8B-B14F-4D97-AF65-F5344CB8AC3E}">
        <p14:creationId xmlns:p14="http://schemas.microsoft.com/office/powerpoint/2010/main" val="862150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SML @ IJCAI 2016</a:t>
            </a:r>
            <a:endParaRPr lang="en-US"/>
          </a:p>
        </p:txBody>
      </p:sp>
      <p:sp>
        <p:nvSpPr>
          <p:cNvPr id="4" name="Footer Placeholder 3"/>
          <p:cNvSpPr>
            <a:spLocks noGrp="1"/>
          </p:cNvSpPr>
          <p:nvPr>
            <p:ph type="ftr" sz="quarter" idx="11"/>
          </p:nvPr>
        </p:nvSpPr>
        <p:spPr/>
        <p:txBody>
          <a:bodyPr/>
          <a:lstStyle/>
          <a:p>
            <a:r>
              <a:rPr lang="en-US" dirty="0" smtClean="0"/>
              <a:t>Wijeratne et. al. Word Embeddings to Enhance Twitter Gang Member Profile Identification</a:t>
            </a:r>
            <a:endParaRPr lang="en-US" dirty="0"/>
          </a:p>
        </p:txBody>
      </p:sp>
      <p:sp>
        <p:nvSpPr>
          <p:cNvPr id="5" name="Slide Number Placeholder 4"/>
          <p:cNvSpPr>
            <a:spLocks noGrp="1"/>
          </p:cNvSpPr>
          <p:nvPr>
            <p:ph type="sldNum" sz="quarter" idx="12"/>
          </p:nvPr>
        </p:nvSpPr>
        <p:spPr/>
        <p:txBody>
          <a:bodyPr/>
          <a:lstStyle/>
          <a:p>
            <a:fld id="{E20EC3FF-68E7-433F-BCD3-5159136A4F9C}" type="slidenum">
              <a:rPr lang="en-US" smtClean="0"/>
              <a:t>‹#›</a:t>
            </a:fld>
            <a:endParaRPr lang="en-US"/>
          </a:p>
        </p:txBody>
      </p:sp>
    </p:spTree>
    <p:extLst>
      <p:ext uri="{BB962C8B-B14F-4D97-AF65-F5344CB8AC3E}">
        <p14:creationId xmlns:p14="http://schemas.microsoft.com/office/powerpoint/2010/main" val="135464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SML @ IJCAI 2016</a:t>
            </a:r>
            <a:endParaRPr lang="en-US"/>
          </a:p>
        </p:txBody>
      </p:sp>
      <p:sp>
        <p:nvSpPr>
          <p:cNvPr id="3" name="Footer Placeholder 2"/>
          <p:cNvSpPr>
            <a:spLocks noGrp="1"/>
          </p:cNvSpPr>
          <p:nvPr>
            <p:ph type="ftr" sz="quarter" idx="11"/>
          </p:nvPr>
        </p:nvSpPr>
        <p:spPr/>
        <p:txBody>
          <a:bodyPr/>
          <a:lstStyle/>
          <a:p>
            <a:r>
              <a:rPr lang="en-US" dirty="0" smtClean="0"/>
              <a:t>Wijeratne et. al. Word Embeddings to Enhance Twitter Gang Member Profile Identification</a:t>
            </a:r>
            <a:endParaRPr lang="en-US" dirty="0"/>
          </a:p>
        </p:txBody>
      </p:sp>
      <p:sp>
        <p:nvSpPr>
          <p:cNvPr id="4" name="Slide Number Placeholder 3"/>
          <p:cNvSpPr>
            <a:spLocks noGrp="1"/>
          </p:cNvSpPr>
          <p:nvPr>
            <p:ph type="sldNum" sz="quarter" idx="12"/>
          </p:nvPr>
        </p:nvSpPr>
        <p:spPr/>
        <p:txBody>
          <a:bodyPr/>
          <a:lstStyle/>
          <a:p>
            <a:fld id="{E20EC3FF-68E7-433F-BCD3-5159136A4F9C}" type="slidenum">
              <a:rPr lang="en-US" smtClean="0"/>
              <a:t>‹#›</a:t>
            </a:fld>
            <a:endParaRPr lang="en-US"/>
          </a:p>
        </p:txBody>
      </p:sp>
    </p:spTree>
    <p:extLst>
      <p:ext uri="{BB962C8B-B14F-4D97-AF65-F5344CB8AC3E}">
        <p14:creationId xmlns:p14="http://schemas.microsoft.com/office/powerpoint/2010/main" val="281480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SML @ IJCAI 2016</a:t>
            </a:r>
            <a:endParaRPr lang="en-US"/>
          </a:p>
        </p:txBody>
      </p:sp>
      <p:sp>
        <p:nvSpPr>
          <p:cNvPr id="6" name="Footer Placeholder 5"/>
          <p:cNvSpPr>
            <a:spLocks noGrp="1"/>
          </p:cNvSpPr>
          <p:nvPr>
            <p:ph type="ftr" sz="quarter" idx="11"/>
          </p:nvPr>
        </p:nvSpPr>
        <p:spPr/>
        <p:txBody>
          <a:bodyPr/>
          <a:lstStyle/>
          <a:p>
            <a:r>
              <a:rPr lang="en-US" dirty="0" smtClean="0"/>
              <a:t>Wijeratne et. al. Word Embeddings to Enhance Twitter Gang Member Profile Identification</a:t>
            </a:r>
            <a:endParaRPr lang="en-US" dirty="0"/>
          </a:p>
        </p:txBody>
      </p:sp>
      <p:sp>
        <p:nvSpPr>
          <p:cNvPr id="7" name="Slide Number Placeholder 6"/>
          <p:cNvSpPr>
            <a:spLocks noGrp="1"/>
          </p:cNvSpPr>
          <p:nvPr>
            <p:ph type="sldNum" sz="quarter" idx="12"/>
          </p:nvPr>
        </p:nvSpPr>
        <p:spPr/>
        <p:txBody>
          <a:bodyPr/>
          <a:lstStyle/>
          <a:p>
            <a:fld id="{E20EC3FF-68E7-433F-BCD3-5159136A4F9C}" type="slidenum">
              <a:rPr lang="en-US" smtClean="0"/>
              <a:t>‹#›</a:t>
            </a:fld>
            <a:endParaRPr lang="en-US"/>
          </a:p>
        </p:txBody>
      </p:sp>
    </p:spTree>
    <p:extLst>
      <p:ext uri="{BB962C8B-B14F-4D97-AF65-F5344CB8AC3E}">
        <p14:creationId xmlns:p14="http://schemas.microsoft.com/office/powerpoint/2010/main" val="3386810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SML @ IJCAI 2016</a:t>
            </a:r>
            <a:endParaRPr lang="en-US"/>
          </a:p>
        </p:txBody>
      </p:sp>
      <p:sp>
        <p:nvSpPr>
          <p:cNvPr id="6" name="Footer Placeholder 5"/>
          <p:cNvSpPr>
            <a:spLocks noGrp="1"/>
          </p:cNvSpPr>
          <p:nvPr>
            <p:ph type="ftr" sz="quarter" idx="11"/>
          </p:nvPr>
        </p:nvSpPr>
        <p:spPr/>
        <p:txBody>
          <a:bodyPr/>
          <a:lstStyle/>
          <a:p>
            <a:r>
              <a:rPr lang="en-US" dirty="0" smtClean="0"/>
              <a:t>Wijeratne et. al. Word Embeddings to Enhance Twitter Gang Member Profile Identification</a:t>
            </a:r>
            <a:endParaRPr lang="en-US" dirty="0"/>
          </a:p>
        </p:txBody>
      </p:sp>
      <p:sp>
        <p:nvSpPr>
          <p:cNvPr id="7" name="Slide Number Placeholder 6"/>
          <p:cNvSpPr>
            <a:spLocks noGrp="1"/>
          </p:cNvSpPr>
          <p:nvPr>
            <p:ph type="sldNum" sz="quarter" idx="12"/>
          </p:nvPr>
        </p:nvSpPr>
        <p:spPr/>
        <p:txBody>
          <a:bodyPr/>
          <a:lstStyle/>
          <a:p>
            <a:fld id="{E20EC3FF-68E7-433F-BCD3-5159136A4F9C}" type="slidenum">
              <a:rPr lang="en-US" smtClean="0"/>
              <a:t>‹#›</a:t>
            </a:fld>
            <a:endParaRPr lang="en-US"/>
          </a:p>
        </p:txBody>
      </p:sp>
    </p:spTree>
    <p:extLst>
      <p:ext uri="{BB962C8B-B14F-4D97-AF65-F5344CB8AC3E}">
        <p14:creationId xmlns:p14="http://schemas.microsoft.com/office/powerpoint/2010/main" val="124631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SML @ IJCAI 2016</a:t>
            </a: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Wijeratne et. al. Word Embeddings to Enhance Twitter Gang Member Profile Identification</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EC3FF-68E7-433F-BCD3-5159136A4F9C}" type="slidenum">
              <a:rPr lang="en-US" smtClean="0"/>
              <a:t>‹#›</a:t>
            </a:fld>
            <a:endParaRPr lang="en-US"/>
          </a:p>
        </p:txBody>
      </p:sp>
    </p:spTree>
    <p:extLst>
      <p:ext uri="{BB962C8B-B14F-4D97-AF65-F5344CB8AC3E}">
        <p14:creationId xmlns:p14="http://schemas.microsoft.com/office/powerpoint/2010/main" val="1097885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mailto:sanjaya@knoesis.org" TargetMode="External"/><Relationship Id="rId18" Type="http://schemas.openxmlformats.org/officeDocument/2006/relationships/hyperlink" Target="http://knoesis.org/amit/" TargetMode="External"/><Relationship Id="rId3" Type="http://schemas.openxmlformats.org/officeDocument/2006/relationships/image" Target="../media/image1.jpeg"/><Relationship Id="rId21" Type="http://schemas.openxmlformats.org/officeDocument/2006/relationships/image" Target="../media/image8.png"/><Relationship Id="rId7" Type="http://schemas.openxmlformats.org/officeDocument/2006/relationships/hyperlink" Target="http://knoesis.org/" TargetMode="External"/><Relationship Id="rId12" Type="http://schemas.openxmlformats.org/officeDocument/2006/relationships/hyperlink" Target="http://knoesis.wright.edu/researchers/sanjaya/" TargetMode="External"/><Relationship Id="rId17" Type="http://schemas.openxmlformats.org/officeDocument/2006/relationships/image" Target="../media/image6.jpeg"/><Relationship Id="rId2" Type="http://schemas.openxmlformats.org/officeDocument/2006/relationships/notesSlide" Target="../notesSlides/notesSlide1.xml"/><Relationship Id="rId16" Type="http://schemas.openxmlformats.org/officeDocument/2006/relationships/hyperlink" Target="mailto:derek@knoesis.org" TargetMode="External"/><Relationship Id="rId20"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4.jpeg"/><Relationship Id="rId5" Type="http://schemas.openxmlformats.org/officeDocument/2006/relationships/hyperlink" Target="http://www.wright.edu/" TargetMode="External"/><Relationship Id="rId15" Type="http://schemas.openxmlformats.org/officeDocument/2006/relationships/hyperlink" Target="http://knoesis.org/resources/faculty/doran/index.html" TargetMode="External"/><Relationship Id="rId23" Type="http://schemas.openxmlformats.org/officeDocument/2006/relationships/image" Target="../media/image10.png"/><Relationship Id="rId10" Type="http://schemas.openxmlformats.org/officeDocument/2006/relationships/hyperlink" Target="mailto:lakshika@knoesis.org" TargetMode="External"/><Relationship Id="rId19" Type="http://schemas.openxmlformats.org/officeDocument/2006/relationships/hyperlink" Target="mailto:amit@knoesis.org" TargetMode="External"/><Relationship Id="rId4" Type="http://schemas.openxmlformats.org/officeDocument/2006/relationships/hyperlink" Target="http://knoesis.org" TargetMode="External"/><Relationship Id="rId9" Type="http://schemas.openxmlformats.org/officeDocument/2006/relationships/hyperlink" Target="http://www.wright.edu/~balasuriya.3/" TargetMode="External"/><Relationship Id="rId14" Type="http://schemas.openxmlformats.org/officeDocument/2006/relationships/image" Target="../media/image5.jpg"/><Relationship Id="rId22"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hyperlink" Target="http://knoesis.org/" TargetMode="External"/><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wright.edu/" TargetMode="Externa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knoesis.org/" TargetMode="External"/><Relationship Id="rId7" Type="http://schemas.openxmlformats.org/officeDocument/2006/relationships/hyperlink" Target="http://emojinet.knoesis.org/emojipairs508.ht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wright.edu/" TargetMode="Externa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knoesis.org/" TargetMode="External"/><Relationship Id="rId7" Type="http://schemas.openxmlformats.org/officeDocument/2006/relationships/hyperlink" Target="http://emojinet.knoesis.org/emojipairs508_userstudy.ht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wright.edu/" TargetMode="Externa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knoesis.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wright.edu/" TargetMode="Externa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knoesis.org/" TargetMode="External"/><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wright.edu/" TargetMode="Externa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knoesis.or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wright.edu/" TargetMode="Externa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hyperlink" Target="http://knoesis.org/" TargetMode="External"/><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wright.edu/" TargetMode="Externa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knoesis.org/" TargetMode="External"/><Relationship Id="rId7" Type="http://schemas.openxmlformats.org/officeDocument/2006/relationships/hyperlink" Target="http://emojinet.knoesis.org/emosim508.php"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wright.edu/" TargetMode="Externa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http://knoesis.or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wright.edu/" TargetMode="Externa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hyperlink" Target="http://knoesis.org/" TargetMode="External"/><Relationship Id="rId7" Type="http://schemas.openxmlformats.org/officeDocument/2006/relationships/image" Target="../media/image22.gi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wright.edu/"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knoesis.org/" TargetMode="External"/><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wright.edu/" TargetMode="External"/><Relationship Id="rId10" Type="http://schemas.openxmlformats.org/officeDocument/2006/relationships/hyperlink" Target="https://deepmoji.mit.edu/about/" TargetMode="External"/><Relationship Id="rId4" Type="http://schemas.openxmlformats.org/officeDocument/2006/relationships/image" Target="../media/image11.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8" Type="http://schemas.openxmlformats.org/officeDocument/2006/relationships/hyperlink" Target="http://knoesis.org/people/sanjayaw/papers/2017/ICWSM_2017_EmojiNet_Final_Wijeratne.pdf" TargetMode="External"/><Relationship Id="rId3" Type="http://schemas.openxmlformats.org/officeDocument/2006/relationships/hyperlink" Target="http://knoesis.org/" TargetMode="External"/><Relationship Id="rId7" Type="http://schemas.openxmlformats.org/officeDocument/2006/relationships/hyperlink" Target="http://knoesis.org/people/sanjayaw/papers/2017/Wijeratne_WebIntelligence_2017_Emoji_Similarity.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wright.edu/" TargetMode="External"/><Relationship Id="rId4" Type="http://schemas.openxmlformats.org/officeDocument/2006/relationships/image" Target="../media/image11.png"/><Relationship Id="rId9" Type="http://schemas.openxmlformats.org/officeDocument/2006/relationships/hyperlink" Target="http://knoesis.org/people/sanjayaw/papers/2016/SocInfo2016_Wijeratne_EmojiNet.pdf"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knoesis.org/" TargetMode="External"/><Relationship Id="rId7" Type="http://schemas.openxmlformats.org/officeDocument/2006/relationships/hyperlink" Target="http://knoesis.org/ami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mailto:amit@knoesis.org" TargetMode="External"/><Relationship Id="rId4" Type="http://schemas.openxmlformats.org/officeDocument/2006/relationships/image" Target="../media/image24.jpg"/><Relationship Id="rId9" Type="http://schemas.openxmlformats.org/officeDocument/2006/relationships/hyperlink" Target="http://emojinet.knoesis.or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knoesis.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wright.edu/" TargetMode="Externa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knoesis.org/" TargetMode="External"/><Relationship Id="rId7" Type="http://schemas.openxmlformats.org/officeDocument/2006/relationships/hyperlink" Target="http://hannahjeanmiller.weebly.com/uploads/4/6/0/2/46022249/icwsm16_emojiinterpretation.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wright.edu/"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hyperlink" Target="https://arxiv.org/pdf/1609.08359.pdf" TargetMode="External"/><Relationship Id="rId3" Type="http://schemas.openxmlformats.org/officeDocument/2006/relationships/hyperlink" Target="http://knoesis.org/" TargetMode="External"/><Relationship Id="rId7" Type="http://schemas.openxmlformats.org/officeDocument/2006/relationships/hyperlink" Target="https://pdfs.semanticscholar.org/fd29/96fe2bcfe6aff078db6853687208b0992a77.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wright.edu/" TargetMode="External"/><Relationship Id="rId10" Type="http://schemas.openxmlformats.org/officeDocument/2006/relationships/hyperlink" Target="http://knoesis.org/people/sanjayaw/papers/2017/ICWSM_2017_EmojiNet_Final_Wijeratne.pdf" TargetMode="External"/><Relationship Id="rId4" Type="http://schemas.openxmlformats.org/officeDocument/2006/relationships/image" Target="../media/image11.png"/><Relationship Id="rId9" Type="http://schemas.openxmlformats.org/officeDocument/2006/relationships/hyperlink" Target="http://www.henningpohl.net/papers/Pohl2017TOCHI.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knoesis.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wright.edu/"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knoesis.org/" TargetMode="External"/><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wright.edu/" TargetMode="Externa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knoesis.org/" TargetMode="External"/><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wright.edu/"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knoesis.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wright.edu/"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9542" y="1212783"/>
            <a:ext cx="9143999" cy="1208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tx2"/>
                </a:solidFill>
                <a:latin typeface="+mn-lt"/>
              </a:rPr>
              <a:t>A Semantics-Based Measure of </a:t>
            </a:r>
            <a:endParaRPr lang="en-US" sz="4000" b="1" dirty="0" smtClean="0">
              <a:solidFill>
                <a:schemeClr val="tx2"/>
              </a:solidFill>
              <a:latin typeface="+mn-lt"/>
            </a:endParaRPr>
          </a:p>
          <a:p>
            <a:r>
              <a:rPr lang="en-US" sz="4000" b="1" dirty="0" smtClean="0">
                <a:solidFill>
                  <a:schemeClr val="tx2"/>
                </a:solidFill>
                <a:latin typeface="+mn-lt"/>
              </a:rPr>
              <a:t>Emoji </a:t>
            </a:r>
            <a:r>
              <a:rPr lang="en-US" sz="4000" b="1" dirty="0">
                <a:solidFill>
                  <a:schemeClr val="tx2"/>
                </a:solidFill>
                <a:latin typeface="+mn-lt"/>
              </a:rPr>
              <a:t>Similarity</a:t>
            </a:r>
          </a:p>
        </p:txBody>
      </p:sp>
      <p:pic>
        <p:nvPicPr>
          <p:cNvPr id="9" name="Picture 8" descr="logo.jpg"/>
          <p:cNvPicPr>
            <a:picLocks noChangeAspect="1"/>
          </p:cNvPicPr>
          <p:nvPr/>
        </p:nvPicPr>
        <p:blipFill>
          <a:blip r:embed="rId3"/>
          <a:stretch>
            <a:fillRect/>
          </a:stretch>
        </p:blipFill>
        <p:spPr>
          <a:xfrm>
            <a:off x="0" y="0"/>
            <a:ext cx="9144000" cy="1212783"/>
          </a:xfrm>
          <a:prstGeom prst="rect">
            <a:avLst/>
          </a:prstGeom>
        </p:spPr>
      </p:pic>
      <p:grpSp>
        <p:nvGrpSpPr>
          <p:cNvPr id="2" name="Group 1"/>
          <p:cNvGrpSpPr/>
          <p:nvPr/>
        </p:nvGrpSpPr>
        <p:grpSpPr>
          <a:xfrm>
            <a:off x="-1" y="6021763"/>
            <a:ext cx="9143999" cy="719605"/>
            <a:chOff x="-1" y="5950697"/>
            <a:chExt cx="9143999" cy="719605"/>
          </a:xfrm>
        </p:grpSpPr>
        <p:sp>
          <p:nvSpPr>
            <p:cNvPr id="10" name="TextBox 9"/>
            <p:cNvSpPr txBox="1"/>
            <p:nvPr/>
          </p:nvSpPr>
          <p:spPr>
            <a:xfrm>
              <a:off x="-1" y="6094238"/>
              <a:ext cx="9143999" cy="531614"/>
            </a:xfrm>
            <a:prstGeom prst="rect">
              <a:avLst/>
            </a:prstGeom>
            <a:noFill/>
          </p:spPr>
          <p:txBody>
            <a:bodyPr wrap="square" rtlCol="0">
              <a:spAutoFit/>
            </a:bodyPr>
            <a:lstStyle/>
            <a:p>
              <a:pPr algn="ctr"/>
              <a:r>
                <a:rPr lang="en-US" sz="1600" dirty="0" smtClean="0">
                  <a:solidFill>
                    <a:schemeClr val="tx2"/>
                  </a:solidFill>
                </a:rPr>
                <a:t>Ohio Center of Excellence in Knowledge-enabled Computing (</a:t>
              </a:r>
              <a:r>
                <a:rPr lang="en-US" sz="1600" dirty="0" smtClean="0">
                  <a:solidFill>
                    <a:schemeClr val="tx2"/>
                  </a:solidFill>
                  <a:hlinkClick r:id="rId4"/>
                </a:rPr>
                <a:t>Kno.e.sis</a:t>
              </a:r>
              <a:r>
                <a:rPr lang="en-US" sz="1600" dirty="0" smtClean="0">
                  <a:solidFill>
                    <a:schemeClr val="tx2"/>
                  </a:solidFill>
                </a:rPr>
                <a:t>)</a:t>
              </a:r>
            </a:p>
            <a:p>
              <a:pPr algn="ctr"/>
              <a:r>
                <a:rPr lang="en-US" sz="1600" dirty="0" smtClean="0">
                  <a:solidFill>
                    <a:schemeClr val="tx2"/>
                  </a:solidFill>
                </a:rPr>
                <a:t>Wright State University, Dayton, OH, USA</a:t>
              </a:r>
              <a:endParaRPr lang="en-US" sz="1600" dirty="0">
                <a:solidFill>
                  <a:schemeClr val="tx2"/>
                </a:solidFill>
              </a:endParaRPr>
            </a:p>
          </p:txBody>
        </p:sp>
        <p:pic>
          <p:nvPicPr>
            <p:cNvPr id="12" name="Picture 11">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75128" y="5950697"/>
              <a:ext cx="1360367" cy="695359"/>
            </a:xfrm>
            <a:prstGeom prst="rect">
              <a:avLst/>
            </a:prstGeom>
          </p:spPr>
        </p:pic>
        <p:pic>
          <p:nvPicPr>
            <p:cNvPr id="13" name="Picture 12">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9512" y="5950698"/>
              <a:ext cx="1360367" cy="719604"/>
            </a:xfrm>
            <a:prstGeom prst="rect">
              <a:avLst/>
            </a:prstGeom>
          </p:spPr>
        </p:pic>
      </p:grpSp>
      <p:sp>
        <p:nvSpPr>
          <p:cNvPr id="22" name="TextBox 21"/>
          <p:cNvSpPr txBox="1"/>
          <p:nvPr/>
        </p:nvSpPr>
        <p:spPr>
          <a:xfrm>
            <a:off x="-2" y="2348880"/>
            <a:ext cx="9143999" cy="584775"/>
          </a:xfrm>
          <a:prstGeom prst="rect">
            <a:avLst/>
          </a:prstGeom>
          <a:noFill/>
        </p:spPr>
        <p:txBody>
          <a:bodyPr wrap="square" rtlCol="0">
            <a:spAutoFit/>
          </a:bodyPr>
          <a:lstStyle/>
          <a:p>
            <a:pPr algn="ctr"/>
            <a:r>
              <a:rPr lang="en-US" sz="1600" dirty="0" smtClean="0">
                <a:solidFill>
                  <a:schemeClr val="tx2"/>
                </a:solidFill>
              </a:rPr>
              <a:t>Presented </a:t>
            </a:r>
            <a:r>
              <a:rPr lang="en-US" sz="1600" dirty="0">
                <a:solidFill>
                  <a:schemeClr val="tx2"/>
                </a:solidFill>
              </a:rPr>
              <a:t>at </a:t>
            </a:r>
            <a:r>
              <a:rPr lang="en-US" sz="1600" dirty="0" smtClean="0">
                <a:solidFill>
                  <a:schemeClr val="tx2"/>
                </a:solidFill>
              </a:rPr>
              <a:t>the </a:t>
            </a:r>
            <a:r>
              <a:rPr lang="en-US" sz="1600" dirty="0">
                <a:solidFill>
                  <a:schemeClr val="tx2"/>
                </a:solidFill>
              </a:rPr>
              <a:t>2017 IEEE/WIC/ACM International Conference on Web Intelligence (WI’17) </a:t>
            </a:r>
            <a:endParaRPr lang="en-US" sz="1600" dirty="0" smtClean="0">
              <a:solidFill>
                <a:schemeClr val="tx2"/>
              </a:solidFill>
            </a:endParaRPr>
          </a:p>
          <a:p>
            <a:pPr algn="ctr"/>
            <a:r>
              <a:rPr lang="it-IT" sz="1600" dirty="0">
                <a:solidFill>
                  <a:schemeClr val="tx2"/>
                </a:solidFill>
              </a:rPr>
              <a:t>Leipzig, </a:t>
            </a:r>
            <a:r>
              <a:rPr lang="it-IT" sz="1600" dirty="0" smtClean="0">
                <a:solidFill>
                  <a:schemeClr val="tx2"/>
                </a:solidFill>
              </a:rPr>
              <a:t>Germany, 23</a:t>
            </a:r>
            <a:r>
              <a:rPr lang="it-IT" sz="2000" baseline="30000" dirty="0" smtClean="0">
                <a:solidFill>
                  <a:schemeClr val="tx2"/>
                </a:solidFill>
              </a:rPr>
              <a:t>rd</a:t>
            </a:r>
            <a:r>
              <a:rPr lang="it-IT" sz="1600" dirty="0" smtClean="0">
                <a:solidFill>
                  <a:schemeClr val="tx2"/>
                </a:solidFill>
              </a:rPr>
              <a:t> – 26</a:t>
            </a:r>
            <a:r>
              <a:rPr lang="it-IT" sz="2000" baseline="30000" dirty="0" smtClean="0">
                <a:solidFill>
                  <a:schemeClr val="tx2"/>
                </a:solidFill>
              </a:rPr>
              <a:t>th</a:t>
            </a:r>
            <a:r>
              <a:rPr lang="it-IT" sz="1600" dirty="0" smtClean="0">
                <a:solidFill>
                  <a:schemeClr val="tx2"/>
                </a:solidFill>
              </a:rPr>
              <a:t> August, 2017.</a:t>
            </a:r>
            <a:endParaRPr lang="en-US" sz="1600" dirty="0">
              <a:solidFill>
                <a:schemeClr val="tx2"/>
              </a:solidFill>
            </a:endParaRPr>
          </a:p>
        </p:txBody>
      </p:sp>
      <p:grpSp>
        <p:nvGrpSpPr>
          <p:cNvPr id="6" name="Group 5"/>
          <p:cNvGrpSpPr/>
          <p:nvPr/>
        </p:nvGrpSpPr>
        <p:grpSpPr>
          <a:xfrm>
            <a:off x="2492641" y="3720138"/>
            <a:ext cx="2173811" cy="2256180"/>
            <a:chOff x="2492641" y="3506481"/>
            <a:chExt cx="2173811" cy="2256180"/>
          </a:xfrm>
        </p:grpSpPr>
        <p:sp>
          <p:nvSpPr>
            <p:cNvPr id="17" name="TextBox 16"/>
            <p:cNvSpPr txBox="1"/>
            <p:nvPr/>
          </p:nvSpPr>
          <p:spPr>
            <a:xfrm>
              <a:off x="2492641" y="5116330"/>
              <a:ext cx="2173811" cy="646331"/>
            </a:xfrm>
            <a:prstGeom prst="rect">
              <a:avLst/>
            </a:prstGeom>
            <a:noFill/>
          </p:spPr>
          <p:txBody>
            <a:bodyPr wrap="square" rtlCol="0">
              <a:spAutoFit/>
            </a:bodyPr>
            <a:lstStyle/>
            <a:p>
              <a:pPr algn="ctr"/>
              <a:r>
                <a:rPr lang="en-US" dirty="0" smtClean="0">
                  <a:solidFill>
                    <a:schemeClr val="tx2"/>
                  </a:solidFill>
                  <a:hlinkClick r:id="rId9"/>
                </a:rPr>
                <a:t>Lakshika Balasuriya</a:t>
              </a:r>
              <a:endParaRPr lang="en-US" dirty="0" smtClean="0">
                <a:solidFill>
                  <a:schemeClr val="tx2"/>
                </a:solidFill>
              </a:endParaRPr>
            </a:p>
            <a:p>
              <a:pPr algn="ctr"/>
              <a:r>
                <a:rPr lang="en-US" sz="1600" dirty="0" smtClean="0">
                  <a:solidFill>
                    <a:schemeClr val="tx2"/>
                  </a:solidFill>
                  <a:hlinkClick r:id="rId10"/>
                </a:rPr>
                <a:t>lakshika@knoesis.org</a:t>
              </a:r>
              <a:r>
                <a:rPr lang="en-US" sz="1600" dirty="0" smtClean="0">
                  <a:solidFill>
                    <a:schemeClr val="tx2"/>
                  </a:solidFill>
                </a:rPr>
                <a:t>  </a:t>
              </a:r>
              <a:r>
                <a:rPr lang="en-US" dirty="0" smtClean="0">
                  <a:solidFill>
                    <a:schemeClr val="tx2"/>
                  </a:solidFill>
                </a:rPr>
                <a:t> </a:t>
              </a:r>
              <a:endParaRPr lang="en-US" dirty="0">
                <a:solidFill>
                  <a:schemeClr val="tx2"/>
                </a:solidFill>
              </a:endParaRPr>
            </a:p>
          </p:txBody>
        </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970946" y="3506481"/>
              <a:ext cx="1196095" cy="1519908"/>
            </a:xfrm>
            <a:prstGeom prst="rect">
              <a:avLst/>
            </a:prstGeom>
          </p:spPr>
        </p:pic>
      </p:grpSp>
      <p:grpSp>
        <p:nvGrpSpPr>
          <p:cNvPr id="4" name="Group 3"/>
          <p:cNvGrpSpPr/>
          <p:nvPr/>
        </p:nvGrpSpPr>
        <p:grpSpPr>
          <a:xfrm>
            <a:off x="179512" y="3748223"/>
            <a:ext cx="2160240" cy="2225298"/>
            <a:chOff x="179512" y="3534566"/>
            <a:chExt cx="2160240" cy="2225298"/>
          </a:xfrm>
        </p:grpSpPr>
        <p:sp>
          <p:nvSpPr>
            <p:cNvPr id="14" name="TextBox 13"/>
            <p:cNvSpPr txBox="1"/>
            <p:nvPr/>
          </p:nvSpPr>
          <p:spPr>
            <a:xfrm>
              <a:off x="179512" y="5113533"/>
              <a:ext cx="2160240" cy="646331"/>
            </a:xfrm>
            <a:prstGeom prst="rect">
              <a:avLst/>
            </a:prstGeom>
            <a:noFill/>
          </p:spPr>
          <p:txBody>
            <a:bodyPr wrap="square" rtlCol="0">
              <a:spAutoFit/>
            </a:bodyPr>
            <a:lstStyle/>
            <a:p>
              <a:pPr algn="ctr"/>
              <a:r>
                <a:rPr lang="en-US" dirty="0" smtClean="0">
                  <a:solidFill>
                    <a:schemeClr val="tx2"/>
                  </a:solidFill>
                  <a:hlinkClick r:id="rId12"/>
                </a:rPr>
                <a:t>Sanjaya Wijeratne</a:t>
              </a:r>
              <a:endParaRPr lang="en-US" dirty="0" smtClean="0">
                <a:solidFill>
                  <a:schemeClr val="tx2"/>
                </a:solidFill>
              </a:endParaRPr>
            </a:p>
            <a:p>
              <a:pPr algn="ctr"/>
              <a:r>
                <a:rPr lang="en-US" sz="1600" dirty="0" smtClean="0">
                  <a:solidFill>
                    <a:schemeClr val="tx2"/>
                  </a:solidFill>
                  <a:hlinkClick r:id="rId13"/>
                </a:rPr>
                <a:t>sanjaya@knoesis.org</a:t>
              </a:r>
              <a:r>
                <a:rPr lang="en-US" sz="1600" dirty="0" smtClean="0">
                  <a:solidFill>
                    <a:schemeClr val="tx2"/>
                  </a:solidFill>
                </a:rPr>
                <a:t> </a:t>
              </a:r>
              <a:r>
                <a:rPr lang="en-US" dirty="0" smtClean="0">
                  <a:solidFill>
                    <a:schemeClr val="tx2"/>
                  </a:solidFill>
                </a:rPr>
                <a:t> </a:t>
              </a:r>
              <a:endParaRPr lang="en-US" dirty="0">
                <a:solidFill>
                  <a:schemeClr val="tx2"/>
                </a:solidFill>
              </a:endParaRPr>
            </a:p>
          </p:txBody>
        </p:sp>
        <p:pic>
          <p:nvPicPr>
            <p:cNvPr id="5" name="Picture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85014" y="3534566"/>
              <a:ext cx="1349231" cy="1514441"/>
            </a:xfrm>
            <a:prstGeom prst="rect">
              <a:avLst/>
            </a:prstGeom>
          </p:spPr>
        </p:pic>
      </p:grpSp>
      <p:grpSp>
        <p:nvGrpSpPr>
          <p:cNvPr id="28" name="Group 27"/>
          <p:cNvGrpSpPr/>
          <p:nvPr/>
        </p:nvGrpSpPr>
        <p:grpSpPr>
          <a:xfrm>
            <a:off x="6732240" y="3738307"/>
            <a:ext cx="2160240" cy="2238011"/>
            <a:chOff x="6732240" y="3524650"/>
            <a:chExt cx="2160240" cy="2238011"/>
          </a:xfrm>
        </p:grpSpPr>
        <p:sp>
          <p:nvSpPr>
            <p:cNvPr id="15" name="TextBox 14"/>
            <p:cNvSpPr txBox="1"/>
            <p:nvPr/>
          </p:nvSpPr>
          <p:spPr>
            <a:xfrm>
              <a:off x="6732240" y="5116330"/>
              <a:ext cx="2160240" cy="646331"/>
            </a:xfrm>
            <a:prstGeom prst="rect">
              <a:avLst/>
            </a:prstGeom>
            <a:noFill/>
          </p:spPr>
          <p:txBody>
            <a:bodyPr wrap="square" rtlCol="0">
              <a:spAutoFit/>
            </a:bodyPr>
            <a:lstStyle/>
            <a:p>
              <a:pPr algn="ctr"/>
              <a:r>
                <a:rPr lang="en-US" dirty="0" smtClean="0">
                  <a:solidFill>
                    <a:schemeClr val="tx2"/>
                  </a:solidFill>
                  <a:hlinkClick r:id="rId15"/>
                </a:rPr>
                <a:t>Derek Doran</a:t>
              </a:r>
              <a:endParaRPr lang="en-US" dirty="0" smtClean="0">
                <a:solidFill>
                  <a:schemeClr val="tx2"/>
                </a:solidFill>
              </a:endParaRPr>
            </a:p>
            <a:p>
              <a:pPr algn="ctr"/>
              <a:r>
                <a:rPr lang="en-US" sz="1600" dirty="0" smtClean="0">
                  <a:solidFill>
                    <a:schemeClr val="tx2"/>
                  </a:solidFill>
                  <a:hlinkClick r:id="rId16"/>
                </a:rPr>
                <a:t>derek@knoesis.org</a:t>
              </a:r>
              <a:r>
                <a:rPr lang="en-US" sz="1600" dirty="0" smtClean="0">
                  <a:solidFill>
                    <a:schemeClr val="tx2"/>
                  </a:solidFill>
                </a:rPr>
                <a:t> </a:t>
              </a:r>
              <a:r>
                <a:rPr lang="en-US" dirty="0" smtClean="0">
                  <a:solidFill>
                    <a:schemeClr val="tx2"/>
                  </a:solidFill>
                </a:rPr>
                <a:t> </a:t>
              </a:r>
              <a:endParaRPr lang="en-US" dirty="0">
                <a:solidFill>
                  <a:schemeClr val="tx2"/>
                </a:solidFill>
              </a:endParaRPr>
            </a:p>
          </p:txBody>
        </p:sp>
        <p:pic>
          <p:nvPicPr>
            <p:cNvPr id="27" name="Picture 2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55004" y="3524650"/>
              <a:ext cx="1114712" cy="1519909"/>
            </a:xfrm>
            <a:prstGeom prst="rect">
              <a:avLst/>
            </a:prstGeom>
          </p:spPr>
        </p:pic>
      </p:grpSp>
      <p:grpSp>
        <p:nvGrpSpPr>
          <p:cNvPr id="30" name="Group 29"/>
          <p:cNvGrpSpPr/>
          <p:nvPr/>
        </p:nvGrpSpPr>
        <p:grpSpPr>
          <a:xfrm>
            <a:off x="4666452" y="3733960"/>
            <a:ext cx="2160240" cy="2239561"/>
            <a:chOff x="4666452" y="3520303"/>
            <a:chExt cx="2160240" cy="2239561"/>
          </a:xfrm>
        </p:grpSpPr>
        <p:sp>
          <p:nvSpPr>
            <p:cNvPr id="16" name="TextBox 15"/>
            <p:cNvSpPr txBox="1"/>
            <p:nvPr/>
          </p:nvSpPr>
          <p:spPr>
            <a:xfrm>
              <a:off x="4666452" y="5113533"/>
              <a:ext cx="2160240" cy="646331"/>
            </a:xfrm>
            <a:prstGeom prst="rect">
              <a:avLst/>
            </a:prstGeom>
            <a:noFill/>
          </p:spPr>
          <p:txBody>
            <a:bodyPr wrap="square" rtlCol="0">
              <a:spAutoFit/>
            </a:bodyPr>
            <a:lstStyle/>
            <a:p>
              <a:pPr algn="ctr"/>
              <a:r>
                <a:rPr lang="en-US" b="1" dirty="0" smtClean="0">
                  <a:solidFill>
                    <a:schemeClr val="tx2"/>
                  </a:solidFill>
                  <a:hlinkClick r:id="rId18"/>
                </a:rPr>
                <a:t>Amit Sheth</a:t>
              </a:r>
              <a:endParaRPr lang="en-US" b="1" dirty="0" smtClean="0">
                <a:solidFill>
                  <a:schemeClr val="tx2"/>
                </a:solidFill>
              </a:endParaRPr>
            </a:p>
            <a:p>
              <a:pPr algn="ctr"/>
              <a:r>
                <a:rPr lang="en-US" sz="1600" b="1" dirty="0" smtClean="0">
                  <a:solidFill>
                    <a:schemeClr val="tx2"/>
                  </a:solidFill>
                  <a:hlinkClick r:id="rId19"/>
                </a:rPr>
                <a:t>amit@knoesis.org</a:t>
              </a:r>
              <a:r>
                <a:rPr lang="en-US" sz="1600" b="1" dirty="0" smtClean="0">
                  <a:solidFill>
                    <a:schemeClr val="tx2"/>
                  </a:solidFill>
                </a:rPr>
                <a:t> </a:t>
              </a:r>
              <a:r>
                <a:rPr lang="en-US" b="1" dirty="0" smtClean="0">
                  <a:solidFill>
                    <a:schemeClr val="tx2"/>
                  </a:solidFill>
                </a:rPr>
                <a:t> </a:t>
              </a:r>
              <a:endParaRPr lang="en-US" b="1" dirty="0">
                <a:solidFill>
                  <a:schemeClr val="tx2"/>
                </a:solidFill>
              </a:endParaRPr>
            </a:p>
          </p:txBody>
        </p:sp>
        <p:pic>
          <p:nvPicPr>
            <p:cNvPr id="29" name="Picture 28"/>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040840" y="3520303"/>
              <a:ext cx="1411464" cy="1519909"/>
            </a:xfrm>
            <a:prstGeom prst="rect">
              <a:avLst/>
            </a:prstGeom>
          </p:spPr>
        </p:pic>
      </p:grpSp>
      <p:pic>
        <p:nvPicPr>
          <p:cNvPr id="7" name="Picture 6"/>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010629" y="3146996"/>
            <a:ext cx="498003" cy="498003"/>
          </a:xfrm>
          <a:prstGeom prst="rect">
            <a:avLst/>
          </a:prstGeom>
        </p:spPr>
      </p:pic>
      <p:pic>
        <p:nvPicPr>
          <p:cNvPr id="11" name="Picture 10"/>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330497" y="3168007"/>
            <a:ext cx="476992" cy="476992"/>
          </a:xfrm>
          <a:prstGeom prst="rect">
            <a:avLst/>
          </a:prstGeom>
        </p:spPr>
      </p:pic>
      <p:pic>
        <p:nvPicPr>
          <p:cNvPr id="18" name="Picture 17"/>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508819" y="3157501"/>
            <a:ext cx="476992" cy="476992"/>
          </a:xfrm>
          <a:prstGeom prst="rect">
            <a:avLst/>
          </a:prstGeom>
        </p:spPr>
      </p:pic>
      <p:pic>
        <p:nvPicPr>
          <p:cNvPr id="24" name="Picture 23"/>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573864" y="3168007"/>
            <a:ext cx="476992" cy="476992"/>
          </a:xfrm>
          <a:prstGeom prst="rect">
            <a:avLst/>
          </a:prstGeom>
        </p:spPr>
      </p:pic>
    </p:spTree>
    <p:extLst>
      <p:ext uri="{BB962C8B-B14F-4D97-AF65-F5344CB8AC3E}">
        <p14:creationId xmlns:p14="http://schemas.microsoft.com/office/powerpoint/2010/main" val="96416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51104" y="6520259"/>
            <a:ext cx="2057400" cy="365125"/>
          </a:xfrm>
        </p:spPr>
        <p:txBody>
          <a:bodyPr/>
          <a:lstStyle/>
          <a:p>
            <a:fld id="{E20EC3FF-68E7-433F-BCD3-5159136A4F9C}" type="slidenum">
              <a:rPr lang="en-US" smtClean="0">
                <a:solidFill>
                  <a:schemeClr val="tx2"/>
                </a:solidFill>
              </a:rPr>
              <a:t>10</a:t>
            </a:fld>
            <a:endParaRPr lang="en-US" dirty="0">
              <a:solidFill>
                <a:schemeClr val="tx2"/>
              </a:solidFill>
            </a:endParaRPr>
          </a:p>
        </p:txBody>
      </p:sp>
      <p:pic>
        <p:nvPicPr>
          <p:cNvPr id="10" name="Picture 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28" y="6239793"/>
            <a:ext cx="1079800" cy="571190"/>
          </a:xfrm>
          <a:prstGeom prst="rect">
            <a:avLst/>
          </a:prstGeom>
        </p:spPr>
      </p:pic>
      <p:pic>
        <p:nvPicPr>
          <p:cNvPr id="11" name="Picture 10">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63" y="6217122"/>
            <a:ext cx="1107831" cy="566274"/>
          </a:xfrm>
          <a:prstGeom prst="rect">
            <a:avLst/>
          </a:prstGeom>
        </p:spPr>
      </p:pic>
      <p:sp>
        <p:nvSpPr>
          <p:cNvPr id="13" name="Title 1"/>
          <p:cNvSpPr txBox="1">
            <a:spLocks/>
          </p:cNvSpPr>
          <p:nvPr/>
        </p:nvSpPr>
        <p:spPr>
          <a:xfrm>
            <a:off x="0" y="0"/>
            <a:ext cx="9144000" cy="1211992"/>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r>
              <a:rPr lang="en-US" b="1" dirty="0" smtClean="0">
                <a:solidFill>
                  <a:schemeClr val="bg1"/>
                </a:solidFill>
                <a:latin typeface="+mn-lt"/>
              </a:rPr>
              <a:t>Learning Emoji Embeddings</a:t>
            </a:r>
            <a:endParaRPr lang="en-US" b="1" dirty="0">
              <a:solidFill>
                <a:schemeClr val="bg1"/>
              </a:solidFill>
              <a:latin typeface="+mn-lt"/>
            </a:endParaRPr>
          </a:p>
        </p:txBody>
      </p:sp>
      <p:sp>
        <p:nvSpPr>
          <p:cNvPr id="9" name="Footer Placeholder 3"/>
          <p:cNvSpPr>
            <a:spLocks noGrp="1"/>
          </p:cNvSpPr>
          <p:nvPr>
            <p:ph type="ftr" sz="quarter" idx="11"/>
          </p:nvPr>
        </p:nvSpPr>
        <p:spPr>
          <a:xfrm>
            <a:off x="0" y="6518205"/>
            <a:ext cx="9144000" cy="365125"/>
          </a:xfrm>
        </p:spPr>
        <p:txBody>
          <a:bodyPr/>
          <a:lstStyle/>
          <a:p>
            <a:r>
              <a:rPr lang="en-US" dirty="0" smtClean="0">
                <a:solidFill>
                  <a:schemeClr val="tx2"/>
                </a:solidFill>
              </a:rPr>
              <a:t>Wijeratne, Sanjaya et al. </a:t>
            </a:r>
            <a:r>
              <a:rPr lang="en-US" dirty="0">
                <a:solidFill>
                  <a:schemeClr val="tx2"/>
                </a:solidFill>
              </a:rPr>
              <a:t>A Semantics-Based Measure of Emoji Similarity, </a:t>
            </a:r>
            <a:r>
              <a:rPr lang="en-US" dirty="0" smtClean="0">
                <a:solidFill>
                  <a:schemeClr val="tx2"/>
                </a:solidFill>
              </a:rPr>
              <a:t>Web Intelligence 2017.</a:t>
            </a:r>
            <a:endParaRPr lang="en-US" dirty="0">
              <a:solidFill>
                <a:schemeClr val="tx2"/>
              </a:solidFill>
            </a:endParaRPr>
          </a:p>
        </p:txBody>
      </p:sp>
      <p:grpSp>
        <p:nvGrpSpPr>
          <p:cNvPr id="4" name="Group 3"/>
          <p:cNvGrpSpPr/>
          <p:nvPr/>
        </p:nvGrpSpPr>
        <p:grpSpPr>
          <a:xfrm>
            <a:off x="0" y="1499808"/>
            <a:ext cx="9144000" cy="4636632"/>
            <a:chOff x="0" y="1499808"/>
            <a:chExt cx="9144000" cy="4636632"/>
          </a:xfrm>
        </p:grpSpPr>
        <p:pic>
          <p:nvPicPr>
            <p:cNvPr id="2" name="Picture 1"/>
            <p:cNvPicPr>
              <a:picLocks noChangeAspect="1"/>
            </p:cNvPicPr>
            <p:nvPr/>
          </p:nvPicPr>
          <p:blipFill rotWithShape="1">
            <a:blip r:embed="rId7">
              <a:extLst>
                <a:ext uri="{28A0092B-C50C-407E-A947-70E740481C1C}">
                  <a14:useLocalDpi xmlns:a14="http://schemas.microsoft.com/office/drawing/2010/main" val="0"/>
                </a:ext>
              </a:extLst>
            </a:blip>
            <a:srcRect b="11360"/>
            <a:stretch/>
          </p:blipFill>
          <p:spPr>
            <a:xfrm>
              <a:off x="0" y="1499808"/>
              <a:ext cx="9144000" cy="4007858"/>
            </a:xfrm>
            <a:prstGeom prst="rect">
              <a:avLst/>
            </a:prstGeom>
          </p:spPr>
        </p:pic>
        <p:sp>
          <p:nvSpPr>
            <p:cNvPr id="3" name="TextBox 2"/>
            <p:cNvSpPr txBox="1"/>
            <p:nvPr/>
          </p:nvSpPr>
          <p:spPr>
            <a:xfrm>
              <a:off x="2051720" y="5828663"/>
              <a:ext cx="5040560" cy="307777"/>
            </a:xfrm>
            <a:prstGeom prst="rect">
              <a:avLst/>
            </a:prstGeom>
            <a:noFill/>
          </p:spPr>
          <p:txBody>
            <a:bodyPr wrap="square" rtlCol="0">
              <a:spAutoFit/>
            </a:bodyPr>
            <a:lstStyle/>
            <a:p>
              <a:pPr algn="ctr"/>
              <a:r>
                <a:rPr lang="en-US" sz="1400" b="1" dirty="0"/>
                <a:t>Figure </a:t>
              </a:r>
              <a:r>
                <a:rPr lang="en-US" sz="1400" b="1" dirty="0" smtClean="0"/>
                <a:t>2 </a:t>
              </a:r>
              <a:r>
                <a:rPr lang="en-US" sz="1400" b="1" dirty="0"/>
                <a:t>– </a:t>
              </a:r>
              <a:r>
                <a:rPr lang="en-US" sz="1400" b="1" dirty="0" smtClean="0"/>
                <a:t>Learning </a:t>
              </a:r>
              <a:r>
                <a:rPr lang="en-US" sz="1400" b="1" dirty="0"/>
                <a:t>Emoji Embedding Models using Word Vectors</a:t>
              </a:r>
            </a:p>
          </p:txBody>
        </p:sp>
      </p:grpSp>
    </p:spTree>
    <p:extLst>
      <p:ext uri="{BB962C8B-B14F-4D97-AF65-F5344CB8AC3E}">
        <p14:creationId xmlns:p14="http://schemas.microsoft.com/office/powerpoint/2010/main" val="39234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51104" y="6520259"/>
            <a:ext cx="2057400" cy="365125"/>
          </a:xfrm>
        </p:spPr>
        <p:txBody>
          <a:bodyPr/>
          <a:lstStyle/>
          <a:p>
            <a:fld id="{E20EC3FF-68E7-433F-BCD3-5159136A4F9C}" type="slidenum">
              <a:rPr lang="en-US" smtClean="0">
                <a:solidFill>
                  <a:schemeClr val="tx2"/>
                </a:solidFill>
              </a:rPr>
              <a:t>11</a:t>
            </a:fld>
            <a:endParaRPr lang="en-US" dirty="0">
              <a:solidFill>
                <a:schemeClr val="tx2"/>
              </a:solidFill>
            </a:endParaRPr>
          </a:p>
        </p:txBody>
      </p:sp>
      <p:pic>
        <p:nvPicPr>
          <p:cNvPr id="10" name="Picture 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28" y="6239793"/>
            <a:ext cx="1079800" cy="571190"/>
          </a:xfrm>
          <a:prstGeom prst="rect">
            <a:avLst/>
          </a:prstGeom>
        </p:spPr>
      </p:pic>
      <p:pic>
        <p:nvPicPr>
          <p:cNvPr id="11" name="Picture 10">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63" y="6217122"/>
            <a:ext cx="1107831" cy="566274"/>
          </a:xfrm>
          <a:prstGeom prst="rect">
            <a:avLst/>
          </a:prstGeom>
        </p:spPr>
      </p:pic>
      <p:sp>
        <p:nvSpPr>
          <p:cNvPr id="13" name="Title 1"/>
          <p:cNvSpPr txBox="1">
            <a:spLocks/>
          </p:cNvSpPr>
          <p:nvPr/>
        </p:nvSpPr>
        <p:spPr>
          <a:xfrm>
            <a:off x="0" y="0"/>
            <a:ext cx="9144000" cy="1211992"/>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r>
              <a:rPr lang="en-US" b="1" dirty="0" smtClean="0">
                <a:solidFill>
                  <a:schemeClr val="bg1"/>
                </a:solidFill>
                <a:latin typeface="+mn-lt"/>
              </a:rPr>
              <a:t>Ground Truth Data Creation</a:t>
            </a:r>
            <a:endParaRPr lang="en-US" b="1" dirty="0">
              <a:solidFill>
                <a:schemeClr val="bg1"/>
              </a:solidFill>
              <a:latin typeface="+mn-lt"/>
            </a:endParaRPr>
          </a:p>
        </p:txBody>
      </p:sp>
      <p:sp>
        <p:nvSpPr>
          <p:cNvPr id="9" name="Footer Placeholder 3"/>
          <p:cNvSpPr>
            <a:spLocks noGrp="1"/>
          </p:cNvSpPr>
          <p:nvPr>
            <p:ph type="ftr" sz="quarter" idx="11"/>
          </p:nvPr>
        </p:nvSpPr>
        <p:spPr>
          <a:xfrm>
            <a:off x="0" y="6518205"/>
            <a:ext cx="9144000" cy="365125"/>
          </a:xfrm>
        </p:spPr>
        <p:txBody>
          <a:bodyPr/>
          <a:lstStyle/>
          <a:p>
            <a:r>
              <a:rPr lang="en-US" dirty="0" smtClean="0">
                <a:solidFill>
                  <a:schemeClr val="tx2"/>
                </a:solidFill>
              </a:rPr>
              <a:t>Wijeratne, Sanjaya et al. </a:t>
            </a:r>
            <a:r>
              <a:rPr lang="en-US" dirty="0">
                <a:solidFill>
                  <a:schemeClr val="tx2"/>
                </a:solidFill>
              </a:rPr>
              <a:t>A Semantics-Based Measure of Emoji Similarity, </a:t>
            </a:r>
            <a:r>
              <a:rPr lang="en-US" dirty="0" smtClean="0">
                <a:solidFill>
                  <a:schemeClr val="tx2"/>
                </a:solidFill>
              </a:rPr>
              <a:t>Web Intelligence 2017.</a:t>
            </a:r>
            <a:endParaRPr lang="en-US" dirty="0">
              <a:solidFill>
                <a:schemeClr val="tx2"/>
              </a:solidFill>
            </a:endParaRPr>
          </a:p>
        </p:txBody>
      </p:sp>
      <p:sp>
        <p:nvSpPr>
          <p:cNvPr id="8" name="Content Placeholder 2"/>
          <p:cNvSpPr txBox="1">
            <a:spLocks/>
          </p:cNvSpPr>
          <p:nvPr/>
        </p:nvSpPr>
        <p:spPr>
          <a:xfrm>
            <a:off x="0" y="1340768"/>
            <a:ext cx="8964488" cy="12241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8975" lvl="1" indent="-463550">
              <a:lnSpc>
                <a:spcPct val="100000"/>
              </a:lnSpc>
              <a:buSzPct val="100000"/>
              <a:buFont typeface="Wingdings" pitchFamily="2" charset="2"/>
              <a:buChar char="ü"/>
            </a:pPr>
            <a:r>
              <a:rPr lang="en-US" dirty="0" smtClean="0">
                <a:solidFill>
                  <a:schemeClr val="tx2"/>
                </a:solidFill>
              </a:rPr>
              <a:t>110M Tweets were used to identify 508 most frequently co-occurred emoji pairs, which covered 25% of the dataset. The full </a:t>
            </a:r>
            <a:r>
              <a:rPr lang="en-US" dirty="0">
                <a:solidFill>
                  <a:schemeClr val="tx2"/>
                </a:solidFill>
              </a:rPr>
              <a:t>emoji list is at </a:t>
            </a:r>
            <a:r>
              <a:rPr lang="en-US" dirty="0" smtClean="0">
                <a:solidFill>
                  <a:schemeClr val="tx2"/>
                </a:solidFill>
              </a:rPr>
              <a:t>–</a:t>
            </a:r>
            <a:r>
              <a:rPr lang="en-US" dirty="0" smtClean="0">
                <a:solidFill>
                  <a:schemeClr val="tx2"/>
                </a:solidFill>
                <a:hlinkClick r:id="rId7"/>
              </a:rPr>
              <a:t>http</a:t>
            </a:r>
            <a:r>
              <a:rPr lang="en-US" dirty="0">
                <a:solidFill>
                  <a:schemeClr val="tx2"/>
                </a:solidFill>
                <a:hlinkClick r:id="rId7"/>
              </a:rPr>
              <a:t>://</a:t>
            </a:r>
            <a:r>
              <a:rPr lang="en-US" dirty="0" smtClean="0">
                <a:solidFill>
                  <a:schemeClr val="tx2"/>
                </a:solidFill>
                <a:hlinkClick r:id="rId7"/>
              </a:rPr>
              <a:t>emojinet.knoesis.org/emojipairs508.htm</a:t>
            </a:r>
            <a:r>
              <a:rPr lang="en-US" dirty="0" smtClean="0">
                <a:solidFill>
                  <a:schemeClr val="tx2"/>
                </a:solidFill>
              </a:rPr>
              <a:t> </a:t>
            </a:r>
            <a:endParaRPr lang="en-US" sz="2400" dirty="0" smtClean="0">
              <a:solidFill>
                <a:schemeClr val="tx2"/>
              </a:solidFill>
            </a:endParaRPr>
          </a:p>
        </p:txBody>
      </p:sp>
      <p:grpSp>
        <p:nvGrpSpPr>
          <p:cNvPr id="2" name="Group 1"/>
          <p:cNvGrpSpPr/>
          <p:nvPr/>
        </p:nvGrpSpPr>
        <p:grpSpPr>
          <a:xfrm>
            <a:off x="2195736" y="2564904"/>
            <a:ext cx="4815879" cy="4032448"/>
            <a:chOff x="2236068" y="2708920"/>
            <a:chExt cx="4671863" cy="3816424"/>
          </a:xfrm>
        </p:grpSpPr>
        <p:pic>
          <p:nvPicPr>
            <p:cNvPr id="3" name="Picture 2"/>
            <p:cNvPicPr>
              <a:picLocks noChangeAspect="1"/>
            </p:cNvPicPr>
            <p:nvPr/>
          </p:nvPicPr>
          <p:blipFill rotWithShape="1">
            <a:blip r:embed="rId8">
              <a:extLst>
                <a:ext uri="{28A0092B-C50C-407E-A947-70E740481C1C}">
                  <a14:useLocalDpi xmlns:a14="http://schemas.microsoft.com/office/drawing/2010/main" val="0"/>
                </a:ext>
              </a:extLst>
            </a:blip>
            <a:srcRect r="50000" b="8201"/>
            <a:stretch/>
          </p:blipFill>
          <p:spPr>
            <a:xfrm>
              <a:off x="2236068" y="2708920"/>
              <a:ext cx="4671863" cy="3580655"/>
            </a:xfrm>
            <a:prstGeom prst="rect">
              <a:avLst/>
            </a:prstGeom>
          </p:spPr>
        </p:pic>
        <p:sp>
          <p:nvSpPr>
            <p:cNvPr id="12" name="TextBox 11"/>
            <p:cNvSpPr txBox="1"/>
            <p:nvPr/>
          </p:nvSpPr>
          <p:spPr>
            <a:xfrm>
              <a:off x="2699792" y="6217567"/>
              <a:ext cx="4208139" cy="307777"/>
            </a:xfrm>
            <a:prstGeom prst="rect">
              <a:avLst/>
            </a:prstGeom>
            <a:noFill/>
          </p:spPr>
          <p:txBody>
            <a:bodyPr wrap="square" rtlCol="0">
              <a:spAutoFit/>
            </a:bodyPr>
            <a:lstStyle/>
            <a:p>
              <a:pPr algn="ctr"/>
              <a:r>
                <a:rPr lang="en-US" sz="1400" b="1" dirty="0" smtClean="0"/>
                <a:t>Figure 3 – Emoji </a:t>
              </a:r>
              <a:r>
                <a:rPr lang="en-US" sz="1400" b="1" dirty="0"/>
                <a:t>Co-Occurrence Frequency Graph</a:t>
              </a:r>
            </a:p>
          </p:txBody>
        </p:sp>
      </p:grpSp>
    </p:spTree>
    <p:extLst>
      <p:ext uri="{BB962C8B-B14F-4D97-AF65-F5344CB8AC3E}">
        <p14:creationId xmlns:p14="http://schemas.microsoft.com/office/powerpoint/2010/main" val="153996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51104" y="6520259"/>
            <a:ext cx="2057400" cy="365125"/>
          </a:xfrm>
        </p:spPr>
        <p:txBody>
          <a:bodyPr/>
          <a:lstStyle/>
          <a:p>
            <a:fld id="{E20EC3FF-68E7-433F-BCD3-5159136A4F9C}" type="slidenum">
              <a:rPr lang="en-US" smtClean="0">
                <a:solidFill>
                  <a:schemeClr val="tx2"/>
                </a:solidFill>
              </a:rPr>
              <a:t>12</a:t>
            </a:fld>
            <a:endParaRPr lang="en-US" dirty="0">
              <a:solidFill>
                <a:schemeClr val="tx2"/>
              </a:solidFill>
            </a:endParaRPr>
          </a:p>
        </p:txBody>
      </p:sp>
      <p:pic>
        <p:nvPicPr>
          <p:cNvPr id="10" name="Picture 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28" y="6239793"/>
            <a:ext cx="1079800" cy="571190"/>
          </a:xfrm>
          <a:prstGeom prst="rect">
            <a:avLst/>
          </a:prstGeom>
        </p:spPr>
      </p:pic>
      <p:pic>
        <p:nvPicPr>
          <p:cNvPr id="11" name="Picture 10">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63" y="6217122"/>
            <a:ext cx="1107831" cy="566274"/>
          </a:xfrm>
          <a:prstGeom prst="rect">
            <a:avLst/>
          </a:prstGeom>
        </p:spPr>
      </p:pic>
      <p:sp>
        <p:nvSpPr>
          <p:cNvPr id="14" name="Title 1"/>
          <p:cNvSpPr txBox="1">
            <a:spLocks/>
          </p:cNvSpPr>
          <p:nvPr/>
        </p:nvSpPr>
        <p:spPr>
          <a:xfrm>
            <a:off x="0" y="0"/>
            <a:ext cx="9144000" cy="1211992"/>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r>
              <a:rPr lang="en-US" b="1" dirty="0">
                <a:solidFill>
                  <a:schemeClr val="bg1"/>
                </a:solidFill>
                <a:latin typeface="+mn-lt"/>
              </a:rPr>
              <a:t>Ground Truth Data </a:t>
            </a:r>
            <a:r>
              <a:rPr lang="en-US" b="1" dirty="0" smtClean="0">
                <a:solidFill>
                  <a:schemeClr val="bg1"/>
                </a:solidFill>
                <a:latin typeface="+mn-lt"/>
              </a:rPr>
              <a:t>Creation Cont. </a:t>
            </a:r>
            <a:endParaRPr lang="en-US" b="1" dirty="0">
              <a:solidFill>
                <a:schemeClr val="bg1"/>
              </a:solidFill>
              <a:latin typeface="+mn-lt"/>
            </a:endParaRPr>
          </a:p>
        </p:txBody>
      </p:sp>
      <p:sp>
        <p:nvSpPr>
          <p:cNvPr id="9" name="Footer Placeholder 3"/>
          <p:cNvSpPr>
            <a:spLocks noGrp="1"/>
          </p:cNvSpPr>
          <p:nvPr>
            <p:ph type="ftr" sz="quarter" idx="11"/>
          </p:nvPr>
        </p:nvSpPr>
        <p:spPr>
          <a:xfrm>
            <a:off x="0" y="6518205"/>
            <a:ext cx="9144000" cy="365125"/>
          </a:xfrm>
        </p:spPr>
        <p:txBody>
          <a:bodyPr/>
          <a:lstStyle/>
          <a:p>
            <a:r>
              <a:rPr lang="en-US" dirty="0" smtClean="0">
                <a:solidFill>
                  <a:schemeClr val="tx2"/>
                </a:solidFill>
              </a:rPr>
              <a:t>Wijeratne, Sanjaya et al. </a:t>
            </a:r>
            <a:r>
              <a:rPr lang="en-US" dirty="0">
                <a:solidFill>
                  <a:schemeClr val="tx2"/>
                </a:solidFill>
              </a:rPr>
              <a:t>A Semantics-Based Measure of Emoji Similarity, </a:t>
            </a:r>
            <a:r>
              <a:rPr lang="en-US" dirty="0" smtClean="0">
                <a:solidFill>
                  <a:schemeClr val="tx2"/>
                </a:solidFill>
              </a:rPr>
              <a:t>Web Intelligence 2017.</a:t>
            </a:r>
            <a:endParaRPr lang="en-US" dirty="0">
              <a:solidFill>
                <a:schemeClr val="tx2"/>
              </a:solidFill>
            </a:endParaRPr>
          </a:p>
        </p:txBody>
      </p:sp>
      <p:sp>
        <p:nvSpPr>
          <p:cNvPr id="13" name="Content Placeholder 2"/>
          <p:cNvSpPr txBox="1">
            <a:spLocks/>
          </p:cNvSpPr>
          <p:nvPr/>
        </p:nvSpPr>
        <p:spPr>
          <a:xfrm>
            <a:off x="0" y="1597172"/>
            <a:ext cx="9144000" cy="46401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8975" lvl="1" indent="-463550" algn="just">
              <a:lnSpc>
                <a:spcPct val="100000"/>
              </a:lnSpc>
              <a:buSzPct val="100000"/>
              <a:buFont typeface="Wingdings" pitchFamily="2" charset="2"/>
              <a:buChar char="ü"/>
            </a:pPr>
            <a:r>
              <a:rPr lang="en-US" sz="2800" dirty="0" smtClean="0">
                <a:solidFill>
                  <a:schemeClr val="tx2"/>
                </a:solidFill>
              </a:rPr>
              <a:t>Given an emoji pair, we asked 10 human annotators to evaluate them for equivalence (Q1) and relatedness (Q2)</a:t>
            </a:r>
          </a:p>
          <a:p>
            <a:pPr marL="1146175" lvl="2" indent="-463550" algn="just">
              <a:lnSpc>
                <a:spcPct val="100000"/>
              </a:lnSpc>
              <a:buSzPct val="100000"/>
              <a:buFont typeface="Wingdings" pitchFamily="2" charset="2"/>
              <a:buChar char="ü"/>
            </a:pPr>
            <a:r>
              <a:rPr lang="en-US" sz="2400" dirty="0" smtClean="0">
                <a:solidFill>
                  <a:schemeClr val="tx2"/>
                </a:solidFill>
              </a:rPr>
              <a:t>Q1 – Can </a:t>
            </a:r>
            <a:r>
              <a:rPr lang="en-US" sz="2400" dirty="0">
                <a:solidFill>
                  <a:schemeClr val="tx2"/>
                </a:solidFill>
              </a:rPr>
              <a:t>the use of one emoji be replaced by the </a:t>
            </a:r>
            <a:r>
              <a:rPr lang="en-US" sz="2400" dirty="0" smtClean="0">
                <a:solidFill>
                  <a:schemeClr val="tx2"/>
                </a:solidFill>
              </a:rPr>
              <a:t>other?</a:t>
            </a:r>
          </a:p>
          <a:p>
            <a:pPr marL="1146175" lvl="2" indent="-463550" algn="just">
              <a:lnSpc>
                <a:spcPct val="100000"/>
              </a:lnSpc>
              <a:buSzPct val="100000"/>
              <a:buFont typeface="Wingdings" pitchFamily="2" charset="2"/>
              <a:buChar char="ü"/>
            </a:pPr>
            <a:r>
              <a:rPr lang="en-US" sz="2400" dirty="0" smtClean="0">
                <a:solidFill>
                  <a:schemeClr val="tx2"/>
                </a:solidFill>
              </a:rPr>
              <a:t>Q2 – Can </a:t>
            </a:r>
            <a:r>
              <a:rPr lang="en-US" sz="2400" dirty="0">
                <a:solidFill>
                  <a:schemeClr val="tx2"/>
                </a:solidFill>
              </a:rPr>
              <a:t>one use either emoji in the same context</a:t>
            </a:r>
            <a:r>
              <a:rPr lang="en-US" sz="2400" dirty="0" smtClean="0">
                <a:solidFill>
                  <a:schemeClr val="tx2"/>
                </a:solidFill>
              </a:rPr>
              <a:t>?</a:t>
            </a:r>
          </a:p>
          <a:p>
            <a:pPr marL="1146175" lvl="2" indent="-463550" algn="just">
              <a:lnSpc>
                <a:spcPct val="100000"/>
              </a:lnSpc>
              <a:buSzPct val="100000"/>
              <a:buFont typeface="Wingdings" pitchFamily="2" charset="2"/>
              <a:buChar char="ü"/>
            </a:pPr>
            <a:r>
              <a:rPr lang="en-US" sz="2400" dirty="0" smtClean="0">
                <a:solidFill>
                  <a:schemeClr val="tx2"/>
                </a:solidFill>
              </a:rPr>
              <a:t>Lickert scale from 0 to 4 was used to rate equivalence and relatedness</a:t>
            </a:r>
          </a:p>
          <a:p>
            <a:pPr marL="1146175" lvl="2" indent="-463550" algn="just">
              <a:lnSpc>
                <a:spcPct val="100000"/>
              </a:lnSpc>
              <a:buSzPct val="100000"/>
              <a:buFont typeface="Wingdings" pitchFamily="2" charset="2"/>
              <a:buChar char="ü"/>
            </a:pPr>
            <a:r>
              <a:rPr lang="en-US" sz="2400" dirty="0" smtClean="0">
                <a:solidFill>
                  <a:schemeClr val="tx2"/>
                </a:solidFill>
              </a:rPr>
              <a:t>We averaged the equivalence and relatedness values for each emoji to calculate the final similarity value for the </a:t>
            </a:r>
            <a:r>
              <a:rPr lang="en-US" sz="2400" dirty="0">
                <a:solidFill>
                  <a:schemeClr val="tx2"/>
                </a:solidFill>
              </a:rPr>
              <a:t>two emoji – </a:t>
            </a:r>
            <a:r>
              <a:rPr lang="en-US" sz="2400" dirty="0">
                <a:solidFill>
                  <a:schemeClr val="tx2"/>
                </a:solidFill>
                <a:hlinkClick r:id="rId7"/>
              </a:rPr>
              <a:t>http://</a:t>
            </a:r>
            <a:r>
              <a:rPr lang="en-US" sz="2400" dirty="0" smtClean="0">
                <a:solidFill>
                  <a:schemeClr val="tx2"/>
                </a:solidFill>
                <a:hlinkClick r:id="rId7"/>
              </a:rPr>
              <a:t>emojinet.knoesis.org/emojipairs508_userstudy.htm</a:t>
            </a:r>
            <a:r>
              <a:rPr lang="en-US" sz="2400" dirty="0" smtClean="0">
                <a:solidFill>
                  <a:schemeClr val="tx2"/>
                </a:solidFill>
              </a:rPr>
              <a:t> </a:t>
            </a:r>
          </a:p>
          <a:p>
            <a:pPr marL="1146175" lvl="2" indent="-463550" algn="just">
              <a:lnSpc>
                <a:spcPct val="100000"/>
              </a:lnSpc>
              <a:buSzPct val="100000"/>
              <a:buFont typeface="Wingdings" pitchFamily="2" charset="2"/>
              <a:buChar char="ü"/>
            </a:pPr>
            <a:r>
              <a:rPr lang="pt-BR" sz="2400" dirty="0" smtClean="0">
                <a:solidFill>
                  <a:schemeClr val="tx2"/>
                </a:solidFill>
              </a:rPr>
              <a:t>Krippendor’s </a:t>
            </a:r>
            <a:r>
              <a:rPr lang="pt-BR" sz="2400" dirty="0">
                <a:solidFill>
                  <a:schemeClr val="tx2"/>
                </a:solidFill>
              </a:rPr>
              <a:t>alpha </a:t>
            </a:r>
            <a:r>
              <a:rPr lang="pt-BR" sz="2400" dirty="0" smtClean="0">
                <a:solidFill>
                  <a:schemeClr val="tx2"/>
                </a:solidFill>
              </a:rPr>
              <a:t>coefficient was used to calculate the inter annotator agreement</a:t>
            </a:r>
            <a:r>
              <a:rPr lang="en-US" sz="2200" dirty="0">
                <a:solidFill>
                  <a:schemeClr val="tx2"/>
                </a:solidFill>
              </a:rPr>
              <a:t> </a:t>
            </a:r>
            <a:r>
              <a:rPr lang="en-US" sz="2200" dirty="0" smtClean="0">
                <a:solidFill>
                  <a:schemeClr val="tx2"/>
                </a:solidFill>
              </a:rPr>
              <a:t>(</a:t>
            </a:r>
            <a:r>
              <a:rPr lang="el-GR" sz="2200" dirty="0" smtClean="0">
                <a:solidFill>
                  <a:schemeClr val="tx2"/>
                </a:solidFill>
              </a:rPr>
              <a:t>α</a:t>
            </a:r>
            <a:r>
              <a:rPr lang="en-US" sz="2200" dirty="0" smtClean="0">
                <a:solidFill>
                  <a:schemeClr val="tx2"/>
                </a:solidFill>
              </a:rPr>
              <a:t> for Q1 </a:t>
            </a:r>
            <a:r>
              <a:rPr lang="en-US" sz="2200" dirty="0">
                <a:solidFill>
                  <a:schemeClr val="tx2"/>
                </a:solidFill>
              </a:rPr>
              <a:t>= </a:t>
            </a:r>
            <a:r>
              <a:rPr lang="en-US" sz="2200" dirty="0" smtClean="0">
                <a:solidFill>
                  <a:schemeClr val="tx2"/>
                </a:solidFill>
              </a:rPr>
              <a:t>0.632 and </a:t>
            </a:r>
            <a:r>
              <a:rPr lang="el-GR" sz="2200" dirty="0">
                <a:solidFill>
                  <a:schemeClr val="tx2"/>
                </a:solidFill>
              </a:rPr>
              <a:t>α</a:t>
            </a:r>
            <a:r>
              <a:rPr lang="en-US" sz="2200" dirty="0">
                <a:solidFill>
                  <a:schemeClr val="tx2"/>
                </a:solidFill>
              </a:rPr>
              <a:t> for </a:t>
            </a:r>
            <a:r>
              <a:rPr lang="en-US" sz="2200" dirty="0" smtClean="0">
                <a:solidFill>
                  <a:schemeClr val="tx2"/>
                </a:solidFill>
              </a:rPr>
              <a:t>Q2 </a:t>
            </a:r>
            <a:r>
              <a:rPr lang="en-US" sz="2200" dirty="0">
                <a:solidFill>
                  <a:schemeClr val="tx2"/>
                </a:solidFill>
              </a:rPr>
              <a:t>= </a:t>
            </a:r>
            <a:r>
              <a:rPr lang="en-US" sz="2200" dirty="0" smtClean="0">
                <a:solidFill>
                  <a:schemeClr val="tx2"/>
                </a:solidFill>
              </a:rPr>
              <a:t>0.567</a:t>
            </a:r>
            <a:r>
              <a:rPr lang="en-US" sz="2200" dirty="0">
                <a:solidFill>
                  <a:schemeClr val="tx2"/>
                </a:solidFill>
              </a:rPr>
              <a:t>) </a:t>
            </a:r>
            <a:endParaRPr lang="pt-BR" sz="2400" dirty="0" smtClean="0">
              <a:solidFill>
                <a:schemeClr val="tx2"/>
              </a:solidFill>
            </a:endParaRPr>
          </a:p>
        </p:txBody>
      </p:sp>
    </p:spTree>
    <p:extLst>
      <p:ext uri="{BB962C8B-B14F-4D97-AF65-F5344CB8AC3E}">
        <p14:creationId xmlns:p14="http://schemas.microsoft.com/office/powerpoint/2010/main" val="16503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51104" y="6520259"/>
            <a:ext cx="2057400" cy="365125"/>
          </a:xfrm>
        </p:spPr>
        <p:txBody>
          <a:bodyPr/>
          <a:lstStyle/>
          <a:p>
            <a:fld id="{E20EC3FF-68E7-433F-BCD3-5159136A4F9C}" type="slidenum">
              <a:rPr lang="en-US" smtClean="0">
                <a:solidFill>
                  <a:schemeClr val="tx2"/>
                </a:solidFill>
              </a:rPr>
              <a:t>13</a:t>
            </a:fld>
            <a:endParaRPr lang="en-US" dirty="0">
              <a:solidFill>
                <a:schemeClr val="tx2"/>
              </a:solidFill>
            </a:endParaRPr>
          </a:p>
        </p:txBody>
      </p:sp>
      <p:pic>
        <p:nvPicPr>
          <p:cNvPr id="10" name="Picture 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28" y="6239793"/>
            <a:ext cx="1079800" cy="571190"/>
          </a:xfrm>
          <a:prstGeom prst="rect">
            <a:avLst/>
          </a:prstGeom>
        </p:spPr>
      </p:pic>
      <p:pic>
        <p:nvPicPr>
          <p:cNvPr id="11" name="Picture 10">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63" y="6217122"/>
            <a:ext cx="1107831" cy="566274"/>
          </a:xfrm>
          <a:prstGeom prst="rect">
            <a:avLst/>
          </a:prstGeom>
        </p:spPr>
      </p:pic>
      <p:sp>
        <p:nvSpPr>
          <p:cNvPr id="13" name="Title 1"/>
          <p:cNvSpPr txBox="1">
            <a:spLocks/>
          </p:cNvSpPr>
          <p:nvPr/>
        </p:nvSpPr>
        <p:spPr>
          <a:xfrm>
            <a:off x="0" y="0"/>
            <a:ext cx="9144000" cy="1211992"/>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r>
              <a:rPr lang="en-US" b="1" dirty="0" smtClean="0">
                <a:solidFill>
                  <a:schemeClr val="bg1"/>
                </a:solidFill>
                <a:latin typeface="+mn-lt"/>
              </a:rPr>
              <a:t>Intrinsic Evaluation</a:t>
            </a:r>
            <a:endParaRPr lang="en-US" b="1" dirty="0">
              <a:solidFill>
                <a:schemeClr val="bg1"/>
              </a:solidFill>
              <a:latin typeface="+mn-lt"/>
            </a:endParaRPr>
          </a:p>
        </p:txBody>
      </p:sp>
      <p:sp>
        <p:nvSpPr>
          <p:cNvPr id="9" name="Footer Placeholder 3"/>
          <p:cNvSpPr>
            <a:spLocks noGrp="1"/>
          </p:cNvSpPr>
          <p:nvPr>
            <p:ph type="ftr" sz="quarter" idx="11"/>
          </p:nvPr>
        </p:nvSpPr>
        <p:spPr>
          <a:xfrm>
            <a:off x="0" y="6518205"/>
            <a:ext cx="9144000" cy="365125"/>
          </a:xfrm>
        </p:spPr>
        <p:txBody>
          <a:bodyPr/>
          <a:lstStyle/>
          <a:p>
            <a:r>
              <a:rPr lang="en-US" dirty="0" smtClean="0">
                <a:solidFill>
                  <a:schemeClr val="tx2"/>
                </a:solidFill>
              </a:rPr>
              <a:t>Wijeratne, Sanjaya et al. </a:t>
            </a:r>
            <a:r>
              <a:rPr lang="en-US" dirty="0">
                <a:solidFill>
                  <a:schemeClr val="tx2"/>
                </a:solidFill>
              </a:rPr>
              <a:t>A Semantics-Based Measure of Emoji Similarity, </a:t>
            </a:r>
            <a:r>
              <a:rPr lang="en-US" dirty="0" smtClean="0">
                <a:solidFill>
                  <a:schemeClr val="tx2"/>
                </a:solidFill>
              </a:rPr>
              <a:t>Web Intelligence 2017.</a:t>
            </a:r>
            <a:endParaRPr lang="en-US" dirty="0">
              <a:solidFill>
                <a:schemeClr val="tx2"/>
              </a:solidFill>
            </a:endParaRPr>
          </a:p>
        </p:txBody>
      </p:sp>
      <p:sp>
        <p:nvSpPr>
          <p:cNvPr id="8" name="Content Placeholder 2"/>
          <p:cNvSpPr txBox="1">
            <a:spLocks/>
          </p:cNvSpPr>
          <p:nvPr/>
        </p:nvSpPr>
        <p:spPr>
          <a:xfrm>
            <a:off x="0" y="1556792"/>
            <a:ext cx="8892480" cy="46401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8975" lvl="1" indent="-463550" algn="just">
              <a:lnSpc>
                <a:spcPct val="100000"/>
              </a:lnSpc>
              <a:buSzPct val="100000"/>
              <a:buFont typeface="Wingdings" pitchFamily="2" charset="2"/>
              <a:buChar char="ü"/>
            </a:pPr>
            <a:r>
              <a:rPr lang="en-US" sz="2800" dirty="0" smtClean="0">
                <a:solidFill>
                  <a:schemeClr val="tx2"/>
                </a:solidFill>
              </a:rPr>
              <a:t>Using four different emoji definitions (Sense_Desc., Sense_Label, Sense_Def., Sense_All) and two corpora (Twitter and Google News), we </a:t>
            </a:r>
            <a:r>
              <a:rPr lang="en-US" sz="2800" dirty="0">
                <a:solidFill>
                  <a:schemeClr val="tx2"/>
                </a:solidFill>
              </a:rPr>
              <a:t>trained eight emoji embedding </a:t>
            </a:r>
            <a:r>
              <a:rPr lang="en-US" sz="2800" dirty="0" smtClean="0">
                <a:solidFill>
                  <a:schemeClr val="tx2"/>
                </a:solidFill>
              </a:rPr>
              <a:t>models for each emoji</a:t>
            </a:r>
          </a:p>
          <a:p>
            <a:pPr marL="688975" lvl="1" indent="-463550" algn="just">
              <a:lnSpc>
                <a:spcPct val="100000"/>
              </a:lnSpc>
              <a:buSzPct val="100000"/>
              <a:buFont typeface="Wingdings" pitchFamily="2" charset="2"/>
              <a:buChar char="ü"/>
            </a:pPr>
            <a:r>
              <a:rPr lang="en-US" sz="2800" dirty="0" smtClean="0">
                <a:solidFill>
                  <a:schemeClr val="tx2"/>
                </a:solidFill>
              </a:rPr>
              <a:t>We calculated emoji similarity of the 508 emoji pairs using each embedding model</a:t>
            </a:r>
          </a:p>
          <a:p>
            <a:pPr marL="688975" lvl="1" indent="-463550" algn="just">
              <a:lnSpc>
                <a:spcPct val="100000"/>
              </a:lnSpc>
              <a:buSzPct val="100000"/>
              <a:buFont typeface="Wingdings" pitchFamily="2" charset="2"/>
              <a:buChar char="ü"/>
            </a:pPr>
            <a:r>
              <a:rPr lang="en-US" sz="2800" dirty="0" smtClean="0">
                <a:solidFill>
                  <a:schemeClr val="tx2"/>
                </a:solidFill>
              </a:rPr>
              <a:t>Using Spearman’s </a:t>
            </a:r>
            <a:r>
              <a:rPr lang="en-US" sz="2800" dirty="0">
                <a:solidFill>
                  <a:schemeClr val="tx2"/>
                </a:solidFill>
              </a:rPr>
              <a:t>Rank Correlation </a:t>
            </a:r>
            <a:r>
              <a:rPr lang="en-US" sz="2800" dirty="0" smtClean="0">
                <a:solidFill>
                  <a:schemeClr val="tx2"/>
                </a:solidFill>
              </a:rPr>
              <a:t>Coefficient (Spearman’s </a:t>
            </a:r>
            <a:r>
              <a:rPr lang="el-GR" sz="2800" dirty="0">
                <a:solidFill>
                  <a:schemeClr val="tx2"/>
                </a:solidFill>
              </a:rPr>
              <a:t>ρ</a:t>
            </a:r>
            <a:r>
              <a:rPr lang="en-US" sz="2800" dirty="0" smtClean="0">
                <a:solidFill>
                  <a:schemeClr val="tx2"/>
                </a:solidFill>
              </a:rPr>
              <a:t>), </a:t>
            </a:r>
            <a:r>
              <a:rPr lang="en-US" sz="2800" dirty="0">
                <a:solidFill>
                  <a:schemeClr val="tx2"/>
                </a:solidFill>
              </a:rPr>
              <a:t>we </a:t>
            </a:r>
            <a:r>
              <a:rPr lang="en-US" sz="2800" dirty="0" smtClean="0">
                <a:solidFill>
                  <a:schemeClr val="tx2"/>
                </a:solidFill>
              </a:rPr>
              <a:t>compared the similarity rankings of each model with ground truth data</a:t>
            </a:r>
          </a:p>
          <a:p>
            <a:pPr marL="225425" lvl="1" indent="0" algn="just">
              <a:lnSpc>
                <a:spcPct val="100000"/>
              </a:lnSpc>
              <a:buSzPct val="100000"/>
              <a:buNone/>
            </a:pPr>
            <a:endParaRPr lang="en-US" dirty="0" smtClean="0">
              <a:solidFill>
                <a:schemeClr val="tx2"/>
              </a:solidFill>
            </a:endParaRPr>
          </a:p>
          <a:p>
            <a:pPr marL="688975" lvl="1" indent="-463550" algn="just">
              <a:lnSpc>
                <a:spcPct val="100000"/>
              </a:lnSpc>
              <a:buSzPct val="100000"/>
              <a:buFont typeface="Wingdings" pitchFamily="2" charset="2"/>
              <a:buChar char="ü"/>
            </a:pPr>
            <a:endParaRPr lang="pt-BR" sz="2800" dirty="0" smtClean="0">
              <a:solidFill>
                <a:schemeClr val="tx2"/>
              </a:solidFill>
            </a:endParaRPr>
          </a:p>
        </p:txBody>
      </p:sp>
    </p:spTree>
    <p:extLst>
      <p:ext uri="{BB962C8B-B14F-4D97-AF65-F5344CB8AC3E}">
        <p14:creationId xmlns:p14="http://schemas.microsoft.com/office/powerpoint/2010/main" val="173393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51104" y="6520259"/>
            <a:ext cx="2057400" cy="365125"/>
          </a:xfrm>
        </p:spPr>
        <p:txBody>
          <a:bodyPr/>
          <a:lstStyle/>
          <a:p>
            <a:fld id="{E20EC3FF-68E7-433F-BCD3-5159136A4F9C}" type="slidenum">
              <a:rPr lang="en-US" smtClean="0">
                <a:solidFill>
                  <a:schemeClr val="tx2"/>
                </a:solidFill>
              </a:rPr>
              <a:t>14</a:t>
            </a:fld>
            <a:endParaRPr lang="en-US" dirty="0">
              <a:solidFill>
                <a:schemeClr val="tx2"/>
              </a:solidFill>
            </a:endParaRPr>
          </a:p>
        </p:txBody>
      </p:sp>
      <p:pic>
        <p:nvPicPr>
          <p:cNvPr id="10" name="Picture 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28" y="6239793"/>
            <a:ext cx="1079800" cy="571190"/>
          </a:xfrm>
          <a:prstGeom prst="rect">
            <a:avLst/>
          </a:prstGeom>
        </p:spPr>
      </p:pic>
      <p:pic>
        <p:nvPicPr>
          <p:cNvPr id="11" name="Picture 10">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63" y="6217122"/>
            <a:ext cx="1107831" cy="566274"/>
          </a:xfrm>
          <a:prstGeom prst="rect">
            <a:avLst/>
          </a:prstGeom>
        </p:spPr>
      </p:pic>
      <p:sp>
        <p:nvSpPr>
          <p:cNvPr id="13" name="Title 1"/>
          <p:cNvSpPr txBox="1">
            <a:spLocks/>
          </p:cNvSpPr>
          <p:nvPr/>
        </p:nvSpPr>
        <p:spPr>
          <a:xfrm>
            <a:off x="0" y="0"/>
            <a:ext cx="9144000" cy="1211992"/>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r>
              <a:rPr lang="en-US" b="1" dirty="0" smtClean="0">
                <a:solidFill>
                  <a:schemeClr val="bg1"/>
                </a:solidFill>
                <a:latin typeface="+mn-lt"/>
              </a:rPr>
              <a:t>Intrinsic Evaluation Cont.</a:t>
            </a:r>
            <a:endParaRPr lang="en-US" b="1" dirty="0">
              <a:solidFill>
                <a:schemeClr val="bg1"/>
              </a:solidFill>
              <a:latin typeface="+mn-lt"/>
            </a:endParaRPr>
          </a:p>
        </p:txBody>
      </p:sp>
      <p:sp>
        <p:nvSpPr>
          <p:cNvPr id="9" name="Footer Placeholder 3"/>
          <p:cNvSpPr>
            <a:spLocks noGrp="1"/>
          </p:cNvSpPr>
          <p:nvPr>
            <p:ph type="ftr" sz="quarter" idx="11"/>
          </p:nvPr>
        </p:nvSpPr>
        <p:spPr>
          <a:xfrm>
            <a:off x="0" y="6518205"/>
            <a:ext cx="9144000" cy="365125"/>
          </a:xfrm>
        </p:spPr>
        <p:txBody>
          <a:bodyPr/>
          <a:lstStyle/>
          <a:p>
            <a:r>
              <a:rPr lang="en-US" dirty="0" smtClean="0">
                <a:solidFill>
                  <a:schemeClr val="tx2"/>
                </a:solidFill>
              </a:rPr>
              <a:t>Wijeratne, Sanjaya et al. </a:t>
            </a:r>
            <a:r>
              <a:rPr lang="en-US" dirty="0">
                <a:solidFill>
                  <a:schemeClr val="tx2"/>
                </a:solidFill>
              </a:rPr>
              <a:t>A Semantics-Based Measure of Emoji Similarity, </a:t>
            </a:r>
            <a:r>
              <a:rPr lang="en-US" dirty="0" smtClean="0">
                <a:solidFill>
                  <a:schemeClr val="tx2"/>
                </a:solidFill>
              </a:rPr>
              <a:t>Web Intelligence 2017.</a:t>
            </a:r>
            <a:endParaRPr lang="en-US" dirty="0">
              <a:solidFill>
                <a:schemeClr val="tx2"/>
              </a:solidFill>
            </a:endParaRPr>
          </a:p>
        </p:txBody>
      </p:sp>
      <p:sp>
        <p:nvSpPr>
          <p:cNvPr id="8" name="Content Placeholder 2"/>
          <p:cNvSpPr txBox="1">
            <a:spLocks/>
          </p:cNvSpPr>
          <p:nvPr/>
        </p:nvSpPr>
        <p:spPr>
          <a:xfrm>
            <a:off x="0" y="4221087"/>
            <a:ext cx="9036496" cy="20187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8975" lvl="1" indent="-463550" algn="just">
              <a:lnSpc>
                <a:spcPct val="100000"/>
              </a:lnSpc>
              <a:buSzPct val="100000"/>
              <a:buFont typeface="Wingdings" pitchFamily="2" charset="2"/>
              <a:buChar char="ü"/>
            </a:pPr>
            <a:r>
              <a:rPr lang="en-US" dirty="0" smtClean="0">
                <a:solidFill>
                  <a:schemeClr val="tx2"/>
                </a:solidFill>
              </a:rPr>
              <a:t>Except for Sense_Desc.-based embedding models which correlated moderately with ground truth data (40.0 </a:t>
            </a:r>
            <a:r>
              <a:rPr lang="en-US" dirty="0">
                <a:solidFill>
                  <a:schemeClr val="tx2"/>
                </a:solidFill>
              </a:rPr>
              <a:t>&lt; ρ &lt; </a:t>
            </a:r>
            <a:r>
              <a:rPr lang="en-US" dirty="0" smtClean="0">
                <a:solidFill>
                  <a:schemeClr val="tx2"/>
                </a:solidFill>
              </a:rPr>
              <a:t>59.0), all other models show a strong correlation </a:t>
            </a:r>
            <a:r>
              <a:rPr lang="el-GR" dirty="0">
                <a:solidFill>
                  <a:schemeClr val="tx2"/>
                </a:solidFill>
              </a:rPr>
              <a:t>(</a:t>
            </a:r>
            <a:r>
              <a:rPr lang="el-GR" dirty="0" smtClean="0">
                <a:solidFill>
                  <a:schemeClr val="tx2"/>
                </a:solidFill>
              </a:rPr>
              <a:t>60</a:t>
            </a:r>
            <a:r>
              <a:rPr lang="en-US" dirty="0" smtClean="0">
                <a:solidFill>
                  <a:schemeClr val="tx2"/>
                </a:solidFill>
              </a:rPr>
              <a:t>.</a:t>
            </a:r>
            <a:r>
              <a:rPr lang="el-GR" dirty="0" smtClean="0">
                <a:solidFill>
                  <a:schemeClr val="tx2"/>
                </a:solidFill>
              </a:rPr>
              <a:t>0 </a:t>
            </a:r>
            <a:r>
              <a:rPr lang="el-GR" dirty="0">
                <a:solidFill>
                  <a:schemeClr val="tx2"/>
                </a:solidFill>
              </a:rPr>
              <a:t>&lt; ρ &lt; </a:t>
            </a:r>
            <a:r>
              <a:rPr lang="el-GR" dirty="0" smtClean="0">
                <a:solidFill>
                  <a:schemeClr val="tx2"/>
                </a:solidFill>
              </a:rPr>
              <a:t>79</a:t>
            </a:r>
            <a:r>
              <a:rPr lang="en-US" dirty="0" smtClean="0">
                <a:solidFill>
                  <a:schemeClr val="tx2"/>
                </a:solidFill>
              </a:rPr>
              <a:t>.</a:t>
            </a:r>
            <a:r>
              <a:rPr lang="el-GR" dirty="0" smtClean="0">
                <a:solidFill>
                  <a:schemeClr val="tx2"/>
                </a:solidFill>
              </a:rPr>
              <a:t>0)</a:t>
            </a:r>
            <a:endParaRPr lang="en-US" dirty="0">
              <a:solidFill>
                <a:schemeClr val="tx2"/>
              </a:solidFill>
            </a:endParaRPr>
          </a:p>
          <a:p>
            <a:pPr marL="688975" lvl="1" indent="-463550" algn="just">
              <a:lnSpc>
                <a:spcPct val="100000"/>
              </a:lnSpc>
              <a:buSzPct val="100000"/>
              <a:buFont typeface="Wingdings" pitchFamily="2" charset="2"/>
              <a:buChar char="ü"/>
            </a:pPr>
            <a:r>
              <a:rPr lang="pt-BR" dirty="0" smtClean="0">
                <a:solidFill>
                  <a:schemeClr val="tx2"/>
                </a:solidFill>
              </a:rPr>
              <a:t>Sense_Labels-based embedding models correlate best with ground truth data</a:t>
            </a:r>
          </a:p>
        </p:txBody>
      </p:sp>
      <p:grpSp>
        <p:nvGrpSpPr>
          <p:cNvPr id="6" name="Group 5"/>
          <p:cNvGrpSpPr/>
          <p:nvPr/>
        </p:nvGrpSpPr>
        <p:grpSpPr>
          <a:xfrm>
            <a:off x="956729" y="1340768"/>
            <a:ext cx="7230541" cy="2801308"/>
            <a:chOff x="956729" y="1412776"/>
            <a:chExt cx="7230541" cy="2801308"/>
          </a:xfrm>
        </p:grpSpPr>
        <p:sp>
          <p:nvSpPr>
            <p:cNvPr id="12" name="TextBox 11"/>
            <p:cNvSpPr txBox="1"/>
            <p:nvPr/>
          </p:nvSpPr>
          <p:spPr>
            <a:xfrm>
              <a:off x="1310374" y="1412776"/>
              <a:ext cx="6696744" cy="307777"/>
            </a:xfrm>
            <a:prstGeom prst="rect">
              <a:avLst/>
            </a:prstGeom>
            <a:noFill/>
          </p:spPr>
          <p:txBody>
            <a:bodyPr wrap="square" rtlCol="0">
              <a:spAutoFit/>
            </a:bodyPr>
            <a:lstStyle/>
            <a:p>
              <a:pPr algn="ctr"/>
              <a:r>
                <a:rPr lang="en-US" sz="1400" b="1" dirty="0"/>
                <a:t>Table </a:t>
              </a:r>
              <a:r>
                <a:rPr lang="en-US" sz="1400" b="1" dirty="0" smtClean="0"/>
                <a:t>1 – Spearman’s </a:t>
              </a:r>
              <a:r>
                <a:rPr lang="en-US" sz="1400" b="1" dirty="0"/>
                <a:t>Rank Correlation Results</a:t>
              </a:r>
            </a:p>
          </p:txBody>
        </p:sp>
        <p:grpSp>
          <p:nvGrpSpPr>
            <p:cNvPr id="4" name="Group 3"/>
            <p:cNvGrpSpPr/>
            <p:nvPr/>
          </p:nvGrpSpPr>
          <p:grpSpPr>
            <a:xfrm>
              <a:off x="956729" y="1844824"/>
              <a:ext cx="7230541" cy="2369260"/>
              <a:chOff x="956729" y="1844824"/>
              <a:chExt cx="7230541" cy="2369260"/>
            </a:xfrm>
          </p:grpSpPr>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6729" y="1844824"/>
                <a:ext cx="7230541" cy="2369260"/>
              </a:xfrm>
              <a:prstGeom prst="rect">
                <a:avLst/>
              </a:prstGeom>
            </p:spPr>
          </p:pic>
          <p:sp>
            <p:nvSpPr>
              <p:cNvPr id="3" name="Rectangle 2"/>
              <p:cNvSpPr/>
              <p:nvPr/>
            </p:nvSpPr>
            <p:spPr>
              <a:xfrm>
                <a:off x="1043608" y="2996952"/>
                <a:ext cx="7056784" cy="392542"/>
              </a:xfrm>
              <a:prstGeom prst="rect">
                <a:avLst/>
              </a:prstGeom>
              <a:solidFill>
                <a:schemeClr val="bg1">
                  <a:alpha val="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089770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51104" y="6520259"/>
            <a:ext cx="2057400" cy="365125"/>
          </a:xfrm>
        </p:spPr>
        <p:txBody>
          <a:bodyPr/>
          <a:lstStyle/>
          <a:p>
            <a:fld id="{E20EC3FF-68E7-433F-BCD3-5159136A4F9C}" type="slidenum">
              <a:rPr lang="en-US" smtClean="0">
                <a:solidFill>
                  <a:schemeClr val="tx2"/>
                </a:solidFill>
              </a:rPr>
              <a:t>15</a:t>
            </a:fld>
            <a:endParaRPr lang="en-US" dirty="0">
              <a:solidFill>
                <a:schemeClr val="tx2"/>
              </a:solidFill>
            </a:endParaRPr>
          </a:p>
        </p:txBody>
      </p:sp>
      <p:pic>
        <p:nvPicPr>
          <p:cNvPr id="10" name="Picture 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28" y="6239793"/>
            <a:ext cx="1079800" cy="571190"/>
          </a:xfrm>
          <a:prstGeom prst="rect">
            <a:avLst/>
          </a:prstGeom>
        </p:spPr>
      </p:pic>
      <p:pic>
        <p:nvPicPr>
          <p:cNvPr id="11" name="Picture 10">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63" y="6217122"/>
            <a:ext cx="1107831" cy="566274"/>
          </a:xfrm>
          <a:prstGeom prst="rect">
            <a:avLst/>
          </a:prstGeom>
        </p:spPr>
      </p:pic>
      <p:sp>
        <p:nvSpPr>
          <p:cNvPr id="13" name="Title 1"/>
          <p:cNvSpPr txBox="1">
            <a:spLocks/>
          </p:cNvSpPr>
          <p:nvPr/>
        </p:nvSpPr>
        <p:spPr>
          <a:xfrm>
            <a:off x="0" y="0"/>
            <a:ext cx="9144000" cy="1211992"/>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r>
              <a:rPr lang="en-US" b="1" dirty="0">
                <a:solidFill>
                  <a:schemeClr val="bg1"/>
                </a:solidFill>
                <a:latin typeface="+mn-lt"/>
              </a:rPr>
              <a:t>Extrinsic </a:t>
            </a:r>
            <a:r>
              <a:rPr lang="en-US" b="1" dirty="0" smtClean="0">
                <a:solidFill>
                  <a:schemeClr val="bg1"/>
                </a:solidFill>
                <a:latin typeface="+mn-lt"/>
              </a:rPr>
              <a:t>Evaluation</a:t>
            </a:r>
            <a:endParaRPr lang="en-US" b="1" dirty="0">
              <a:solidFill>
                <a:schemeClr val="bg1"/>
              </a:solidFill>
              <a:latin typeface="+mn-lt"/>
            </a:endParaRPr>
          </a:p>
        </p:txBody>
      </p:sp>
      <p:sp>
        <p:nvSpPr>
          <p:cNvPr id="9" name="Footer Placeholder 3"/>
          <p:cNvSpPr>
            <a:spLocks noGrp="1"/>
          </p:cNvSpPr>
          <p:nvPr>
            <p:ph type="ftr" sz="quarter" idx="11"/>
          </p:nvPr>
        </p:nvSpPr>
        <p:spPr>
          <a:xfrm>
            <a:off x="0" y="6518205"/>
            <a:ext cx="9144000" cy="365125"/>
          </a:xfrm>
        </p:spPr>
        <p:txBody>
          <a:bodyPr/>
          <a:lstStyle/>
          <a:p>
            <a:r>
              <a:rPr lang="en-US" dirty="0" smtClean="0">
                <a:solidFill>
                  <a:schemeClr val="tx2"/>
                </a:solidFill>
              </a:rPr>
              <a:t>Wijeratne, Sanjaya et al. </a:t>
            </a:r>
            <a:r>
              <a:rPr lang="en-US" dirty="0">
                <a:solidFill>
                  <a:schemeClr val="tx2"/>
                </a:solidFill>
              </a:rPr>
              <a:t>A Semantics-Based Measure of Emoji Similarity, </a:t>
            </a:r>
            <a:r>
              <a:rPr lang="en-US" dirty="0" smtClean="0">
                <a:solidFill>
                  <a:schemeClr val="tx2"/>
                </a:solidFill>
              </a:rPr>
              <a:t>Web Intelligence 2017.</a:t>
            </a:r>
            <a:endParaRPr lang="en-US" dirty="0">
              <a:solidFill>
                <a:schemeClr val="tx2"/>
              </a:solidFill>
            </a:endParaRPr>
          </a:p>
        </p:txBody>
      </p:sp>
      <p:sp>
        <p:nvSpPr>
          <p:cNvPr id="8" name="Content Placeholder 2"/>
          <p:cNvSpPr txBox="1">
            <a:spLocks/>
          </p:cNvSpPr>
          <p:nvPr/>
        </p:nvSpPr>
        <p:spPr>
          <a:xfrm>
            <a:off x="0" y="1556792"/>
            <a:ext cx="8892480" cy="46401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8975" lvl="1" indent="-463550" algn="just">
              <a:lnSpc>
                <a:spcPct val="100000"/>
              </a:lnSpc>
              <a:buSzPct val="100000"/>
              <a:buFont typeface="Wingdings" pitchFamily="2" charset="2"/>
              <a:buChar char="ü"/>
            </a:pPr>
            <a:r>
              <a:rPr lang="en-US" sz="2800" dirty="0" smtClean="0">
                <a:solidFill>
                  <a:schemeClr val="tx2"/>
                </a:solidFill>
              </a:rPr>
              <a:t>We tested our emoji embedding models using a sentiment analysis baseline</a:t>
            </a:r>
          </a:p>
          <a:p>
            <a:pPr marL="1146175" lvl="2" indent="-463550" algn="just">
              <a:lnSpc>
                <a:spcPct val="100000"/>
              </a:lnSpc>
              <a:buSzPct val="100000"/>
              <a:buFont typeface="Wingdings" pitchFamily="2" charset="2"/>
              <a:buChar char="ü"/>
            </a:pPr>
            <a:r>
              <a:rPr lang="en-US" sz="2400" dirty="0" smtClean="0">
                <a:solidFill>
                  <a:schemeClr val="tx2"/>
                </a:solidFill>
              </a:rPr>
              <a:t>Our baseline had 12,920 English tweets, and 2,295 of them had emoji</a:t>
            </a:r>
          </a:p>
          <a:p>
            <a:pPr marL="1146175" lvl="2" indent="-463550" algn="just">
              <a:lnSpc>
                <a:spcPct val="100000"/>
              </a:lnSpc>
              <a:buSzPct val="100000"/>
              <a:buFont typeface="Wingdings" pitchFamily="2" charset="2"/>
              <a:buChar char="ü"/>
            </a:pPr>
            <a:r>
              <a:rPr lang="en-US" sz="2400" dirty="0" smtClean="0">
                <a:solidFill>
                  <a:schemeClr val="tx2"/>
                </a:solidFill>
              </a:rPr>
              <a:t>All words in the tweets were replaced with their corresponding word embeddings and </a:t>
            </a:r>
            <a:r>
              <a:rPr lang="en-US" sz="2400" dirty="0">
                <a:solidFill>
                  <a:schemeClr val="tx2"/>
                </a:solidFill>
              </a:rPr>
              <a:t>emoji </a:t>
            </a:r>
            <a:r>
              <a:rPr lang="en-US" sz="2400" dirty="0" smtClean="0">
                <a:solidFill>
                  <a:schemeClr val="tx2"/>
                </a:solidFill>
              </a:rPr>
              <a:t>were replaced with emoji embeddings learned</a:t>
            </a:r>
          </a:p>
          <a:p>
            <a:pPr marL="1146175" lvl="2" indent="-463550" algn="just">
              <a:lnSpc>
                <a:spcPct val="100000"/>
              </a:lnSpc>
              <a:buSzPct val="100000"/>
              <a:buFont typeface="Wingdings" pitchFamily="2" charset="2"/>
              <a:buChar char="ü"/>
            </a:pPr>
            <a:r>
              <a:rPr lang="en-US" sz="2400" dirty="0" smtClean="0">
                <a:solidFill>
                  <a:schemeClr val="tx2"/>
                </a:solidFill>
              </a:rPr>
              <a:t>Emoji embeddings based on Sense-labels outperformed previous best performing model</a:t>
            </a:r>
            <a:endParaRPr lang="en-US" dirty="0" smtClean="0">
              <a:solidFill>
                <a:schemeClr val="tx2"/>
              </a:solidFill>
            </a:endParaRPr>
          </a:p>
          <a:p>
            <a:pPr marL="225425" lvl="1" indent="0" algn="just">
              <a:lnSpc>
                <a:spcPct val="100000"/>
              </a:lnSpc>
              <a:buSzPct val="100000"/>
              <a:buNone/>
            </a:pPr>
            <a:endParaRPr lang="en-US" dirty="0" smtClean="0">
              <a:solidFill>
                <a:schemeClr val="tx2"/>
              </a:solidFill>
            </a:endParaRPr>
          </a:p>
          <a:p>
            <a:pPr marL="688975" lvl="1" indent="-463550" algn="just">
              <a:lnSpc>
                <a:spcPct val="100000"/>
              </a:lnSpc>
              <a:buSzPct val="100000"/>
              <a:buFont typeface="Wingdings" pitchFamily="2" charset="2"/>
              <a:buChar char="ü"/>
            </a:pPr>
            <a:endParaRPr lang="pt-BR" sz="2800" dirty="0" smtClean="0">
              <a:solidFill>
                <a:schemeClr val="tx2"/>
              </a:solidFill>
            </a:endParaRPr>
          </a:p>
        </p:txBody>
      </p:sp>
    </p:spTree>
    <p:extLst>
      <p:ext uri="{BB962C8B-B14F-4D97-AF65-F5344CB8AC3E}">
        <p14:creationId xmlns:p14="http://schemas.microsoft.com/office/powerpoint/2010/main" val="389482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51104" y="6520259"/>
            <a:ext cx="2057400" cy="365125"/>
          </a:xfrm>
        </p:spPr>
        <p:txBody>
          <a:bodyPr/>
          <a:lstStyle/>
          <a:p>
            <a:fld id="{E20EC3FF-68E7-433F-BCD3-5159136A4F9C}" type="slidenum">
              <a:rPr lang="en-US" smtClean="0">
                <a:solidFill>
                  <a:schemeClr val="tx2"/>
                </a:solidFill>
              </a:rPr>
              <a:t>16</a:t>
            </a:fld>
            <a:endParaRPr lang="en-US" dirty="0">
              <a:solidFill>
                <a:schemeClr val="tx2"/>
              </a:solidFill>
            </a:endParaRPr>
          </a:p>
        </p:txBody>
      </p:sp>
      <p:pic>
        <p:nvPicPr>
          <p:cNvPr id="10" name="Picture 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28" y="6239793"/>
            <a:ext cx="1079800" cy="571190"/>
          </a:xfrm>
          <a:prstGeom prst="rect">
            <a:avLst/>
          </a:prstGeom>
        </p:spPr>
      </p:pic>
      <p:pic>
        <p:nvPicPr>
          <p:cNvPr id="11" name="Picture 10">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63" y="6217122"/>
            <a:ext cx="1107831" cy="566274"/>
          </a:xfrm>
          <a:prstGeom prst="rect">
            <a:avLst/>
          </a:prstGeom>
        </p:spPr>
      </p:pic>
      <p:sp>
        <p:nvSpPr>
          <p:cNvPr id="13" name="Title 1"/>
          <p:cNvSpPr txBox="1">
            <a:spLocks/>
          </p:cNvSpPr>
          <p:nvPr/>
        </p:nvSpPr>
        <p:spPr>
          <a:xfrm>
            <a:off x="0" y="0"/>
            <a:ext cx="9144000" cy="1211992"/>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r>
              <a:rPr lang="en-US" b="1" dirty="0" smtClean="0">
                <a:solidFill>
                  <a:schemeClr val="bg1"/>
                </a:solidFill>
                <a:latin typeface="+mn-lt"/>
              </a:rPr>
              <a:t>Extrinsic Evaluation Cont.</a:t>
            </a:r>
            <a:endParaRPr lang="en-US" b="1" dirty="0">
              <a:solidFill>
                <a:schemeClr val="bg1"/>
              </a:solidFill>
              <a:latin typeface="+mn-lt"/>
            </a:endParaRPr>
          </a:p>
        </p:txBody>
      </p:sp>
      <p:sp>
        <p:nvSpPr>
          <p:cNvPr id="9" name="Footer Placeholder 3"/>
          <p:cNvSpPr>
            <a:spLocks noGrp="1"/>
          </p:cNvSpPr>
          <p:nvPr>
            <p:ph type="ftr" sz="quarter" idx="11"/>
          </p:nvPr>
        </p:nvSpPr>
        <p:spPr>
          <a:xfrm>
            <a:off x="0" y="6518205"/>
            <a:ext cx="9144000" cy="365125"/>
          </a:xfrm>
        </p:spPr>
        <p:txBody>
          <a:bodyPr/>
          <a:lstStyle/>
          <a:p>
            <a:r>
              <a:rPr lang="en-US" dirty="0" smtClean="0">
                <a:solidFill>
                  <a:schemeClr val="tx2"/>
                </a:solidFill>
              </a:rPr>
              <a:t>Wijeratne, Sanjaya et al. </a:t>
            </a:r>
            <a:r>
              <a:rPr lang="en-US" dirty="0">
                <a:solidFill>
                  <a:schemeClr val="tx2"/>
                </a:solidFill>
              </a:rPr>
              <a:t>A Semantics-Based Measure of Emoji Similarity, </a:t>
            </a:r>
            <a:r>
              <a:rPr lang="en-US" dirty="0" smtClean="0">
                <a:solidFill>
                  <a:schemeClr val="tx2"/>
                </a:solidFill>
              </a:rPr>
              <a:t>Web Intelligence 2017.</a:t>
            </a:r>
            <a:endParaRPr lang="en-US" dirty="0">
              <a:solidFill>
                <a:schemeClr val="tx2"/>
              </a:solidFill>
            </a:endParaRPr>
          </a:p>
        </p:txBody>
      </p:sp>
      <p:grpSp>
        <p:nvGrpSpPr>
          <p:cNvPr id="3" name="Group 2"/>
          <p:cNvGrpSpPr/>
          <p:nvPr/>
        </p:nvGrpSpPr>
        <p:grpSpPr>
          <a:xfrm>
            <a:off x="0" y="1721646"/>
            <a:ext cx="9144000" cy="3723578"/>
            <a:chOff x="0" y="2179674"/>
            <a:chExt cx="9144000" cy="3723578"/>
          </a:xfrm>
        </p:grpSpPr>
        <p:pic>
          <p:nvPicPr>
            <p:cNvPr id="2" name="Picture 1"/>
            <p:cNvPicPr>
              <a:picLocks noChangeAspect="1"/>
            </p:cNvPicPr>
            <p:nvPr/>
          </p:nvPicPr>
          <p:blipFill rotWithShape="1">
            <a:blip r:embed="rId7">
              <a:extLst>
                <a:ext uri="{28A0092B-C50C-407E-A947-70E740481C1C}">
                  <a14:useLocalDpi xmlns:a14="http://schemas.microsoft.com/office/drawing/2010/main" val="0"/>
                </a:ext>
              </a:extLst>
            </a:blip>
            <a:srcRect t="12887"/>
            <a:stretch/>
          </p:blipFill>
          <p:spPr>
            <a:xfrm>
              <a:off x="0" y="2179674"/>
              <a:ext cx="9144000" cy="3723578"/>
            </a:xfrm>
            <a:prstGeom prst="rect">
              <a:avLst/>
            </a:prstGeom>
          </p:spPr>
        </p:pic>
        <p:sp>
          <p:nvSpPr>
            <p:cNvPr id="8" name="Rectangle 7"/>
            <p:cNvSpPr/>
            <p:nvPr/>
          </p:nvSpPr>
          <p:spPr>
            <a:xfrm>
              <a:off x="230254" y="4045222"/>
              <a:ext cx="8640960" cy="535906"/>
            </a:xfrm>
            <a:prstGeom prst="rect">
              <a:avLst/>
            </a:prstGeom>
            <a:solidFill>
              <a:schemeClr val="bg1">
                <a:alpha val="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230254" y="5517232"/>
            <a:ext cx="8640960" cy="307777"/>
          </a:xfrm>
          <a:prstGeom prst="rect">
            <a:avLst/>
          </a:prstGeom>
          <a:noFill/>
        </p:spPr>
        <p:txBody>
          <a:bodyPr wrap="square" rtlCol="0">
            <a:spAutoFit/>
          </a:bodyPr>
          <a:lstStyle/>
          <a:p>
            <a:pPr algn="ctr"/>
            <a:r>
              <a:rPr lang="en-US" sz="1400" b="1" dirty="0"/>
              <a:t>Table </a:t>
            </a:r>
            <a:r>
              <a:rPr lang="en-US" sz="1400" b="1" dirty="0" smtClean="0"/>
              <a:t>2 </a:t>
            </a:r>
            <a:r>
              <a:rPr lang="en-US" sz="1400" b="1" dirty="0"/>
              <a:t>– Accuracy of the Sentiment Analysis task using Emoji Embeddings</a:t>
            </a:r>
          </a:p>
        </p:txBody>
      </p:sp>
    </p:spTree>
    <p:extLst>
      <p:ext uri="{BB962C8B-B14F-4D97-AF65-F5344CB8AC3E}">
        <p14:creationId xmlns:p14="http://schemas.microsoft.com/office/powerpoint/2010/main" val="199330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51104" y="6520259"/>
            <a:ext cx="2057400" cy="365125"/>
          </a:xfrm>
        </p:spPr>
        <p:txBody>
          <a:bodyPr/>
          <a:lstStyle/>
          <a:p>
            <a:fld id="{E20EC3FF-68E7-433F-BCD3-5159136A4F9C}" type="slidenum">
              <a:rPr lang="en-US" smtClean="0">
                <a:solidFill>
                  <a:schemeClr val="tx2"/>
                </a:solidFill>
              </a:rPr>
              <a:t>17</a:t>
            </a:fld>
            <a:endParaRPr lang="en-US" dirty="0">
              <a:solidFill>
                <a:schemeClr val="tx2"/>
              </a:solidFill>
            </a:endParaRPr>
          </a:p>
        </p:txBody>
      </p:sp>
      <p:pic>
        <p:nvPicPr>
          <p:cNvPr id="10" name="Picture 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28" y="6239793"/>
            <a:ext cx="1079800" cy="571190"/>
          </a:xfrm>
          <a:prstGeom prst="rect">
            <a:avLst/>
          </a:prstGeom>
        </p:spPr>
      </p:pic>
      <p:pic>
        <p:nvPicPr>
          <p:cNvPr id="11" name="Picture 10">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63" y="6217122"/>
            <a:ext cx="1107831" cy="566274"/>
          </a:xfrm>
          <a:prstGeom prst="rect">
            <a:avLst/>
          </a:prstGeom>
        </p:spPr>
      </p:pic>
      <p:sp>
        <p:nvSpPr>
          <p:cNvPr id="13" name="Title 1"/>
          <p:cNvSpPr txBox="1">
            <a:spLocks/>
          </p:cNvSpPr>
          <p:nvPr/>
        </p:nvSpPr>
        <p:spPr>
          <a:xfrm>
            <a:off x="0" y="0"/>
            <a:ext cx="9144000" cy="1211992"/>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r>
              <a:rPr lang="en-US" b="1" dirty="0" smtClean="0">
                <a:solidFill>
                  <a:schemeClr val="bg1"/>
                </a:solidFill>
                <a:latin typeface="+mn-lt"/>
              </a:rPr>
              <a:t>Key Takeaways</a:t>
            </a:r>
            <a:endParaRPr lang="en-US" b="1" dirty="0">
              <a:solidFill>
                <a:schemeClr val="bg1"/>
              </a:solidFill>
              <a:latin typeface="+mn-lt"/>
            </a:endParaRPr>
          </a:p>
        </p:txBody>
      </p:sp>
      <p:sp>
        <p:nvSpPr>
          <p:cNvPr id="9" name="Footer Placeholder 3"/>
          <p:cNvSpPr>
            <a:spLocks noGrp="1"/>
          </p:cNvSpPr>
          <p:nvPr>
            <p:ph type="ftr" sz="quarter" idx="11"/>
          </p:nvPr>
        </p:nvSpPr>
        <p:spPr>
          <a:xfrm>
            <a:off x="0" y="6518205"/>
            <a:ext cx="9144000" cy="365125"/>
          </a:xfrm>
        </p:spPr>
        <p:txBody>
          <a:bodyPr/>
          <a:lstStyle/>
          <a:p>
            <a:r>
              <a:rPr lang="en-US" dirty="0" smtClean="0">
                <a:solidFill>
                  <a:schemeClr val="tx2"/>
                </a:solidFill>
              </a:rPr>
              <a:t>Wijeratne, Sanjaya et al. </a:t>
            </a:r>
            <a:r>
              <a:rPr lang="en-US" dirty="0">
                <a:solidFill>
                  <a:schemeClr val="tx2"/>
                </a:solidFill>
              </a:rPr>
              <a:t>A Semantics-Based Measure of Emoji Similarity, </a:t>
            </a:r>
            <a:r>
              <a:rPr lang="en-US" dirty="0" smtClean="0">
                <a:solidFill>
                  <a:schemeClr val="tx2"/>
                </a:solidFill>
              </a:rPr>
              <a:t>Web Intelligence 2017.</a:t>
            </a:r>
            <a:endParaRPr lang="en-US" dirty="0">
              <a:solidFill>
                <a:schemeClr val="tx2"/>
              </a:solidFill>
            </a:endParaRPr>
          </a:p>
        </p:txBody>
      </p:sp>
      <p:sp>
        <p:nvSpPr>
          <p:cNvPr id="8" name="Content Placeholder 2"/>
          <p:cNvSpPr txBox="1">
            <a:spLocks/>
          </p:cNvSpPr>
          <p:nvPr/>
        </p:nvSpPr>
        <p:spPr>
          <a:xfrm>
            <a:off x="0" y="1597172"/>
            <a:ext cx="8820428" cy="47121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8975" lvl="1" indent="-463550" algn="just">
              <a:lnSpc>
                <a:spcPct val="100000"/>
              </a:lnSpc>
              <a:buSzPct val="100000"/>
              <a:buFont typeface="Wingdings" pitchFamily="2" charset="2"/>
              <a:buChar char="ü"/>
            </a:pPr>
            <a:r>
              <a:rPr lang="en-US" dirty="0" smtClean="0">
                <a:solidFill>
                  <a:schemeClr val="tx2"/>
                </a:solidFill>
              </a:rPr>
              <a:t>We created a dataset that can be used to evaluate </a:t>
            </a:r>
            <a:r>
              <a:rPr lang="en-US" dirty="0">
                <a:solidFill>
                  <a:schemeClr val="tx2"/>
                </a:solidFill>
              </a:rPr>
              <a:t>emoji similarity </a:t>
            </a:r>
            <a:r>
              <a:rPr lang="en-US" dirty="0" smtClean="0">
                <a:solidFill>
                  <a:schemeClr val="tx2"/>
                </a:solidFill>
              </a:rPr>
              <a:t>tasks – Download link </a:t>
            </a:r>
            <a:r>
              <a:rPr lang="en-US" dirty="0" smtClean="0">
                <a:solidFill>
                  <a:schemeClr val="tx2"/>
                </a:solidFill>
                <a:hlinkClick r:id="rId7"/>
              </a:rPr>
              <a:t>http</a:t>
            </a:r>
            <a:r>
              <a:rPr lang="en-US" dirty="0">
                <a:solidFill>
                  <a:schemeClr val="tx2"/>
                </a:solidFill>
                <a:hlinkClick r:id="rId7"/>
              </a:rPr>
              <a:t>://emojinet.knoesis.org</a:t>
            </a:r>
            <a:r>
              <a:rPr lang="en-US" dirty="0" smtClean="0">
                <a:solidFill>
                  <a:schemeClr val="tx2"/>
                </a:solidFill>
                <a:hlinkClick r:id="rId7"/>
              </a:rPr>
              <a:t>/</a:t>
            </a:r>
            <a:endParaRPr lang="en-US" dirty="0" smtClean="0">
              <a:solidFill>
                <a:schemeClr val="tx2"/>
              </a:solidFill>
            </a:endParaRPr>
          </a:p>
          <a:p>
            <a:pPr marL="688975" lvl="1" indent="-463550" algn="just">
              <a:lnSpc>
                <a:spcPct val="100000"/>
              </a:lnSpc>
              <a:buSzPct val="100000"/>
              <a:buFont typeface="Wingdings" pitchFamily="2" charset="2"/>
              <a:buChar char="ü"/>
            </a:pPr>
            <a:endParaRPr lang="en-US" dirty="0" smtClean="0">
              <a:solidFill>
                <a:schemeClr val="tx2"/>
              </a:solidFill>
            </a:endParaRPr>
          </a:p>
          <a:p>
            <a:pPr marL="688975" lvl="1" indent="-463550" algn="just">
              <a:lnSpc>
                <a:spcPct val="100000"/>
              </a:lnSpc>
              <a:buSzPct val="100000"/>
              <a:buFont typeface="Wingdings" pitchFamily="2" charset="2"/>
              <a:buChar char="ü"/>
            </a:pPr>
            <a:r>
              <a:rPr lang="en-US" dirty="0" smtClean="0">
                <a:solidFill>
                  <a:schemeClr val="tx2"/>
                </a:solidFill>
              </a:rPr>
              <a:t>Combining emoji sense knowledge with distributional semantics could improve the emoji embedding models</a:t>
            </a:r>
          </a:p>
          <a:p>
            <a:pPr marL="225425" lvl="1" indent="0" algn="just">
              <a:lnSpc>
                <a:spcPct val="100000"/>
              </a:lnSpc>
              <a:buSzPct val="100000"/>
              <a:buNone/>
            </a:pPr>
            <a:endParaRPr lang="en-US" dirty="0">
              <a:solidFill>
                <a:schemeClr val="tx2"/>
              </a:solidFill>
            </a:endParaRPr>
          </a:p>
          <a:p>
            <a:pPr marL="688975" lvl="1" indent="-463550" algn="just">
              <a:lnSpc>
                <a:spcPct val="100000"/>
              </a:lnSpc>
              <a:buSzPct val="100000"/>
              <a:buFont typeface="Wingdings" pitchFamily="2" charset="2"/>
              <a:buChar char="ü"/>
            </a:pPr>
            <a:r>
              <a:rPr lang="en-US" dirty="0" smtClean="0">
                <a:solidFill>
                  <a:schemeClr val="tx2"/>
                </a:solidFill>
              </a:rPr>
              <a:t>Longer sense definitions are not suitable to learn emoji embeddings</a:t>
            </a:r>
          </a:p>
          <a:p>
            <a:pPr marL="1146175" lvl="2" indent="-463550" algn="just">
              <a:lnSpc>
                <a:spcPct val="100000"/>
              </a:lnSpc>
              <a:buSzPct val="100000"/>
              <a:buFont typeface="Wingdings" pitchFamily="2" charset="2"/>
              <a:buChar char="ü"/>
            </a:pPr>
            <a:r>
              <a:rPr lang="en-US" dirty="0" smtClean="0">
                <a:solidFill>
                  <a:schemeClr val="tx2"/>
                </a:solidFill>
              </a:rPr>
              <a:t>Longer definitions contain words that do not directly contribute to the meaning of an emoji, thus, add noise to the learned embedding models.</a:t>
            </a:r>
          </a:p>
          <a:p>
            <a:pPr marL="1146175" lvl="2" indent="-463550" algn="just">
              <a:lnSpc>
                <a:spcPct val="100000"/>
              </a:lnSpc>
              <a:buSzPct val="100000"/>
              <a:buFont typeface="Wingdings" pitchFamily="2" charset="2"/>
              <a:buChar char="ü"/>
            </a:pPr>
            <a:r>
              <a:rPr lang="en-US" dirty="0" smtClean="0">
                <a:solidFill>
                  <a:schemeClr val="tx2"/>
                </a:solidFill>
              </a:rPr>
              <a:t>Sense labels, which are directly related to the meaning of emoji tend to result in better embedding models</a:t>
            </a:r>
          </a:p>
          <a:p>
            <a:pPr marL="682625" lvl="2" indent="0" algn="just">
              <a:lnSpc>
                <a:spcPct val="100000"/>
              </a:lnSpc>
              <a:buSzPct val="100000"/>
              <a:buNone/>
            </a:pPr>
            <a:endParaRPr lang="en-US" dirty="0" smtClean="0">
              <a:solidFill>
                <a:schemeClr val="tx2"/>
              </a:solidFill>
            </a:endParaRPr>
          </a:p>
        </p:txBody>
      </p:sp>
    </p:spTree>
    <p:extLst>
      <p:ext uri="{BB962C8B-B14F-4D97-AF65-F5344CB8AC3E}">
        <p14:creationId xmlns:p14="http://schemas.microsoft.com/office/powerpoint/2010/main" val="421826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51104" y="6520259"/>
            <a:ext cx="2057400" cy="365125"/>
          </a:xfrm>
        </p:spPr>
        <p:txBody>
          <a:bodyPr/>
          <a:lstStyle/>
          <a:p>
            <a:fld id="{E20EC3FF-68E7-433F-BCD3-5159136A4F9C}" type="slidenum">
              <a:rPr lang="en-US" smtClean="0">
                <a:solidFill>
                  <a:schemeClr val="tx2"/>
                </a:solidFill>
              </a:rPr>
              <a:t>18</a:t>
            </a:fld>
            <a:endParaRPr lang="en-US" dirty="0">
              <a:solidFill>
                <a:schemeClr val="tx2"/>
              </a:solidFill>
            </a:endParaRPr>
          </a:p>
        </p:txBody>
      </p:sp>
      <p:pic>
        <p:nvPicPr>
          <p:cNvPr id="10" name="Picture 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28" y="6239793"/>
            <a:ext cx="1079800" cy="571190"/>
          </a:xfrm>
          <a:prstGeom prst="rect">
            <a:avLst/>
          </a:prstGeom>
        </p:spPr>
      </p:pic>
      <p:pic>
        <p:nvPicPr>
          <p:cNvPr id="11" name="Picture 10">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63" y="6217122"/>
            <a:ext cx="1107831" cy="566274"/>
          </a:xfrm>
          <a:prstGeom prst="rect">
            <a:avLst/>
          </a:prstGeom>
        </p:spPr>
      </p:pic>
      <p:sp>
        <p:nvSpPr>
          <p:cNvPr id="13" name="Title 1"/>
          <p:cNvSpPr txBox="1">
            <a:spLocks/>
          </p:cNvSpPr>
          <p:nvPr/>
        </p:nvSpPr>
        <p:spPr>
          <a:xfrm>
            <a:off x="0" y="0"/>
            <a:ext cx="9144000" cy="1211992"/>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r>
              <a:rPr lang="en-US" b="1" dirty="0" smtClean="0">
                <a:solidFill>
                  <a:schemeClr val="bg1"/>
                </a:solidFill>
                <a:latin typeface="+mn-lt"/>
              </a:rPr>
              <a:t>Future Work</a:t>
            </a:r>
            <a:endParaRPr lang="en-US" b="1" dirty="0">
              <a:solidFill>
                <a:schemeClr val="bg1"/>
              </a:solidFill>
              <a:latin typeface="+mn-lt"/>
            </a:endParaRPr>
          </a:p>
        </p:txBody>
      </p:sp>
      <p:sp>
        <p:nvSpPr>
          <p:cNvPr id="9" name="Footer Placeholder 3"/>
          <p:cNvSpPr>
            <a:spLocks noGrp="1"/>
          </p:cNvSpPr>
          <p:nvPr>
            <p:ph type="ftr" sz="quarter" idx="11"/>
          </p:nvPr>
        </p:nvSpPr>
        <p:spPr>
          <a:xfrm>
            <a:off x="0" y="6518205"/>
            <a:ext cx="9144000" cy="365125"/>
          </a:xfrm>
        </p:spPr>
        <p:txBody>
          <a:bodyPr/>
          <a:lstStyle/>
          <a:p>
            <a:r>
              <a:rPr lang="en-US" dirty="0" smtClean="0">
                <a:solidFill>
                  <a:schemeClr val="tx2"/>
                </a:solidFill>
              </a:rPr>
              <a:t>Wijeratne, Sanjaya et al. </a:t>
            </a:r>
            <a:r>
              <a:rPr lang="en-US" dirty="0">
                <a:solidFill>
                  <a:schemeClr val="tx2"/>
                </a:solidFill>
              </a:rPr>
              <a:t>A Semantics-Based Measure of Emoji Similarity, </a:t>
            </a:r>
            <a:r>
              <a:rPr lang="en-US" dirty="0" smtClean="0">
                <a:solidFill>
                  <a:schemeClr val="tx2"/>
                </a:solidFill>
              </a:rPr>
              <a:t>Web Intelligence 2017.</a:t>
            </a:r>
            <a:endParaRPr lang="en-US" dirty="0">
              <a:solidFill>
                <a:schemeClr val="tx2"/>
              </a:solidFill>
            </a:endParaRPr>
          </a:p>
        </p:txBody>
      </p:sp>
      <p:sp>
        <p:nvSpPr>
          <p:cNvPr id="8" name="Content Placeholder 2"/>
          <p:cNvSpPr txBox="1">
            <a:spLocks/>
          </p:cNvSpPr>
          <p:nvPr/>
        </p:nvSpPr>
        <p:spPr>
          <a:xfrm>
            <a:off x="0" y="1556792"/>
            <a:ext cx="8892480" cy="35283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8975" lvl="1" indent="-463550" algn="just">
              <a:lnSpc>
                <a:spcPct val="100000"/>
              </a:lnSpc>
              <a:buSzPct val="100000"/>
              <a:buFont typeface="Wingdings" pitchFamily="2" charset="2"/>
              <a:buChar char="ü"/>
            </a:pPr>
            <a:r>
              <a:rPr lang="en-US" sz="2800" dirty="0" smtClean="0">
                <a:solidFill>
                  <a:schemeClr val="tx2"/>
                </a:solidFill>
              </a:rPr>
              <a:t>Extend emoji embeddings to capture </a:t>
            </a:r>
            <a:r>
              <a:rPr lang="en-US" sz="2800" dirty="0">
                <a:solidFill>
                  <a:schemeClr val="tx2"/>
                </a:solidFill>
              </a:rPr>
              <a:t>the </a:t>
            </a:r>
            <a:r>
              <a:rPr lang="en-US" sz="2800" dirty="0" smtClean="0">
                <a:solidFill>
                  <a:schemeClr val="tx2"/>
                </a:solidFill>
              </a:rPr>
              <a:t>differences </a:t>
            </a:r>
            <a:r>
              <a:rPr lang="en-US" sz="2800" dirty="0">
                <a:solidFill>
                  <a:schemeClr val="tx2"/>
                </a:solidFill>
              </a:rPr>
              <a:t>in emoji interpretations due to how </a:t>
            </a:r>
            <a:r>
              <a:rPr lang="en-US" sz="2800" dirty="0" smtClean="0">
                <a:solidFill>
                  <a:schemeClr val="tx2"/>
                </a:solidFill>
              </a:rPr>
              <a:t>they appear </a:t>
            </a:r>
            <a:r>
              <a:rPr lang="en-US" sz="2800" dirty="0">
                <a:solidFill>
                  <a:schemeClr val="tx2"/>
                </a:solidFill>
              </a:rPr>
              <a:t>across </a:t>
            </a:r>
            <a:r>
              <a:rPr lang="en-US" sz="2800" dirty="0" smtClean="0">
                <a:solidFill>
                  <a:schemeClr val="tx2"/>
                </a:solidFill>
              </a:rPr>
              <a:t>different </a:t>
            </a:r>
            <a:r>
              <a:rPr lang="en-US" sz="2800" dirty="0">
                <a:solidFill>
                  <a:schemeClr val="tx2"/>
                </a:solidFill>
              </a:rPr>
              <a:t>platforms or devices </a:t>
            </a:r>
            <a:endParaRPr lang="en-US" sz="2800" dirty="0" smtClean="0">
              <a:solidFill>
                <a:schemeClr val="tx2"/>
              </a:solidFill>
            </a:endParaRPr>
          </a:p>
          <a:p>
            <a:pPr marL="225425" lvl="1" indent="0" algn="just">
              <a:lnSpc>
                <a:spcPct val="100000"/>
              </a:lnSpc>
              <a:buSzPct val="100000"/>
              <a:buNone/>
            </a:pPr>
            <a:endParaRPr lang="en-US" sz="2800" dirty="0" smtClean="0">
              <a:solidFill>
                <a:schemeClr val="tx2"/>
              </a:solidFill>
            </a:endParaRPr>
          </a:p>
          <a:p>
            <a:pPr marL="688975" lvl="1" indent="-463550" algn="just">
              <a:lnSpc>
                <a:spcPct val="100000"/>
              </a:lnSpc>
              <a:buSzPct val="100000"/>
              <a:buFont typeface="Wingdings" pitchFamily="2" charset="2"/>
              <a:buChar char="ü"/>
            </a:pPr>
            <a:r>
              <a:rPr lang="en-US" sz="2800" dirty="0" smtClean="0">
                <a:solidFill>
                  <a:schemeClr val="tx2"/>
                </a:solidFill>
              </a:rPr>
              <a:t>Use emoji embedding models in other downstream applications such as emoji-based search</a:t>
            </a:r>
          </a:p>
          <a:p>
            <a:pPr marL="688975" lvl="1" indent="-463550" algn="just">
              <a:lnSpc>
                <a:spcPct val="100000"/>
              </a:lnSpc>
              <a:buSzPct val="100000"/>
              <a:buFont typeface="Wingdings" pitchFamily="2" charset="2"/>
              <a:buChar char="ü"/>
            </a:pPr>
            <a:endParaRPr lang="en-US" sz="2800" dirty="0" smtClean="0">
              <a:solidFill>
                <a:schemeClr val="tx2"/>
              </a:solidFill>
            </a:endParaRPr>
          </a:p>
          <a:p>
            <a:pPr marL="225425" lvl="1" indent="0" algn="just">
              <a:lnSpc>
                <a:spcPct val="100000"/>
              </a:lnSpc>
              <a:buSzPct val="100000"/>
              <a:buNone/>
            </a:pPr>
            <a:endParaRPr lang="en-US" dirty="0" smtClean="0">
              <a:solidFill>
                <a:schemeClr val="tx2"/>
              </a:solidFill>
            </a:endParaRPr>
          </a:p>
          <a:p>
            <a:pPr marL="688975" lvl="1" indent="-463550" algn="just">
              <a:lnSpc>
                <a:spcPct val="100000"/>
              </a:lnSpc>
              <a:buSzPct val="100000"/>
              <a:buFont typeface="Wingdings" pitchFamily="2" charset="2"/>
              <a:buChar char="ü"/>
            </a:pPr>
            <a:endParaRPr lang="pt-BR" sz="2800" dirty="0" smtClean="0">
              <a:solidFill>
                <a:schemeClr val="tx2"/>
              </a:solidFill>
            </a:endParaRPr>
          </a:p>
        </p:txBody>
      </p:sp>
    </p:spTree>
    <p:extLst>
      <p:ext uri="{BB962C8B-B14F-4D97-AF65-F5344CB8AC3E}">
        <p14:creationId xmlns:p14="http://schemas.microsoft.com/office/powerpoint/2010/main" val="421826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51104" y="6520259"/>
            <a:ext cx="2057400" cy="365125"/>
          </a:xfrm>
        </p:spPr>
        <p:txBody>
          <a:bodyPr/>
          <a:lstStyle/>
          <a:p>
            <a:fld id="{E20EC3FF-68E7-433F-BCD3-5159136A4F9C}" type="slidenum">
              <a:rPr lang="en-US" smtClean="0">
                <a:solidFill>
                  <a:schemeClr val="tx2"/>
                </a:solidFill>
              </a:rPr>
              <a:t>19</a:t>
            </a:fld>
            <a:endParaRPr lang="en-US" dirty="0">
              <a:solidFill>
                <a:schemeClr val="tx2"/>
              </a:solidFill>
            </a:endParaRPr>
          </a:p>
        </p:txBody>
      </p:sp>
      <p:pic>
        <p:nvPicPr>
          <p:cNvPr id="10" name="Picture 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28" y="6239793"/>
            <a:ext cx="1079800" cy="571190"/>
          </a:xfrm>
          <a:prstGeom prst="rect">
            <a:avLst/>
          </a:prstGeom>
        </p:spPr>
      </p:pic>
      <p:pic>
        <p:nvPicPr>
          <p:cNvPr id="11" name="Picture 10">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63" y="6217122"/>
            <a:ext cx="1107831" cy="566274"/>
          </a:xfrm>
          <a:prstGeom prst="rect">
            <a:avLst/>
          </a:prstGeom>
        </p:spPr>
      </p:pic>
      <p:sp>
        <p:nvSpPr>
          <p:cNvPr id="14" name="Title 1"/>
          <p:cNvSpPr txBox="1">
            <a:spLocks/>
          </p:cNvSpPr>
          <p:nvPr/>
        </p:nvSpPr>
        <p:spPr>
          <a:xfrm>
            <a:off x="0" y="0"/>
            <a:ext cx="9144000" cy="1211992"/>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r>
              <a:rPr lang="en-US" b="1" dirty="0" smtClean="0">
                <a:solidFill>
                  <a:schemeClr val="bg1"/>
                </a:solidFill>
                <a:latin typeface="+mn-lt"/>
              </a:rPr>
              <a:t>Acknowledgement </a:t>
            </a:r>
            <a:endParaRPr lang="en-US" b="1" dirty="0">
              <a:solidFill>
                <a:schemeClr val="bg1"/>
              </a:solidFill>
              <a:latin typeface="+mn-lt"/>
            </a:endParaRPr>
          </a:p>
        </p:txBody>
      </p:sp>
      <p:sp>
        <p:nvSpPr>
          <p:cNvPr id="7" name="Content Placeholder 2"/>
          <p:cNvSpPr txBox="1">
            <a:spLocks/>
          </p:cNvSpPr>
          <p:nvPr/>
        </p:nvSpPr>
        <p:spPr>
          <a:xfrm>
            <a:off x="251520" y="1839665"/>
            <a:ext cx="8136904" cy="22322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2625" lvl="3" indent="0" algn="just">
              <a:lnSpc>
                <a:spcPct val="100000"/>
              </a:lnSpc>
              <a:buSzPct val="125000"/>
              <a:buNone/>
            </a:pPr>
            <a:r>
              <a:rPr lang="en-US" sz="1600" dirty="0">
                <a:solidFill>
                  <a:schemeClr val="tx2"/>
                </a:solidFill>
              </a:rPr>
              <a:t>We are thankful to the annotators who helped us in creating the EmoSim508 dataset. We acknowledge partial support from the National Institute on Drug Abuse (NIDA) Grant No. 5R01DA039454- 03: “Trending: Social Media Analysis to Monitor Cannabis and Synthetic Cannabinoid Use”, and the National Science Foundation (NSF) award: CNS-1513721: “Context-Aware Harassment Detection on Social Media”. Points of view or opinions in this document are those of the authors and do not necessarily represent the </a:t>
            </a:r>
            <a:r>
              <a:rPr lang="en-US" sz="1600" dirty="0" smtClean="0">
                <a:solidFill>
                  <a:schemeClr val="tx2"/>
                </a:solidFill>
              </a:rPr>
              <a:t>official </a:t>
            </a:r>
            <a:r>
              <a:rPr lang="en-US" sz="1600" dirty="0">
                <a:solidFill>
                  <a:schemeClr val="tx2"/>
                </a:solidFill>
              </a:rPr>
              <a:t>position or policies of the NIDA or NSF.</a:t>
            </a:r>
            <a:endParaRPr lang="en-US" sz="2800" dirty="0" smtClean="0">
              <a:solidFill>
                <a:schemeClr val="tx2"/>
              </a:solidFill>
            </a:endParaRP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3608" y="4325850"/>
            <a:ext cx="5111621" cy="936104"/>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26390" y="3998565"/>
            <a:ext cx="1581150" cy="1590675"/>
          </a:xfrm>
          <a:prstGeom prst="rect">
            <a:avLst/>
          </a:prstGeom>
        </p:spPr>
      </p:pic>
      <p:sp>
        <p:nvSpPr>
          <p:cNvPr id="13" name="Footer Placeholder 3"/>
          <p:cNvSpPr>
            <a:spLocks noGrp="1"/>
          </p:cNvSpPr>
          <p:nvPr>
            <p:ph type="ftr" sz="quarter" idx="11"/>
          </p:nvPr>
        </p:nvSpPr>
        <p:spPr>
          <a:xfrm>
            <a:off x="0" y="6518205"/>
            <a:ext cx="9144000" cy="365125"/>
          </a:xfrm>
        </p:spPr>
        <p:txBody>
          <a:bodyPr/>
          <a:lstStyle/>
          <a:p>
            <a:r>
              <a:rPr lang="en-US" dirty="0" smtClean="0">
                <a:solidFill>
                  <a:schemeClr val="tx2"/>
                </a:solidFill>
              </a:rPr>
              <a:t>Wijeratne, Sanjaya et al. </a:t>
            </a:r>
            <a:r>
              <a:rPr lang="en-US" dirty="0">
                <a:solidFill>
                  <a:schemeClr val="tx2"/>
                </a:solidFill>
              </a:rPr>
              <a:t>A Semantics-Based Measure of Emoji Similarity, </a:t>
            </a:r>
            <a:r>
              <a:rPr lang="en-US" dirty="0" smtClean="0">
                <a:solidFill>
                  <a:schemeClr val="tx2"/>
                </a:solidFill>
              </a:rPr>
              <a:t>Web Intelligence 2017.</a:t>
            </a:r>
            <a:endParaRPr lang="en-US" dirty="0">
              <a:solidFill>
                <a:schemeClr val="tx2"/>
              </a:solidFill>
            </a:endParaRPr>
          </a:p>
        </p:txBody>
      </p:sp>
    </p:spTree>
    <p:extLst>
      <p:ext uri="{BB962C8B-B14F-4D97-AF65-F5344CB8AC3E}">
        <p14:creationId xmlns:p14="http://schemas.microsoft.com/office/powerpoint/2010/main" val="136849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3"/>
          <p:cNvSpPr txBox="1">
            <a:spLocks/>
          </p:cNvSpPr>
          <p:nvPr/>
        </p:nvSpPr>
        <p:spPr>
          <a:xfrm>
            <a:off x="287524" y="6309320"/>
            <a:ext cx="8568952" cy="28803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aseline="30000" dirty="0" smtClean="0">
                <a:solidFill>
                  <a:schemeClr val="tx2"/>
                </a:solidFill>
              </a:rPr>
              <a:t>1</a:t>
            </a:r>
            <a:r>
              <a:rPr lang="en-US" sz="1000" dirty="0" smtClean="0">
                <a:solidFill>
                  <a:schemeClr val="tx2"/>
                </a:solidFill>
              </a:rPr>
              <a:t>Appboy Blog </a:t>
            </a:r>
            <a:r>
              <a:rPr lang="en-US" sz="1000" dirty="0">
                <a:solidFill>
                  <a:schemeClr val="tx2"/>
                </a:solidFill>
              </a:rPr>
              <a:t>– https://www.appboy.com/blog/emojis-used-in-777-more-campaigns/</a:t>
            </a:r>
            <a:endParaRPr lang="en-US" sz="1000" dirty="0" smtClean="0">
              <a:solidFill>
                <a:schemeClr val="tx2"/>
              </a:solidFill>
            </a:endParaRPr>
          </a:p>
        </p:txBody>
      </p:sp>
      <p:pic>
        <p:nvPicPr>
          <p:cNvPr id="11" name="Picture 10">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28" y="6239793"/>
            <a:ext cx="1079800" cy="571190"/>
          </a:xfrm>
          <a:prstGeom prst="rect">
            <a:avLst/>
          </a:prstGeom>
        </p:spPr>
      </p:pic>
      <p:pic>
        <p:nvPicPr>
          <p:cNvPr id="14" name="Picture 13">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63" y="6217122"/>
            <a:ext cx="1107831" cy="566274"/>
          </a:xfrm>
          <a:prstGeom prst="rect">
            <a:avLst/>
          </a:prstGeom>
        </p:spPr>
      </p:pic>
      <p:sp>
        <p:nvSpPr>
          <p:cNvPr id="15" name="Slide Number Placeholder 4"/>
          <p:cNvSpPr>
            <a:spLocks noGrp="1"/>
          </p:cNvSpPr>
          <p:nvPr>
            <p:ph type="sldNum" sz="quarter" idx="12"/>
          </p:nvPr>
        </p:nvSpPr>
        <p:spPr>
          <a:xfrm>
            <a:off x="7051104" y="6520259"/>
            <a:ext cx="2057400" cy="365125"/>
          </a:xfrm>
        </p:spPr>
        <p:txBody>
          <a:bodyPr/>
          <a:lstStyle/>
          <a:p>
            <a:r>
              <a:rPr lang="en-US" dirty="0" smtClean="0">
                <a:solidFill>
                  <a:schemeClr val="tx2"/>
                </a:solidFill>
              </a:rPr>
              <a:t>2</a:t>
            </a:r>
            <a:endParaRPr lang="en-US" dirty="0">
              <a:solidFill>
                <a:schemeClr val="tx2"/>
              </a:solidFill>
            </a:endParaRPr>
          </a:p>
        </p:txBody>
      </p:sp>
      <p:sp>
        <p:nvSpPr>
          <p:cNvPr id="16" name="Footer Placeholder 3"/>
          <p:cNvSpPr>
            <a:spLocks noGrp="1"/>
          </p:cNvSpPr>
          <p:nvPr>
            <p:ph type="ftr" sz="quarter" idx="11"/>
          </p:nvPr>
        </p:nvSpPr>
        <p:spPr>
          <a:xfrm>
            <a:off x="0" y="6518205"/>
            <a:ext cx="9144000" cy="365125"/>
          </a:xfrm>
        </p:spPr>
        <p:txBody>
          <a:bodyPr/>
          <a:lstStyle/>
          <a:p>
            <a:r>
              <a:rPr lang="en-US" dirty="0" smtClean="0">
                <a:solidFill>
                  <a:schemeClr val="tx2"/>
                </a:solidFill>
              </a:rPr>
              <a:t>Wijeratne, Sanjaya et al. </a:t>
            </a:r>
            <a:r>
              <a:rPr lang="en-US" dirty="0">
                <a:solidFill>
                  <a:schemeClr val="tx2"/>
                </a:solidFill>
              </a:rPr>
              <a:t>A Semantics-Based Measure of Emoji Similarity, </a:t>
            </a:r>
            <a:r>
              <a:rPr lang="en-US" dirty="0" smtClean="0">
                <a:solidFill>
                  <a:schemeClr val="tx2"/>
                </a:solidFill>
              </a:rPr>
              <a:t>Web Intelligence 2017.</a:t>
            </a:r>
            <a:endParaRPr lang="en-US" dirty="0">
              <a:solidFill>
                <a:schemeClr val="tx2"/>
              </a:solidFill>
            </a:endParaRPr>
          </a:p>
        </p:txBody>
      </p:sp>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l="1345" t="2882" r="525" b="1745"/>
          <a:stretch/>
        </p:blipFill>
        <p:spPr>
          <a:xfrm>
            <a:off x="0" y="2457"/>
            <a:ext cx="9144000" cy="4231759"/>
          </a:xfrm>
          <a:prstGeom prst="rect">
            <a:avLst/>
          </a:prstGeom>
        </p:spPr>
      </p:pic>
      <p:sp>
        <p:nvSpPr>
          <p:cNvPr id="17" name="Content Placeholder 2"/>
          <p:cNvSpPr txBox="1">
            <a:spLocks/>
          </p:cNvSpPr>
          <p:nvPr/>
        </p:nvSpPr>
        <p:spPr>
          <a:xfrm>
            <a:off x="0" y="3861048"/>
            <a:ext cx="9144000" cy="2356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lnSpc>
                <a:spcPct val="100000"/>
              </a:lnSpc>
              <a:buSzPct val="125000"/>
              <a:buNone/>
            </a:pPr>
            <a:endParaRPr lang="en-US" sz="2800" dirty="0" smtClean="0">
              <a:solidFill>
                <a:schemeClr val="tx2"/>
              </a:solidFill>
            </a:endParaRPr>
          </a:p>
          <a:p>
            <a:pPr marL="803275" lvl="2" indent="-346075" algn="just">
              <a:lnSpc>
                <a:spcPct val="100000"/>
              </a:lnSpc>
              <a:buSzPct val="125000"/>
              <a:buBlip>
                <a:blip r:embed="rId8"/>
              </a:buBlip>
            </a:pPr>
            <a:r>
              <a:rPr lang="en-US" sz="2800" dirty="0" smtClean="0">
                <a:solidFill>
                  <a:schemeClr val="tx2"/>
                </a:solidFill>
              </a:rPr>
              <a:t> </a:t>
            </a:r>
            <a:r>
              <a:rPr lang="en-US" sz="2400" dirty="0" smtClean="0">
                <a:solidFill>
                  <a:schemeClr val="tx2"/>
                </a:solidFill>
              </a:rPr>
              <a:t>Businesses extensively use emoji in consumer applications</a:t>
            </a:r>
          </a:p>
          <a:p>
            <a:pPr marL="1260475" lvl="3" indent="-346075" algn="just">
              <a:lnSpc>
                <a:spcPct val="100000"/>
              </a:lnSpc>
              <a:buSzPct val="125000"/>
              <a:buBlip>
                <a:blip r:embed="rId8"/>
              </a:buBlip>
            </a:pPr>
            <a:r>
              <a:rPr lang="en-US" sz="2000" dirty="0">
                <a:solidFill>
                  <a:schemeClr val="tx2"/>
                </a:solidFill>
              </a:rPr>
              <a:t>Dominos App support </a:t>
            </a:r>
            <a:r>
              <a:rPr lang="en-US" sz="2000" dirty="0" smtClean="0">
                <a:solidFill>
                  <a:schemeClr val="tx2"/>
                </a:solidFill>
              </a:rPr>
              <a:t>ordering </a:t>
            </a:r>
            <a:r>
              <a:rPr lang="en-US" sz="2000" dirty="0">
                <a:solidFill>
                  <a:schemeClr val="tx2"/>
                </a:solidFill>
              </a:rPr>
              <a:t>pizza by </a:t>
            </a:r>
            <a:r>
              <a:rPr lang="en-US" sz="2000" dirty="0" smtClean="0">
                <a:solidFill>
                  <a:schemeClr val="tx2"/>
                </a:solidFill>
              </a:rPr>
              <a:t>texting a </a:t>
            </a:r>
            <a:r>
              <a:rPr lang="en-US" sz="2000" dirty="0">
                <a:solidFill>
                  <a:schemeClr val="tx2"/>
                </a:solidFill>
              </a:rPr>
              <a:t>pizza </a:t>
            </a:r>
            <a:r>
              <a:rPr lang="en-US" sz="2000" dirty="0" smtClean="0">
                <a:solidFill>
                  <a:schemeClr val="tx2"/>
                </a:solidFill>
              </a:rPr>
              <a:t>emoji</a:t>
            </a:r>
          </a:p>
          <a:p>
            <a:pPr marL="803275" lvl="2" indent="-346075" algn="just">
              <a:lnSpc>
                <a:spcPct val="100000"/>
              </a:lnSpc>
              <a:buSzPct val="125000"/>
              <a:buBlip>
                <a:blip r:embed="rId9"/>
              </a:buBlip>
            </a:pPr>
            <a:r>
              <a:rPr lang="en-US" sz="2400" dirty="0">
                <a:solidFill>
                  <a:schemeClr val="tx2"/>
                </a:solidFill>
              </a:rPr>
              <a:t>Recent research shows emoji can improve sentiment, emotion and </a:t>
            </a:r>
            <a:r>
              <a:rPr lang="en-US" sz="2400" dirty="0" smtClean="0">
                <a:solidFill>
                  <a:schemeClr val="tx2"/>
                </a:solidFill>
              </a:rPr>
              <a:t>sarcasm detection (</a:t>
            </a:r>
            <a:r>
              <a:rPr lang="en-US" sz="2400" dirty="0" smtClean="0">
                <a:solidFill>
                  <a:schemeClr val="tx2"/>
                </a:solidFill>
                <a:hlinkClick r:id="rId10"/>
              </a:rPr>
              <a:t>MIT’s DeepMoji</a:t>
            </a:r>
            <a:r>
              <a:rPr lang="en-US" sz="2400" dirty="0" smtClean="0">
                <a:solidFill>
                  <a:schemeClr val="tx2"/>
                </a:solidFill>
              </a:rPr>
              <a:t>)</a:t>
            </a:r>
          </a:p>
        </p:txBody>
      </p:sp>
    </p:spTree>
    <p:extLst>
      <p:ext uri="{BB962C8B-B14F-4D97-AF65-F5344CB8AC3E}">
        <p14:creationId xmlns:p14="http://schemas.microsoft.com/office/powerpoint/2010/main" val="414793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51104" y="6520259"/>
            <a:ext cx="2057400" cy="365125"/>
          </a:xfrm>
        </p:spPr>
        <p:txBody>
          <a:bodyPr/>
          <a:lstStyle/>
          <a:p>
            <a:fld id="{E20EC3FF-68E7-433F-BCD3-5159136A4F9C}" type="slidenum">
              <a:rPr lang="en-US" smtClean="0">
                <a:solidFill>
                  <a:schemeClr val="tx2"/>
                </a:solidFill>
              </a:rPr>
              <a:t>20</a:t>
            </a:fld>
            <a:endParaRPr lang="en-US" dirty="0">
              <a:solidFill>
                <a:schemeClr val="tx2"/>
              </a:solidFill>
            </a:endParaRPr>
          </a:p>
        </p:txBody>
      </p:sp>
      <p:pic>
        <p:nvPicPr>
          <p:cNvPr id="10" name="Picture 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28" y="6239793"/>
            <a:ext cx="1079800" cy="571190"/>
          </a:xfrm>
          <a:prstGeom prst="rect">
            <a:avLst/>
          </a:prstGeom>
        </p:spPr>
      </p:pic>
      <p:pic>
        <p:nvPicPr>
          <p:cNvPr id="11" name="Picture 10">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63" y="6217122"/>
            <a:ext cx="1107831" cy="566274"/>
          </a:xfrm>
          <a:prstGeom prst="rect">
            <a:avLst/>
          </a:prstGeom>
        </p:spPr>
      </p:pic>
      <p:sp>
        <p:nvSpPr>
          <p:cNvPr id="14" name="Title 1"/>
          <p:cNvSpPr txBox="1">
            <a:spLocks/>
          </p:cNvSpPr>
          <p:nvPr/>
        </p:nvSpPr>
        <p:spPr>
          <a:xfrm>
            <a:off x="0" y="0"/>
            <a:ext cx="9144000" cy="1211992"/>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r>
              <a:rPr lang="en-US" b="1" dirty="0" smtClean="0">
                <a:solidFill>
                  <a:schemeClr val="bg1"/>
                </a:solidFill>
                <a:latin typeface="+mn-lt"/>
              </a:rPr>
              <a:t>Related Publications</a:t>
            </a:r>
            <a:endParaRPr lang="en-US" b="1" dirty="0">
              <a:solidFill>
                <a:schemeClr val="bg1"/>
              </a:solidFill>
              <a:latin typeface="+mn-lt"/>
            </a:endParaRPr>
          </a:p>
        </p:txBody>
      </p:sp>
      <p:sp>
        <p:nvSpPr>
          <p:cNvPr id="7" name="Content Placeholder 2"/>
          <p:cNvSpPr txBox="1">
            <a:spLocks/>
          </p:cNvSpPr>
          <p:nvPr/>
        </p:nvSpPr>
        <p:spPr>
          <a:xfrm>
            <a:off x="0" y="1556792"/>
            <a:ext cx="8964488" cy="43924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0563" lvl="1" indent="-457200">
              <a:lnSpc>
                <a:spcPct val="100000"/>
              </a:lnSpc>
              <a:buSzPct val="100000"/>
              <a:buFont typeface="Wingdings" pitchFamily="2" charset="2"/>
              <a:buChar char="ü"/>
            </a:pPr>
            <a:r>
              <a:rPr lang="en-US" dirty="0">
                <a:solidFill>
                  <a:schemeClr val="tx2"/>
                </a:solidFill>
              </a:rPr>
              <a:t>Sanjaya </a:t>
            </a:r>
            <a:r>
              <a:rPr lang="en-US" dirty="0" smtClean="0">
                <a:solidFill>
                  <a:schemeClr val="tx2"/>
                </a:solidFill>
              </a:rPr>
              <a:t>Wijeratne et al. </a:t>
            </a:r>
            <a:r>
              <a:rPr lang="en-US" dirty="0">
                <a:solidFill>
                  <a:schemeClr val="tx2"/>
                </a:solidFill>
              </a:rPr>
              <a:t>A Semantics-Based Measure of Emoji </a:t>
            </a:r>
            <a:r>
              <a:rPr lang="en-US" dirty="0" smtClean="0">
                <a:solidFill>
                  <a:schemeClr val="tx2"/>
                </a:solidFill>
              </a:rPr>
              <a:t>Similarity (</a:t>
            </a:r>
            <a:r>
              <a:rPr lang="en-US" dirty="0" smtClean="0">
                <a:solidFill>
                  <a:schemeClr val="tx2"/>
                </a:solidFill>
                <a:hlinkClick r:id="rId7"/>
              </a:rPr>
              <a:t>Web Intelligence 2017</a:t>
            </a:r>
            <a:r>
              <a:rPr lang="en-US" dirty="0" smtClean="0">
                <a:solidFill>
                  <a:schemeClr val="tx2"/>
                </a:solidFill>
              </a:rPr>
              <a:t>)</a:t>
            </a:r>
          </a:p>
          <a:p>
            <a:pPr marL="690563" lvl="1" indent="-457200">
              <a:lnSpc>
                <a:spcPct val="100000"/>
              </a:lnSpc>
              <a:buSzPct val="100000"/>
              <a:buFont typeface="Wingdings" pitchFamily="2" charset="2"/>
              <a:buChar char="ü"/>
            </a:pPr>
            <a:endParaRPr lang="en-US" dirty="0" smtClean="0">
              <a:solidFill>
                <a:schemeClr val="tx2"/>
              </a:solidFill>
            </a:endParaRPr>
          </a:p>
          <a:p>
            <a:pPr marL="690563" lvl="1" indent="-457200">
              <a:lnSpc>
                <a:spcPct val="100000"/>
              </a:lnSpc>
              <a:buSzPct val="100000"/>
              <a:buFont typeface="Wingdings" pitchFamily="2" charset="2"/>
              <a:buChar char="ü"/>
            </a:pPr>
            <a:r>
              <a:rPr lang="en-US" dirty="0">
                <a:solidFill>
                  <a:schemeClr val="tx2"/>
                </a:solidFill>
              </a:rPr>
              <a:t>Sanjaya </a:t>
            </a:r>
            <a:r>
              <a:rPr lang="en-US" dirty="0" smtClean="0">
                <a:solidFill>
                  <a:schemeClr val="tx2"/>
                </a:solidFill>
              </a:rPr>
              <a:t>Wijeratne </a:t>
            </a:r>
            <a:r>
              <a:rPr lang="en-US" dirty="0">
                <a:solidFill>
                  <a:schemeClr val="tx2"/>
                </a:solidFill>
              </a:rPr>
              <a:t>et </a:t>
            </a:r>
            <a:r>
              <a:rPr lang="en-US" dirty="0" smtClean="0">
                <a:solidFill>
                  <a:schemeClr val="tx2"/>
                </a:solidFill>
              </a:rPr>
              <a:t>al. </a:t>
            </a:r>
            <a:r>
              <a:rPr lang="en-US" dirty="0">
                <a:solidFill>
                  <a:schemeClr val="tx2"/>
                </a:solidFill>
              </a:rPr>
              <a:t>EmojiNet: An Open Service and API for Emoji Sense </a:t>
            </a:r>
            <a:r>
              <a:rPr lang="en-US" dirty="0" smtClean="0">
                <a:solidFill>
                  <a:schemeClr val="tx2"/>
                </a:solidFill>
              </a:rPr>
              <a:t>Discovery (</a:t>
            </a:r>
            <a:r>
              <a:rPr lang="en-US" dirty="0" smtClean="0">
                <a:solidFill>
                  <a:schemeClr val="tx2"/>
                </a:solidFill>
                <a:hlinkClick r:id="rId8"/>
              </a:rPr>
              <a:t>ICWSM 2017</a:t>
            </a:r>
            <a:r>
              <a:rPr lang="en-US" dirty="0" smtClean="0">
                <a:solidFill>
                  <a:schemeClr val="tx2"/>
                </a:solidFill>
              </a:rPr>
              <a:t>)</a:t>
            </a:r>
          </a:p>
          <a:p>
            <a:pPr marL="690563" lvl="1" indent="-457200">
              <a:lnSpc>
                <a:spcPct val="100000"/>
              </a:lnSpc>
              <a:buSzPct val="100000"/>
              <a:buFont typeface="Wingdings" pitchFamily="2" charset="2"/>
              <a:buChar char="ü"/>
            </a:pPr>
            <a:endParaRPr lang="en-US" dirty="0">
              <a:solidFill>
                <a:schemeClr val="tx2"/>
              </a:solidFill>
            </a:endParaRPr>
          </a:p>
          <a:p>
            <a:pPr marL="690563" lvl="1" indent="-457200">
              <a:lnSpc>
                <a:spcPct val="100000"/>
              </a:lnSpc>
              <a:buSzPct val="100000"/>
              <a:buFont typeface="Wingdings" pitchFamily="2" charset="2"/>
              <a:buChar char="ü"/>
            </a:pPr>
            <a:r>
              <a:rPr lang="en-US" dirty="0">
                <a:solidFill>
                  <a:schemeClr val="tx2"/>
                </a:solidFill>
              </a:rPr>
              <a:t>Sanjaya </a:t>
            </a:r>
            <a:r>
              <a:rPr lang="en-US" dirty="0" smtClean="0">
                <a:solidFill>
                  <a:schemeClr val="tx2"/>
                </a:solidFill>
              </a:rPr>
              <a:t>Wijeratne et al. </a:t>
            </a:r>
            <a:r>
              <a:rPr lang="en-US" dirty="0">
                <a:solidFill>
                  <a:schemeClr val="tx2"/>
                </a:solidFill>
              </a:rPr>
              <a:t>EmojiNet: Building a Machine Readable Sense Inventory for </a:t>
            </a:r>
            <a:r>
              <a:rPr lang="en-US" dirty="0" smtClean="0">
                <a:solidFill>
                  <a:schemeClr val="tx2"/>
                </a:solidFill>
              </a:rPr>
              <a:t>Emoji (</a:t>
            </a:r>
            <a:r>
              <a:rPr lang="en-US" dirty="0" smtClean="0">
                <a:solidFill>
                  <a:schemeClr val="tx2"/>
                </a:solidFill>
                <a:hlinkClick r:id="rId9"/>
              </a:rPr>
              <a:t>SocInfo 2016</a:t>
            </a:r>
            <a:r>
              <a:rPr lang="en-US" dirty="0" smtClean="0">
                <a:solidFill>
                  <a:schemeClr val="tx2"/>
                </a:solidFill>
              </a:rPr>
              <a:t>)</a:t>
            </a:r>
          </a:p>
        </p:txBody>
      </p:sp>
      <p:sp>
        <p:nvSpPr>
          <p:cNvPr id="8" name="Footer Placeholder 3"/>
          <p:cNvSpPr>
            <a:spLocks noGrp="1"/>
          </p:cNvSpPr>
          <p:nvPr>
            <p:ph type="ftr" sz="quarter" idx="11"/>
          </p:nvPr>
        </p:nvSpPr>
        <p:spPr>
          <a:xfrm>
            <a:off x="0" y="6518205"/>
            <a:ext cx="9144000" cy="365125"/>
          </a:xfrm>
        </p:spPr>
        <p:txBody>
          <a:bodyPr/>
          <a:lstStyle/>
          <a:p>
            <a:r>
              <a:rPr lang="en-US" dirty="0" smtClean="0">
                <a:solidFill>
                  <a:schemeClr val="tx2"/>
                </a:solidFill>
              </a:rPr>
              <a:t>Wijeratne, Sanjaya et al. </a:t>
            </a:r>
            <a:r>
              <a:rPr lang="en-US" dirty="0">
                <a:solidFill>
                  <a:schemeClr val="tx2"/>
                </a:solidFill>
              </a:rPr>
              <a:t>A Semantics-Based Measure of Emoji Similarity, </a:t>
            </a:r>
            <a:r>
              <a:rPr lang="en-US" dirty="0" smtClean="0">
                <a:solidFill>
                  <a:schemeClr val="tx2"/>
                </a:solidFill>
              </a:rPr>
              <a:t>Web Intelligence 2017.</a:t>
            </a:r>
            <a:endParaRPr lang="en-US" dirty="0">
              <a:solidFill>
                <a:schemeClr val="tx2"/>
              </a:solidFill>
            </a:endParaRPr>
          </a:p>
        </p:txBody>
      </p:sp>
    </p:spTree>
    <p:extLst>
      <p:ext uri="{BB962C8B-B14F-4D97-AF65-F5344CB8AC3E}">
        <p14:creationId xmlns:p14="http://schemas.microsoft.com/office/powerpoint/2010/main" val="379489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51104" y="6520259"/>
            <a:ext cx="2057400" cy="365125"/>
          </a:xfrm>
        </p:spPr>
        <p:txBody>
          <a:bodyPr/>
          <a:lstStyle/>
          <a:p>
            <a:fld id="{E20EC3FF-68E7-433F-BCD3-5159136A4F9C}" type="slidenum">
              <a:rPr lang="en-US" smtClean="0">
                <a:solidFill>
                  <a:schemeClr val="tx2"/>
                </a:solidFill>
              </a:rPr>
              <a:t>21</a:t>
            </a:fld>
            <a:endParaRPr lang="en-US" dirty="0">
              <a:solidFill>
                <a:schemeClr val="tx2"/>
              </a:solidFill>
            </a:endParaRPr>
          </a:p>
        </p:txBody>
      </p:sp>
      <p:sp>
        <p:nvSpPr>
          <p:cNvPr id="6" name="Date Placeholder 5"/>
          <p:cNvSpPr>
            <a:spLocks noGrp="1"/>
          </p:cNvSpPr>
          <p:nvPr>
            <p:ph type="dt" sz="half" idx="10"/>
          </p:nvPr>
        </p:nvSpPr>
        <p:spPr>
          <a:xfrm>
            <a:off x="35496" y="6520259"/>
            <a:ext cx="2057400" cy="365125"/>
          </a:xfrm>
        </p:spPr>
        <p:txBody>
          <a:bodyPr/>
          <a:lstStyle/>
          <a:p>
            <a:r>
              <a:rPr lang="en-US" smtClean="0">
                <a:solidFill>
                  <a:schemeClr val="tx2"/>
                </a:solidFill>
              </a:rPr>
              <a:t>SML @ IJCAI 2016</a:t>
            </a:r>
            <a:endParaRPr lang="en-US" dirty="0">
              <a:solidFill>
                <a:schemeClr val="tx2"/>
              </a:solidFill>
            </a:endParaRPr>
          </a:p>
        </p:txBody>
      </p:sp>
      <p:sp>
        <p:nvSpPr>
          <p:cNvPr id="7" name="Footer Placeholder 3"/>
          <p:cNvSpPr>
            <a:spLocks noGrp="1"/>
          </p:cNvSpPr>
          <p:nvPr>
            <p:ph type="ftr" sz="quarter" idx="11"/>
          </p:nvPr>
        </p:nvSpPr>
        <p:spPr>
          <a:xfrm>
            <a:off x="-5016" y="6518205"/>
            <a:ext cx="9149016" cy="365125"/>
          </a:xfrm>
        </p:spPr>
        <p:txBody>
          <a:bodyPr/>
          <a:lstStyle/>
          <a:p>
            <a:r>
              <a:rPr lang="en-US" dirty="0" smtClean="0">
                <a:solidFill>
                  <a:schemeClr val="tx2"/>
                </a:solidFill>
              </a:rPr>
              <a:t>Wijeratne, Sanjaya et al. Word Embeddings to Enhance Twitter Gang Member Profile Identification</a:t>
            </a:r>
            <a:endParaRPr lang="en-US" dirty="0">
              <a:solidFill>
                <a:schemeClr val="tx2"/>
              </a:solidFill>
            </a:endParaRPr>
          </a:p>
        </p:txBody>
      </p:sp>
      <p:pic>
        <p:nvPicPr>
          <p:cNvPr id="8" name="Picture 7">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t="5901" b="10100"/>
          <a:stretch/>
        </p:blipFill>
        <p:spPr>
          <a:xfrm>
            <a:off x="-5016" y="1212783"/>
            <a:ext cx="9173574" cy="5653055"/>
          </a:xfrm>
          <a:prstGeom prst="rect">
            <a:avLst/>
          </a:prstGeom>
        </p:spPr>
      </p:pic>
      <p:grpSp>
        <p:nvGrpSpPr>
          <p:cNvPr id="4" name="Group 3"/>
          <p:cNvGrpSpPr/>
          <p:nvPr/>
        </p:nvGrpSpPr>
        <p:grpSpPr>
          <a:xfrm>
            <a:off x="-11730" y="6379687"/>
            <a:ext cx="9180288" cy="511910"/>
            <a:chOff x="1144827" y="6347919"/>
            <a:chExt cx="8484828" cy="511910"/>
          </a:xfrm>
        </p:grpSpPr>
        <p:sp>
          <p:nvSpPr>
            <p:cNvPr id="23" name="Title 1"/>
            <p:cNvSpPr txBox="1">
              <a:spLocks/>
            </p:cNvSpPr>
            <p:nvPr/>
          </p:nvSpPr>
          <p:spPr>
            <a:xfrm>
              <a:off x="1144827" y="6347919"/>
              <a:ext cx="5471890" cy="510269"/>
            </a:xfrm>
            <a:prstGeom prst="rect">
              <a:avLst/>
            </a:prstGeom>
            <a:solidFill>
              <a:schemeClr val="bg1">
                <a:lumMod val="85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r>
                <a:rPr lang="en-US" b="1" dirty="0" smtClean="0">
                  <a:solidFill>
                    <a:schemeClr val="bg1"/>
                  </a:solidFill>
                  <a:latin typeface="+mn-lt"/>
                </a:rPr>
                <a:t>  </a:t>
              </a:r>
              <a:r>
                <a:rPr lang="en-US" sz="2900" b="1" dirty="0" smtClean="0">
                  <a:solidFill>
                    <a:prstClr val="white"/>
                  </a:solidFill>
                  <a:latin typeface="Calibri"/>
                  <a:ea typeface="+mn-ea"/>
                  <a:cs typeface="+mn-cs"/>
                  <a:hlinkClick r:id="rId5"/>
                </a:rPr>
                <a:t>amit@knoesis.org</a:t>
              </a:r>
              <a:r>
                <a:rPr lang="en-US" sz="2900" b="1" dirty="0" smtClean="0">
                  <a:solidFill>
                    <a:prstClr val="white"/>
                  </a:solidFill>
                  <a:latin typeface="Calibri"/>
                  <a:ea typeface="+mn-ea"/>
                  <a:cs typeface="+mn-cs"/>
                </a:rPr>
                <a:t>  </a:t>
              </a:r>
              <a:r>
                <a:rPr lang="en-US" sz="3200" b="1" dirty="0" smtClean="0">
                  <a:solidFill>
                    <a:prstClr val="white"/>
                  </a:solidFill>
                  <a:latin typeface="Calibri"/>
                  <a:ea typeface="+mn-ea"/>
                  <a:cs typeface="+mn-cs"/>
                </a:rPr>
                <a:t> </a:t>
              </a:r>
              <a:endParaRPr lang="en-US" b="1" dirty="0">
                <a:solidFill>
                  <a:schemeClr val="bg1"/>
                </a:solidFill>
                <a:latin typeface="+mn-lt"/>
              </a:endParaRP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02647" y="6443642"/>
              <a:ext cx="329855" cy="329855"/>
            </a:xfrm>
            <a:prstGeom prst="rect">
              <a:avLst/>
            </a:prstGeom>
          </p:spPr>
        </p:pic>
        <p:sp>
          <p:nvSpPr>
            <p:cNvPr id="24" name="Title 1"/>
            <p:cNvSpPr txBox="1">
              <a:spLocks/>
            </p:cNvSpPr>
            <p:nvPr/>
          </p:nvSpPr>
          <p:spPr>
            <a:xfrm>
              <a:off x="6113396" y="6349560"/>
              <a:ext cx="3516259" cy="510269"/>
            </a:xfrm>
            <a:prstGeom prst="rect">
              <a:avLst/>
            </a:prstGeom>
            <a:solidFill>
              <a:schemeClr val="bg1">
                <a:lumMod val="85000"/>
              </a:schemeClr>
            </a:solidFill>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b="1" dirty="0" smtClean="0">
                  <a:solidFill>
                    <a:schemeClr val="bg1"/>
                  </a:solidFill>
                  <a:latin typeface="+mn-lt"/>
                </a:rPr>
                <a:t>   </a:t>
              </a:r>
              <a:r>
                <a:rPr lang="en-US" sz="3200" b="1" dirty="0" smtClean="0">
                  <a:solidFill>
                    <a:prstClr val="white"/>
                  </a:solidFill>
                  <a:latin typeface="Calibri"/>
                  <a:ea typeface="+mn-ea"/>
                  <a:cs typeface="+mn-cs"/>
                  <a:hlinkClick r:id="rId7"/>
                </a:rPr>
                <a:t>http://knoesis.org/amit</a:t>
              </a:r>
              <a:endParaRPr lang="en-US" sz="3200" b="1" dirty="0">
                <a:solidFill>
                  <a:prstClr val="white"/>
                </a:solidFill>
                <a:latin typeface="Calibri"/>
                <a:ea typeface="+mn-ea"/>
                <a:cs typeface="+mn-cs"/>
              </a:endParaRPr>
            </a:p>
          </p:txBody>
        </p:sp>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46843" y="6468889"/>
              <a:ext cx="366358" cy="366358"/>
            </a:xfrm>
            <a:prstGeom prst="rect">
              <a:avLst/>
            </a:prstGeom>
          </p:spPr>
        </p:pic>
      </p:grpSp>
      <p:sp>
        <p:nvSpPr>
          <p:cNvPr id="15" name="Title 1"/>
          <p:cNvSpPr>
            <a:spLocks noGrp="1"/>
          </p:cNvSpPr>
          <p:nvPr>
            <p:ph type="title"/>
          </p:nvPr>
        </p:nvSpPr>
        <p:spPr>
          <a:xfrm>
            <a:off x="0" y="0"/>
            <a:ext cx="9144000" cy="1211992"/>
          </a:xfrm>
          <a:solidFill>
            <a:schemeClr val="bg1">
              <a:lumMod val="85000"/>
            </a:schemeClr>
          </a:solidFill>
        </p:spPr>
        <p:txBody>
          <a:bodyPr>
            <a:normAutofit fontScale="90000"/>
          </a:bodyPr>
          <a:lstStyle/>
          <a:p>
            <a:pPr marL="228600" algn="ctr"/>
            <a:r>
              <a:rPr lang="en-US" sz="6700" b="1" dirty="0" smtClean="0">
                <a:solidFill>
                  <a:schemeClr val="bg1"/>
                </a:solidFill>
                <a:latin typeface="+mn-lt"/>
                <a:hlinkClick r:id="rId9"/>
              </a:rPr>
              <a:t>Thank You!</a:t>
            </a:r>
            <a:r>
              <a:rPr lang="en-US" b="1" dirty="0" smtClean="0">
                <a:solidFill>
                  <a:schemeClr val="bg1"/>
                </a:solidFill>
                <a:latin typeface="+mn-lt"/>
                <a:hlinkClick r:id="rId9"/>
              </a:rPr>
              <a:t/>
            </a:r>
            <a:br>
              <a:rPr lang="en-US" b="1" dirty="0" smtClean="0">
                <a:solidFill>
                  <a:schemeClr val="bg1"/>
                </a:solidFill>
                <a:latin typeface="+mn-lt"/>
                <a:hlinkClick r:id="rId9"/>
              </a:rPr>
            </a:br>
            <a:r>
              <a:rPr lang="en-US" sz="2800" b="1" dirty="0">
                <a:solidFill>
                  <a:schemeClr val="bg1"/>
                </a:solidFill>
                <a:latin typeface="+mn-lt"/>
                <a:hlinkClick r:id="rId9"/>
              </a:rPr>
              <a:t>Visit us at http://emojinet.knoesis.org</a:t>
            </a:r>
            <a:r>
              <a:rPr lang="en-US" sz="2800" b="1" dirty="0" smtClean="0">
                <a:solidFill>
                  <a:schemeClr val="bg1"/>
                </a:solidFill>
                <a:latin typeface="+mn-lt"/>
                <a:hlinkClick r:id="rId9"/>
              </a:rPr>
              <a:t>/</a:t>
            </a:r>
            <a:endParaRPr lang="en-US" b="1" dirty="0">
              <a:solidFill>
                <a:schemeClr val="bg1"/>
              </a:solidFill>
              <a:latin typeface="+mn-lt"/>
              <a:hlinkClick r:id="rId9"/>
            </a:endParaRPr>
          </a:p>
        </p:txBody>
      </p:sp>
    </p:spTree>
    <p:extLst>
      <p:ext uri="{BB962C8B-B14F-4D97-AF65-F5344CB8AC3E}">
        <p14:creationId xmlns:p14="http://schemas.microsoft.com/office/powerpoint/2010/main" val="345007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51104" y="6520259"/>
            <a:ext cx="2057400" cy="365125"/>
          </a:xfrm>
        </p:spPr>
        <p:txBody>
          <a:bodyPr/>
          <a:lstStyle/>
          <a:p>
            <a:fld id="{E20EC3FF-68E7-433F-BCD3-5159136A4F9C}" type="slidenum">
              <a:rPr lang="en-US" smtClean="0">
                <a:solidFill>
                  <a:schemeClr val="tx2"/>
                </a:solidFill>
              </a:rPr>
              <a:t>3</a:t>
            </a:fld>
            <a:endParaRPr lang="en-US" dirty="0">
              <a:solidFill>
                <a:schemeClr val="tx2"/>
              </a:solidFill>
            </a:endParaRPr>
          </a:p>
        </p:txBody>
      </p:sp>
      <p:pic>
        <p:nvPicPr>
          <p:cNvPr id="10" name="Picture 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28" y="6239793"/>
            <a:ext cx="1079800" cy="571190"/>
          </a:xfrm>
          <a:prstGeom prst="rect">
            <a:avLst/>
          </a:prstGeom>
        </p:spPr>
      </p:pic>
      <p:pic>
        <p:nvPicPr>
          <p:cNvPr id="11" name="Picture 10">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63" y="6217122"/>
            <a:ext cx="1107831" cy="566274"/>
          </a:xfrm>
          <a:prstGeom prst="rect">
            <a:avLst/>
          </a:prstGeom>
        </p:spPr>
      </p:pic>
      <p:sp>
        <p:nvSpPr>
          <p:cNvPr id="14" name="Title 1"/>
          <p:cNvSpPr txBox="1">
            <a:spLocks/>
          </p:cNvSpPr>
          <p:nvPr/>
        </p:nvSpPr>
        <p:spPr>
          <a:xfrm>
            <a:off x="0" y="0"/>
            <a:ext cx="9144000" cy="1211992"/>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r>
              <a:rPr lang="en-US" b="1" dirty="0" smtClean="0">
                <a:solidFill>
                  <a:schemeClr val="bg1"/>
                </a:solidFill>
                <a:latin typeface="+mn-lt"/>
              </a:rPr>
              <a:t>Why Emoji Similarity?</a:t>
            </a:r>
            <a:endParaRPr lang="en-US" b="1" dirty="0">
              <a:solidFill>
                <a:schemeClr val="bg1"/>
              </a:solidFill>
              <a:latin typeface="+mn-lt"/>
            </a:endParaRPr>
          </a:p>
        </p:txBody>
      </p:sp>
      <p:sp>
        <p:nvSpPr>
          <p:cNvPr id="7" name="Content Placeholder 2"/>
          <p:cNvSpPr txBox="1">
            <a:spLocks/>
          </p:cNvSpPr>
          <p:nvPr/>
        </p:nvSpPr>
        <p:spPr>
          <a:xfrm>
            <a:off x="0" y="1556792"/>
            <a:ext cx="8964488" cy="43924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8975" lvl="1" indent="-463550" algn="just">
              <a:lnSpc>
                <a:spcPct val="100000"/>
              </a:lnSpc>
              <a:buSzPct val="100000"/>
              <a:buFont typeface="Wingdings" pitchFamily="2" charset="2"/>
              <a:buChar char="ü"/>
            </a:pPr>
            <a:r>
              <a:rPr lang="en-US" sz="2800" dirty="0" smtClean="0">
                <a:solidFill>
                  <a:schemeClr val="tx2"/>
                </a:solidFill>
              </a:rPr>
              <a:t>Measuring the Emoji Similarity can lead to improvements in numerous tasks including;</a:t>
            </a:r>
          </a:p>
          <a:p>
            <a:pPr marL="1255713" lvl="1" indent="-573088">
              <a:lnSpc>
                <a:spcPct val="100000"/>
              </a:lnSpc>
              <a:buSzPct val="100000"/>
              <a:buFont typeface="Wingdings" pitchFamily="2" charset="2"/>
              <a:buChar char="ü"/>
            </a:pPr>
            <a:r>
              <a:rPr lang="en-US" dirty="0" smtClean="0">
                <a:solidFill>
                  <a:schemeClr val="tx2"/>
                </a:solidFill>
              </a:rPr>
              <a:t>Sentiment Analysis – Emoji features improve sentiment analysis</a:t>
            </a:r>
          </a:p>
          <a:p>
            <a:pPr marL="1255713" lvl="1" indent="-573088">
              <a:lnSpc>
                <a:spcPct val="100000"/>
              </a:lnSpc>
              <a:buSzPct val="100000"/>
              <a:buFont typeface="Wingdings" pitchFamily="2" charset="2"/>
              <a:buChar char="ü"/>
            </a:pPr>
            <a:r>
              <a:rPr lang="en-US" dirty="0" smtClean="0">
                <a:solidFill>
                  <a:schemeClr val="tx2"/>
                </a:solidFill>
              </a:rPr>
              <a:t>Emoji-based Search – Similar emoji can improve recall</a:t>
            </a:r>
          </a:p>
          <a:p>
            <a:pPr marL="1255713" lvl="1" indent="-573088">
              <a:lnSpc>
                <a:spcPct val="100000"/>
              </a:lnSpc>
              <a:buSzPct val="100000"/>
              <a:buFont typeface="Wingdings" pitchFamily="2" charset="2"/>
              <a:buChar char="ü"/>
            </a:pPr>
            <a:r>
              <a:rPr lang="en-US" dirty="0" smtClean="0">
                <a:solidFill>
                  <a:schemeClr val="tx2"/>
                </a:solidFill>
              </a:rPr>
              <a:t>Designing of optimized emoji keyboards – To provide intuitive emoji groups to show ~2,700 emoji on small-sized screens</a:t>
            </a:r>
          </a:p>
          <a:p>
            <a:pPr marL="1255713" lvl="1" indent="-573088">
              <a:lnSpc>
                <a:spcPct val="100000"/>
              </a:lnSpc>
              <a:buSzPct val="100000"/>
              <a:buFont typeface="Wingdings" pitchFamily="2" charset="2"/>
              <a:buChar char="ü"/>
            </a:pPr>
            <a:r>
              <a:rPr lang="en-US" dirty="0" smtClean="0">
                <a:solidFill>
                  <a:schemeClr val="tx2"/>
                </a:solidFill>
              </a:rPr>
              <a:t>Suggesting alternative emoji domains –  If an emoji domain is already taken</a:t>
            </a:r>
          </a:p>
        </p:txBody>
      </p:sp>
      <p:sp>
        <p:nvSpPr>
          <p:cNvPr id="8" name="Footer Placeholder 3"/>
          <p:cNvSpPr>
            <a:spLocks noGrp="1"/>
          </p:cNvSpPr>
          <p:nvPr>
            <p:ph type="ftr" sz="quarter" idx="11"/>
          </p:nvPr>
        </p:nvSpPr>
        <p:spPr>
          <a:xfrm>
            <a:off x="0" y="6518205"/>
            <a:ext cx="9144000" cy="365125"/>
          </a:xfrm>
        </p:spPr>
        <p:txBody>
          <a:bodyPr/>
          <a:lstStyle/>
          <a:p>
            <a:r>
              <a:rPr lang="en-US" dirty="0" smtClean="0">
                <a:solidFill>
                  <a:schemeClr val="tx2"/>
                </a:solidFill>
              </a:rPr>
              <a:t>Wijeratne, Sanjaya et al. </a:t>
            </a:r>
            <a:r>
              <a:rPr lang="en-US" dirty="0">
                <a:solidFill>
                  <a:schemeClr val="tx2"/>
                </a:solidFill>
              </a:rPr>
              <a:t>A Semantics-Based Measure of Emoji Similarity, </a:t>
            </a:r>
            <a:r>
              <a:rPr lang="en-US" dirty="0" smtClean="0">
                <a:solidFill>
                  <a:schemeClr val="tx2"/>
                </a:solidFill>
              </a:rPr>
              <a:t>Web Intelligence 2017.</a:t>
            </a:r>
            <a:endParaRPr lang="en-US" dirty="0">
              <a:solidFill>
                <a:schemeClr val="tx2"/>
              </a:solidFill>
            </a:endParaRPr>
          </a:p>
        </p:txBody>
      </p:sp>
    </p:spTree>
    <p:extLst>
      <p:ext uri="{BB962C8B-B14F-4D97-AF65-F5344CB8AC3E}">
        <p14:creationId xmlns:p14="http://schemas.microsoft.com/office/powerpoint/2010/main" val="161983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51104" y="6520259"/>
            <a:ext cx="2057400" cy="365125"/>
          </a:xfrm>
        </p:spPr>
        <p:txBody>
          <a:bodyPr/>
          <a:lstStyle/>
          <a:p>
            <a:fld id="{E20EC3FF-68E7-433F-BCD3-5159136A4F9C}" type="slidenum">
              <a:rPr lang="en-US" smtClean="0">
                <a:solidFill>
                  <a:schemeClr val="tx2"/>
                </a:solidFill>
              </a:rPr>
              <a:t>4</a:t>
            </a:fld>
            <a:endParaRPr lang="en-US" dirty="0">
              <a:solidFill>
                <a:schemeClr val="tx2"/>
              </a:solidFill>
            </a:endParaRPr>
          </a:p>
        </p:txBody>
      </p:sp>
      <p:sp>
        <p:nvSpPr>
          <p:cNvPr id="12" name="Title 1"/>
          <p:cNvSpPr>
            <a:spLocks noGrp="1"/>
          </p:cNvSpPr>
          <p:nvPr>
            <p:ph type="title"/>
          </p:nvPr>
        </p:nvSpPr>
        <p:spPr>
          <a:xfrm>
            <a:off x="0" y="0"/>
            <a:ext cx="9144000" cy="1211992"/>
          </a:xfrm>
          <a:solidFill>
            <a:schemeClr val="tx2"/>
          </a:solidFill>
        </p:spPr>
        <p:txBody>
          <a:bodyPr>
            <a:normAutofit/>
          </a:bodyPr>
          <a:lstStyle/>
          <a:p>
            <a:pPr marL="228600"/>
            <a:r>
              <a:rPr lang="en-US" b="1" dirty="0" smtClean="0">
                <a:solidFill>
                  <a:schemeClr val="bg1"/>
                </a:solidFill>
                <a:latin typeface="+mn-lt"/>
              </a:rPr>
              <a:t>Emoji Similarity Problem</a:t>
            </a:r>
            <a:endParaRPr lang="en-US" b="1" dirty="0">
              <a:solidFill>
                <a:schemeClr val="bg1"/>
              </a:solidFill>
              <a:latin typeface="+mn-lt"/>
            </a:endParaRPr>
          </a:p>
        </p:txBody>
      </p:sp>
      <p:pic>
        <p:nvPicPr>
          <p:cNvPr id="14" name="Picture 13">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28" y="6239793"/>
            <a:ext cx="1079800" cy="571190"/>
          </a:xfrm>
          <a:prstGeom prst="rect">
            <a:avLst/>
          </a:prstGeom>
        </p:spPr>
      </p:pic>
      <p:pic>
        <p:nvPicPr>
          <p:cNvPr id="15" name="Picture 14">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63" y="6217122"/>
            <a:ext cx="1107831" cy="566274"/>
          </a:xfrm>
          <a:prstGeom prst="rect">
            <a:avLst/>
          </a:prstGeom>
        </p:spPr>
      </p:pic>
      <p:sp>
        <p:nvSpPr>
          <p:cNvPr id="16" name="Footer Placeholder 3"/>
          <p:cNvSpPr>
            <a:spLocks noGrp="1"/>
          </p:cNvSpPr>
          <p:nvPr>
            <p:ph type="ftr" sz="quarter" idx="11"/>
          </p:nvPr>
        </p:nvSpPr>
        <p:spPr>
          <a:xfrm>
            <a:off x="0" y="6518205"/>
            <a:ext cx="9144000" cy="365125"/>
          </a:xfrm>
        </p:spPr>
        <p:txBody>
          <a:bodyPr/>
          <a:lstStyle/>
          <a:p>
            <a:r>
              <a:rPr lang="en-US" dirty="0" smtClean="0">
                <a:solidFill>
                  <a:schemeClr val="tx2"/>
                </a:solidFill>
              </a:rPr>
              <a:t>Wijeratne, Sanjaya et al. </a:t>
            </a:r>
            <a:r>
              <a:rPr lang="en-US" dirty="0">
                <a:solidFill>
                  <a:schemeClr val="tx2"/>
                </a:solidFill>
              </a:rPr>
              <a:t>A Semantics-Based Measure of Emoji Similarity, </a:t>
            </a:r>
            <a:r>
              <a:rPr lang="en-US" dirty="0" smtClean="0">
                <a:solidFill>
                  <a:schemeClr val="tx2"/>
                </a:solidFill>
              </a:rPr>
              <a:t>Web Intelligence 2017.</a:t>
            </a:r>
            <a:endParaRPr lang="en-US" dirty="0">
              <a:solidFill>
                <a:schemeClr val="tx2"/>
              </a:solidFill>
            </a:endParaRPr>
          </a:p>
        </p:txBody>
      </p:sp>
      <p:sp>
        <p:nvSpPr>
          <p:cNvPr id="8" name="Content Placeholder 2"/>
          <p:cNvSpPr txBox="1">
            <a:spLocks/>
          </p:cNvSpPr>
          <p:nvPr/>
        </p:nvSpPr>
        <p:spPr>
          <a:xfrm>
            <a:off x="0" y="1484784"/>
            <a:ext cx="8964488" cy="12961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8975" lvl="1" indent="-463550" algn="just">
              <a:lnSpc>
                <a:spcPct val="100000"/>
              </a:lnSpc>
              <a:buSzPct val="100000"/>
              <a:buFont typeface="Wingdings" pitchFamily="2" charset="2"/>
              <a:buChar char="ü"/>
            </a:pPr>
            <a:r>
              <a:rPr lang="en-US" sz="2800" dirty="0">
                <a:solidFill>
                  <a:schemeClr val="tx2"/>
                </a:solidFill>
              </a:rPr>
              <a:t>The notion of the similarity of two emoji is very </a:t>
            </a:r>
            <a:r>
              <a:rPr lang="en-US" sz="2800" dirty="0" smtClean="0">
                <a:solidFill>
                  <a:schemeClr val="tx2"/>
                </a:solidFill>
              </a:rPr>
              <a:t>broad</a:t>
            </a:r>
          </a:p>
          <a:p>
            <a:pPr marL="1146175" lvl="2" indent="-463550" algn="just">
              <a:lnSpc>
                <a:spcPct val="100000"/>
              </a:lnSpc>
              <a:buSzPct val="100000"/>
              <a:buFont typeface="Wingdings" pitchFamily="2" charset="2"/>
              <a:buChar char="ü"/>
            </a:pPr>
            <a:r>
              <a:rPr lang="en-US" dirty="0" smtClean="0">
                <a:solidFill>
                  <a:schemeClr val="tx2"/>
                </a:solidFill>
              </a:rPr>
              <a:t>Pixel-based emoji similarity – Would not work as different platforms use different emoji pictures to represent the same emoji (</a:t>
            </a:r>
            <a:r>
              <a:rPr lang="en-US" dirty="0" smtClean="0">
                <a:solidFill>
                  <a:schemeClr val="tx2"/>
                </a:solidFill>
                <a:hlinkClick r:id="rId7"/>
              </a:rPr>
              <a:t>Miller et al., 2016</a:t>
            </a:r>
            <a:r>
              <a:rPr lang="en-US" dirty="0" smtClean="0">
                <a:solidFill>
                  <a:schemeClr val="tx2"/>
                </a:solidFill>
              </a:rPr>
              <a:t>)</a:t>
            </a:r>
            <a:endParaRPr lang="en-US" sz="2800" dirty="0" smtClean="0">
              <a:solidFill>
                <a:schemeClr val="tx2"/>
              </a:solidFill>
            </a:endParaRPr>
          </a:p>
          <a:p>
            <a:pPr marL="1146175" lvl="2" indent="-463550" algn="just">
              <a:lnSpc>
                <a:spcPct val="100000"/>
              </a:lnSpc>
              <a:buSzPct val="100000"/>
              <a:buFont typeface="Wingdings" pitchFamily="2" charset="2"/>
              <a:buChar char="ü"/>
            </a:pPr>
            <a:endParaRPr lang="en-US" sz="2200" dirty="0" smtClean="0">
              <a:solidFill>
                <a:schemeClr val="tx2"/>
              </a:solidFill>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853481"/>
            <a:ext cx="9144000" cy="1871663"/>
          </a:xfrm>
          <a:prstGeom prst="rect">
            <a:avLst/>
          </a:prstGeom>
        </p:spPr>
      </p:pic>
      <p:sp>
        <p:nvSpPr>
          <p:cNvPr id="11" name="Content Placeholder 2"/>
          <p:cNvSpPr txBox="1">
            <a:spLocks/>
          </p:cNvSpPr>
          <p:nvPr/>
        </p:nvSpPr>
        <p:spPr>
          <a:xfrm>
            <a:off x="-17842" y="4941168"/>
            <a:ext cx="9161842" cy="1080120"/>
          </a:xfrm>
          <a:prstGeom prst="rect">
            <a:avLst/>
          </a:prstGeom>
          <a:solidFill>
            <a:schemeClr val="tx2"/>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5425" indent="0" algn="ctr">
              <a:lnSpc>
                <a:spcPct val="100000"/>
              </a:lnSpc>
              <a:buSzPct val="100000"/>
              <a:buNone/>
            </a:pPr>
            <a:r>
              <a:rPr lang="en-US" sz="3200" b="1" dirty="0" smtClean="0">
                <a:solidFill>
                  <a:schemeClr val="bg1"/>
                </a:solidFill>
              </a:rPr>
              <a:t>Can we devise a notion of emoji similarity that reflects the meaning or intended use of the emoji?</a:t>
            </a:r>
          </a:p>
        </p:txBody>
      </p:sp>
    </p:spTree>
    <p:extLst>
      <p:ext uri="{BB962C8B-B14F-4D97-AF65-F5344CB8AC3E}">
        <p14:creationId xmlns:p14="http://schemas.microsoft.com/office/powerpoint/2010/main" val="401994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51104" y="6520259"/>
            <a:ext cx="2057400" cy="365125"/>
          </a:xfrm>
        </p:spPr>
        <p:txBody>
          <a:bodyPr/>
          <a:lstStyle/>
          <a:p>
            <a:fld id="{E20EC3FF-68E7-433F-BCD3-5159136A4F9C}" type="slidenum">
              <a:rPr lang="en-US" smtClean="0">
                <a:solidFill>
                  <a:schemeClr val="tx2"/>
                </a:solidFill>
              </a:rPr>
              <a:t>5</a:t>
            </a:fld>
            <a:endParaRPr lang="en-US" dirty="0">
              <a:solidFill>
                <a:schemeClr val="tx2"/>
              </a:solidFill>
            </a:endParaRPr>
          </a:p>
        </p:txBody>
      </p:sp>
      <p:pic>
        <p:nvPicPr>
          <p:cNvPr id="10" name="Picture 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28" y="6239793"/>
            <a:ext cx="1079800" cy="571190"/>
          </a:xfrm>
          <a:prstGeom prst="rect">
            <a:avLst/>
          </a:prstGeom>
        </p:spPr>
      </p:pic>
      <p:pic>
        <p:nvPicPr>
          <p:cNvPr id="11" name="Picture 10">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63" y="6217122"/>
            <a:ext cx="1107831" cy="566274"/>
          </a:xfrm>
          <a:prstGeom prst="rect">
            <a:avLst/>
          </a:prstGeom>
        </p:spPr>
      </p:pic>
      <p:sp>
        <p:nvSpPr>
          <p:cNvPr id="14" name="Title 1"/>
          <p:cNvSpPr txBox="1">
            <a:spLocks/>
          </p:cNvSpPr>
          <p:nvPr/>
        </p:nvSpPr>
        <p:spPr>
          <a:xfrm>
            <a:off x="0" y="0"/>
            <a:ext cx="9144000" cy="1211992"/>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r>
              <a:rPr lang="en-US" b="1" dirty="0" smtClean="0">
                <a:solidFill>
                  <a:schemeClr val="bg1"/>
                </a:solidFill>
                <a:latin typeface="+mn-lt"/>
              </a:rPr>
              <a:t>Related Research</a:t>
            </a:r>
            <a:endParaRPr lang="en-US" b="1" dirty="0">
              <a:solidFill>
                <a:schemeClr val="bg1"/>
              </a:solidFill>
              <a:latin typeface="+mn-lt"/>
            </a:endParaRPr>
          </a:p>
        </p:txBody>
      </p:sp>
      <p:sp>
        <p:nvSpPr>
          <p:cNvPr id="7" name="Content Placeholder 2"/>
          <p:cNvSpPr txBox="1">
            <a:spLocks/>
          </p:cNvSpPr>
          <p:nvPr/>
        </p:nvSpPr>
        <p:spPr>
          <a:xfrm>
            <a:off x="0" y="1484784"/>
            <a:ext cx="8964488" cy="48965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8975" lvl="1" indent="-463550" algn="just">
              <a:lnSpc>
                <a:spcPct val="100000"/>
              </a:lnSpc>
              <a:buSzPct val="100000"/>
              <a:buFont typeface="Wingdings" pitchFamily="2" charset="2"/>
              <a:buChar char="ü"/>
            </a:pPr>
            <a:r>
              <a:rPr lang="en-US" sz="2800" dirty="0" smtClean="0">
                <a:solidFill>
                  <a:schemeClr val="tx2"/>
                </a:solidFill>
                <a:hlinkClick r:id="rId7"/>
              </a:rPr>
              <a:t>EmoTwi50 by </a:t>
            </a:r>
            <a:r>
              <a:rPr lang="en-US" sz="2800" dirty="0">
                <a:solidFill>
                  <a:schemeClr val="tx2"/>
                </a:solidFill>
                <a:hlinkClick r:id="rId7"/>
              </a:rPr>
              <a:t>Barbieri et </a:t>
            </a:r>
            <a:r>
              <a:rPr lang="en-US" sz="2800" dirty="0" smtClean="0">
                <a:solidFill>
                  <a:schemeClr val="tx2"/>
                </a:solidFill>
                <a:hlinkClick r:id="rId7"/>
              </a:rPr>
              <a:t>al.</a:t>
            </a:r>
            <a:r>
              <a:rPr lang="en-US" sz="2800" dirty="0" smtClean="0">
                <a:solidFill>
                  <a:schemeClr val="tx2"/>
                </a:solidFill>
              </a:rPr>
              <a:t>: </a:t>
            </a:r>
            <a:r>
              <a:rPr lang="en-US" sz="2400" dirty="0" smtClean="0">
                <a:solidFill>
                  <a:schemeClr val="tx2"/>
                </a:solidFill>
              </a:rPr>
              <a:t>Used </a:t>
            </a:r>
            <a:r>
              <a:rPr lang="en-US" sz="2400" dirty="0">
                <a:solidFill>
                  <a:schemeClr val="tx2"/>
                </a:solidFill>
              </a:rPr>
              <a:t>Word2Vec to learn distributional semantics of emoji usage to calculate emoji </a:t>
            </a:r>
            <a:r>
              <a:rPr lang="en-US" sz="2400" dirty="0" smtClean="0">
                <a:solidFill>
                  <a:schemeClr val="tx2"/>
                </a:solidFill>
              </a:rPr>
              <a:t>similarity</a:t>
            </a:r>
          </a:p>
          <a:p>
            <a:pPr marL="688975" lvl="1" indent="-463550" algn="just">
              <a:lnSpc>
                <a:spcPct val="100000"/>
              </a:lnSpc>
              <a:buSzPct val="100000"/>
              <a:buFont typeface="Wingdings" pitchFamily="2" charset="2"/>
              <a:buChar char="ü"/>
            </a:pPr>
            <a:r>
              <a:rPr lang="en-US" sz="2800" dirty="0">
                <a:solidFill>
                  <a:schemeClr val="tx2"/>
                </a:solidFill>
                <a:hlinkClick r:id="rId8"/>
              </a:rPr>
              <a:t>emoji2vec </a:t>
            </a:r>
            <a:r>
              <a:rPr lang="en-US" sz="2800" dirty="0" smtClean="0">
                <a:solidFill>
                  <a:schemeClr val="tx2"/>
                </a:solidFill>
                <a:hlinkClick r:id="rId8"/>
              </a:rPr>
              <a:t>– Eisner et </a:t>
            </a:r>
            <a:r>
              <a:rPr lang="en-US" sz="2800" dirty="0">
                <a:solidFill>
                  <a:schemeClr val="tx2"/>
                </a:solidFill>
                <a:hlinkClick r:id="rId8"/>
              </a:rPr>
              <a:t>al</a:t>
            </a:r>
            <a:r>
              <a:rPr lang="en-US" sz="2800" dirty="0" smtClean="0">
                <a:solidFill>
                  <a:schemeClr val="tx2"/>
                </a:solidFill>
                <a:hlinkClick r:id="rId8"/>
              </a:rPr>
              <a:t>.</a:t>
            </a:r>
            <a:r>
              <a:rPr lang="en-US" sz="2800" dirty="0" smtClean="0">
                <a:solidFill>
                  <a:schemeClr val="tx2"/>
                </a:solidFill>
              </a:rPr>
              <a:t>: </a:t>
            </a:r>
            <a:r>
              <a:rPr lang="en-US" sz="2400" dirty="0" smtClean="0">
                <a:solidFill>
                  <a:schemeClr val="tx2"/>
                </a:solidFill>
              </a:rPr>
              <a:t>Used emoji keywords (4 words on average) from Unicode Consortium website and converted them to emoji vectors using </a:t>
            </a:r>
            <a:r>
              <a:rPr lang="en-US" sz="2400" dirty="0">
                <a:solidFill>
                  <a:schemeClr val="tx2"/>
                </a:solidFill>
              </a:rPr>
              <a:t>distributional </a:t>
            </a:r>
            <a:r>
              <a:rPr lang="en-US" sz="2400" dirty="0" smtClean="0">
                <a:solidFill>
                  <a:schemeClr val="tx2"/>
                </a:solidFill>
              </a:rPr>
              <a:t>semantics of words learned via Word2Vec</a:t>
            </a:r>
          </a:p>
          <a:p>
            <a:pPr marL="688975" lvl="1" indent="-463550" algn="just">
              <a:lnSpc>
                <a:spcPct val="100000"/>
              </a:lnSpc>
              <a:buSzPct val="100000"/>
              <a:buFont typeface="Wingdings" pitchFamily="2" charset="2"/>
              <a:buChar char="ü"/>
            </a:pPr>
            <a:r>
              <a:rPr lang="en-US" sz="2800" dirty="0" smtClean="0">
                <a:solidFill>
                  <a:schemeClr val="tx2"/>
                </a:solidFill>
                <a:hlinkClick r:id="rId9"/>
              </a:rPr>
              <a:t>Phol </a:t>
            </a:r>
            <a:r>
              <a:rPr lang="en-US" sz="2800" dirty="0">
                <a:solidFill>
                  <a:schemeClr val="tx2"/>
                </a:solidFill>
                <a:hlinkClick r:id="rId9"/>
              </a:rPr>
              <a:t>et </a:t>
            </a:r>
            <a:r>
              <a:rPr lang="en-US" sz="2800" dirty="0" smtClean="0">
                <a:solidFill>
                  <a:schemeClr val="tx2"/>
                </a:solidFill>
                <a:hlinkClick r:id="rId9"/>
              </a:rPr>
              <a:t>al.</a:t>
            </a:r>
            <a:endParaRPr lang="en-US" sz="2800" dirty="0" smtClean="0">
              <a:solidFill>
                <a:schemeClr val="tx2"/>
              </a:solidFill>
            </a:endParaRPr>
          </a:p>
          <a:p>
            <a:pPr marL="1146175" lvl="2" indent="-463550" algn="just">
              <a:lnSpc>
                <a:spcPct val="100000"/>
              </a:lnSpc>
              <a:buSzPct val="100000"/>
              <a:buFont typeface="Wingdings" pitchFamily="2" charset="2"/>
              <a:buChar char="ü"/>
            </a:pPr>
            <a:r>
              <a:rPr lang="en-US" sz="2400" dirty="0" smtClean="0">
                <a:solidFill>
                  <a:schemeClr val="tx2"/>
                </a:solidFill>
              </a:rPr>
              <a:t>Used </a:t>
            </a:r>
            <a:r>
              <a:rPr lang="en-US" sz="2400" dirty="0">
                <a:solidFill>
                  <a:schemeClr val="tx2"/>
                </a:solidFill>
              </a:rPr>
              <a:t>Word2Vec to learn distributional semantics of </a:t>
            </a:r>
            <a:r>
              <a:rPr lang="en-US" sz="2400" dirty="0" smtClean="0">
                <a:solidFill>
                  <a:schemeClr val="tx2"/>
                </a:solidFill>
              </a:rPr>
              <a:t>emoji</a:t>
            </a:r>
          </a:p>
          <a:p>
            <a:pPr marL="1146175" lvl="2" indent="-463550" algn="just">
              <a:lnSpc>
                <a:spcPct val="100000"/>
              </a:lnSpc>
              <a:buSzPct val="100000"/>
              <a:buFont typeface="Wingdings" pitchFamily="2" charset="2"/>
              <a:buChar char="ü"/>
            </a:pPr>
            <a:r>
              <a:rPr lang="en-US" sz="2400" dirty="0" smtClean="0">
                <a:solidFill>
                  <a:schemeClr val="tx2"/>
                </a:solidFill>
              </a:rPr>
              <a:t>Used Jaccard Similarity on emoji keywords obtained from the Unicode Consortium (</a:t>
            </a:r>
            <a:r>
              <a:rPr lang="en-US" sz="2400" dirty="0" smtClean="0">
                <a:solidFill>
                  <a:schemeClr val="tx2"/>
                </a:solidFill>
                <a:hlinkClick r:id="rId10"/>
              </a:rPr>
              <a:t>Similar to Wijeratne et al. ICWSM 2017</a:t>
            </a:r>
            <a:r>
              <a:rPr lang="en-US" sz="2400" dirty="0" smtClean="0">
                <a:solidFill>
                  <a:schemeClr val="tx2"/>
                </a:solidFill>
              </a:rPr>
              <a:t>)</a:t>
            </a:r>
          </a:p>
          <a:p>
            <a:pPr marL="1146175" lvl="2" indent="-463550" algn="just">
              <a:lnSpc>
                <a:spcPct val="100000"/>
              </a:lnSpc>
              <a:buSzPct val="100000"/>
              <a:buFont typeface="Wingdings" pitchFamily="2" charset="2"/>
              <a:buChar char="ü"/>
            </a:pPr>
            <a:endParaRPr lang="en-US" sz="2800" dirty="0" smtClean="0">
              <a:solidFill>
                <a:schemeClr val="tx2"/>
              </a:solidFill>
            </a:endParaRPr>
          </a:p>
          <a:p>
            <a:pPr marL="1146175" lvl="2" indent="-463550" algn="just">
              <a:lnSpc>
                <a:spcPct val="100000"/>
              </a:lnSpc>
              <a:buSzPct val="100000"/>
              <a:buFont typeface="Wingdings" pitchFamily="2" charset="2"/>
              <a:buChar char="ü"/>
            </a:pPr>
            <a:endParaRPr lang="en-US" sz="2200" dirty="0" smtClean="0">
              <a:solidFill>
                <a:schemeClr val="tx2"/>
              </a:solidFill>
            </a:endParaRPr>
          </a:p>
        </p:txBody>
      </p:sp>
      <p:sp>
        <p:nvSpPr>
          <p:cNvPr id="8" name="Footer Placeholder 3"/>
          <p:cNvSpPr>
            <a:spLocks noGrp="1"/>
          </p:cNvSpPr>
          <p:nvPr>
            <p:ph type="ftr" sz="quarter" idx="11"/>
          </p:nvPr>
        </p:nvSpPr>
        <p:spPr>
          <a:xfrm>
            <a:off x="0" y="6518205"/>
            <a:ext cx="9144000" cy="365125"/>
          </a:xfrm>
        </p:spPr>
        <p:txBody>
          <a:bodyPr/>
          <a:lstStyle/>
          <a:p>
            <a:r>
              <a:rPr lang="en-US" dirty="0" smtClean="0">
                <a:solidFill>
                  <a:schemeClr val="tx2"/>
                </a:solidFill>
              </a:rPr>
              <a:t>Wijeratne, Sanjaya et al. </a:t>
            </a:r>
            <a:r>
              <a:rPr lang="en-US" dirty="0">
                <a:solidFill>
                  <a:schemeClr val="tx2"/>
                </a:solidFill>
              </a:rPr>
              <a:t>A Semantics-Based Measure of Emoji Similarity, </a:t>
            </a:r>
            <a:r>
              <a:rPr lang="en-US" dirty="0" smtClean="0">
                <a:solidFill>
                  <a:schemeClr val="tx2"/>
                </a:solidFill>
              </a:rPr>
              <a:t>Web Intelligence 2017.</a:t>
            </a:r>
            <a:endParaRPr lang="en-US" dirty="0">
              <a:solidFill>
                <a:schemeClr val="tx2"/>
              </a:solidFill>
            </a:endParaRPr>
          </a:p>
        </p:txBody>
      </p:sp>
    </p:spTree>
    <p:extLst>
      <p:ext uri="{BB962C8B-B14F-4D97-AF65-F5344CB8AC3E}">
        <p14:creationId xmlns:p14="http://schemas.microsoft.com/office/powerpoint/2010/main" val="93149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51104" y="6520259"/>
            <a:ext cx="2057400" cy="365125"/>
          </a:xfrm>
        </p:spPr>
        <p:txBody>
          <a:bodyPr/>
          <a:lstStyle/>
          <a:p>
            <a:fld id="{E20EC3FF-68E7-433F-BCD3-5159136A4F9C}" type="slidenum">
              <a:rPr lang="en-US" smtClean="0">
                <a:solidFill>
                  <a:schemeClr val="tx2"/>
                </a:solidFill>
              </a:rPr>
              <a:t>6</a:t>
            </a:fld>
            <a:endParaRPr lang="en-US" dirty="0">
              <a:solidFill>
                <a:schemeClr val="tx2"/>
              </a:solidFill>
            </a:endParaRPr>
          </a:p>
        </p:txBody>
      </p:sp>
      <p:pic>
        <p:nvPicPr>
          <p:cNvPr id="10" name="Picture 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28" y="6239793"/>
            <a:ext cx="1079800" cy="571190"/>
          </a:xfrm>
          <a:prstGeom prst="rect">
            <a:avLst/>
          </a:prstGeom>
        </p:spPr>
      </p:pic>
      <p:pic>
        <p:nvPicPr>
          <p:cNvPr id="11" name="Picture 10">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63" y="6217122"/>
            <a:ext cx="1107831" cy="566274"/>
          </a:xfrm>
          <a:prstGeom prst="rect">
            <a:avLst/>
          </a:prstGeom>
        </p:spPr>
      </p:pic>
      <p:sp>
        <p:nvSpPr>
          <p:cNvPr id="14" name="Title 1"/>
          <p:cNvSpPr txBox="1">
            <a:spLocks/>
          </p:cNvSpPr>
          <p:nvPr/>
        </p:nvSpPr>
        <p:spPr>
          <a:xfrm>
            <a:off x="0" y="0"/>
            <a:ext cx="9144000" cy="1211992"/>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r>
              <a:rPr lang="en-US" b="1" dirty="0" smtClean="0">
                <a:solidFill>
                  <a:schemeClr val="bg1"/>
                </a:solidFill>
                <a:latin typeface="+mn-lt"/>
              </a:rPr>
              <a:t>Our Emoji Embedding Approach </a:t>
            </a:r>
            <a:endParaRPr lang="en-US" b="1" dirty="0">
              <a:solidFill>
                <a:schemeClr val="bg1"/>
              </a:solidFill>
              <a:latin typeface="+mn-lt"/>
            </a:endParaRPr>
          </a:p>
        </p:txBody>
      </p:sp>
      <p:sp>
        <p:nvSpPr>
          <p:cNvPr id="9" name="Footer Placeholder 3"/>
          <p:cNvSpPr>
            <a:spLocks noGrp="1"/>
          </p:cNvSpPr>
          <p:nvPr>
            <p:ph type="ftr" sz="quarter" idx="11"/>
          </p:nvPr>
        </p:nvSpPr>
        <p:spPr>
          <a:xfrm>
            <a:off x="0" y="6518205"/>
            <a:ext cx="9144000" cy="365125"/>
          </a:xfrm>
        </p:spPr>
        <p:txBody>
          <a:bodyPr/>
          <a:lstStyle/>
          <a:p>
            <a:r>
              <a:rPr lang="en-US" dirty="0" smtClean="0">
                <a:solidFill>
                  <a:schemeClr val="tx2"/>
                </a:solidFill>
              </a:rPr>
              <a:t>Wijeratne, Sanjaya et al. </a:t>
            </a:r>
            <a:r>
              <a:rPr lang="en-US" dirty="0">
                <a:solidFill>
                  <a:schemeClr val="tx2"/>
                </a:solidFill>
              </a:rPr>
              <a:t>A Semantics-Based Measure of Emoji Similarity, </a:t>
            </a:r>
            <a:r>
              <a:rPr lang="en-US" dirty="0" smtClean="0">
                <a:solidFill>
                  <a:schemeClr val="tx2"/>
                </a:solidFill>
              </a:rPr>
              <a:t>Web Intelligence 2017.</a:t>
            </a:r>
            <a:endParaRPr lang="en-US" dirty="0">
              <a:solidFill>
                <a:schemeClr val="tx2"/>
              </a:solidFill>
            </a:endParaRPr>
          </a:p>
        </p:txBody>
      </p:sp>
      <p:sp>
        <p:nvSpPr>
          <p:cNvPr id="13" name="Content Placeholder 2"/>
          <p:cNvSpPr txBox="1">
            <a:spLocks/>
          </p:cNvSpPr>
          <p:nvPr/>
        </p:nvSpPr>
        <p:spPr>
          <a:xfrm>
            <a:off x="0" y="1576982"/>
            <a:ext cx="8892480" cy="45163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8975" lvl="1" indent="-463550" algn="just">
              <a:lnSpc>
                <a:spcPct val="100000"/>
              </a:lnSpc>
              <a:buSzPct val="100000"/>
              <a:buFont typeface="Wingdings" pitchFamily="2" charset="2"/>
              <a:buChar char="ü"/>
            </a:pPr>
            <a:r>
              <a:rPr lang="en-US" sz="2800" dirty="0">
                <a:solidFill>
                  <a:schemeClr val="tx2"/>
                </a:solidFill>
              </a:rPr>
              <a:t>Extract emoji definitions from a </a:t>
            </a:r>
            <a:r>
              <a:rPr lang="en-US" sz="2800" b="1" dirty="0">
                <a:solidFill>
                  <a:schemeClr val="tx2"/>
                </a:solidFill>
              </a:rPr>
              <a:t>knowledge base of emoji senses</a:t>
            </a:r>
            <a:r>
              <a:rPr lang="en-US" sz="2800" dirty="0">
                <a:solidFill>
                  <a:schemeClr val="tx2"/>
                </a:solidFill>
              </a:rPr>
              <a:t> and definitions (EmojiNet)</a:t>
            </a:r>
          </a:p>
          <a:p>
            <a:pPr marL="688975" lvl="1" indent="-463550" algn="just">
              <a:lnSpc>
                <a:spcPct val="100000"/>
              </a:lnSpc>
              <a:buSzPct val="100000"/>
              <a:buFont typeface="Wingdings" pitchFamily="2" charset="2"/>
              <a:buChar char="ü"/>
            </a:pPr>
            <a:r>
              <a:rPr lang="en-US" sz="2800" dirty="0" smtClean="0">
                <a:solidFill>
                  <a:schemeClr val="tx2"/>
                </a:solidFill>
              </a:rPr>
              <a:t>Learn </a:t>
            </a:r>
            <a:r>
              <a:rPr lang="en-US" sz="2800" b="1" dirty="0" smtClean="0">
                <a:solidFill>
                  <a:schemeClr val="tx2"/>
                </a:solidFill>
              </a:rPr>
              <a:t>distributional semantics</a:t>
            </a:r>
            <a:r>
              <a:rPr lang="en-US" sz="2800" dirty="0" smtClean="0">
                <a:solidFill>
                  <a:schemeClr val="tx2"/>
                </a:solidFill>
              </a:rPr>
              <a:t> of words as word embeddings using two corpora (Tweets and Google News)</a:t>
            </a:r>
          </a:p>
          <a:p>
            <a:pPr marL="688975" lvl="1" indent="-463550" algn="just">
              <a:lnSpc>
                <a:spcPct val="100000"/>
              </a:lnSpc>
              <a:buSzPct val="100000"/>
              <a:buFont typeface="Wingdings" pitchFamily="2" charset="2"/>
              <a:buChar char="ü"/>
            </a:pPr>
            <a:r>
              <a:rPr lang="en-US" sz="2800" dirty="0">
                <a:solidFill>
                  <a:schemeClr val="tx2"/>
                </a:solidFill>
              </a:rPr>
              <a:t>C</a:t>
            </a:r>
            <a:r>
              <a:rPr lang="en-US" sz="2800" dirty="0" smtClean="0">
                <a:solidFill>
                  <a:schemeClr val="tx2"/>
                </a:solidFill>
              </a:rPr>
              <a:t>onvert the words in emoji meanings to vectors using word embeddings (emoji embeddings)</a:t>
            </a:r>
          </a:p>
          <a:p>
            <a:pPr marL="688975" lvl="1" indent="-463550" algn="just">
              <a:lnSpc>
                <a:spcPct val="100000"/>
              </a:lnSpc>
              <a:buSzPct val="100000"/>
              <a:buFont typeface="Wingdings" pitchFamily="2" charset="2"/>
              <a:buChar char="ü"/>
            </a:pPr>
            <a:r>
              <a:rPr lang="en-US" sz="2800" dirty="0" smtClean="0">
                <a:solidFill>
                  <a:schemeClr val="tx2"/>
                </a:solidFill>
              </a:rPr>
              <a:t>Evaluate </a:t>
            </a:r>
            <a:r>
              <a:rPr lang="en-US" sz="2800" dirty="0">
                <a:solidFill>
                  <a:schemeClr val="tx2"/>
                </a:solidFill>
              </a:rPr>
              <a:t>the similarity (distance) of emoji in the embedding space using EmoSim508, </a:t>
            </a:r>
            <a:r>
              <a:rPr lang="en-US" sz="2800" b="1" dirty="0">
                <a:solidFill>
                  <a:schemeClr val="tx2"/>
                </a:solidFill>
              </a:rPr>
              <a:t>a new dataset with 508 emoji pairs</a:t>
            </a:r>
            <a:endParaRPr lang="en-US" sz="3200" dirty="0">
              <a:solidFill>
                <a:schemeClr val="tx2"/>
              </a:solidFill>
            </a:endParaRPr>
          </a:p>
          <a:p>
            <a:pPr marL="225425" lvl="1" indent="0" algn="just">
              <a:lnSpc>
                <a:spcPct val="100000"/>
              </a:lnSpc>
              <a:buSzPct val="100000"/>
              <a:buNone/>
            </a:pPr>
            <a:endParaRPr lang="en-US" sz="3200" dirty="0">
              <a:solidFill>
                <a:schemeClr val="tx2"/>
              </a:solidFill>
            </a:endParaRPr>
          </a:p>
          <a:p>
            <a:pPr marL="225425" lvl="1" indent="0" algn="just">
              <a:lnSpc>
                <a:spcPct val="100000"/>
              </a:lnSpc>
              <a:buSzPct val="100000"/>
              <a:buNone/>
            </a:pPr>
            <a:endParaRPr lang="en-US" sz="3200" dirty="0" smtClean="0">
              <a:solidFill>
                <a:schemeClr val="tx2"/>
              </a:solidFill>
            </a:endParaRPr>
          </a:p>
        </p:txBody>
      </p:sp>
    </p:spTree>
    <p:extLst>
      <p:ext uri="{BB962C8B-B14F-4D97-AF65-F5344CB8AC3E}">
        <p14:creationId xmlns:p14="http://schemas.microsoft.com/office/powerpoint/2010/main" val="11187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51104" y="6520259"/>
            <a:ext cx="2057400" cy="365125"/>
          </a:xfrm>
        </p:spPr>
        <p:txBody>
          <a:bodyPr/>
          <a:lstStyle/>
          <a:p>
            <a:fld id="{E20EC3FF-68E7-433F-BCD3-5159136A4F9C}" type="slidenum">
              <a:rPr lang="en-US" smtClean="0">
                <a:solidFill>
                  <a:schemeClr val="tx2"/>
                </a:solidFill>
              </a:rPr>
              <a:t>7</a:t>
            </a:fld>
            <a:endParaRPr lang="en-US" dirty="0">
              <a:solidFill>
                <a:schemeClr val="tx2"/>
              </a:solidFill>
            </a:endParaRPr>
          </a:p>
        </p:txBody>
      </p:sp>
      <p:pic>
        <p:nvPicPr>
          <p:cNvPr id="10" name="Picture 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28" y="6239793"/>
            <a:ext cx="1079800" cy="571190"/>
          </a:xfrm>
          <a:prstGeom prst="rect">
            <a:avLst/>
          </a:prstGeom>
        </p:spPr>
      </p:pic>
      <p:pic>
        <p:nvPicPr>
          <p:cNvPr id="11" name="Picture 10">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63" y="6217122"/>
            <a:ext cx="1107831" cy="566274"/>
          </a:xfrm>
          <a:prstGeom prst="rect">
            <a:avLst/>
          </a:prstGeom>
        </p:spPr>
      </p:pic>
      <p:sp>
        <p:nvSpPr>
          <p:cNvPr id="14" name="Title 1"/>
          <p:cNvSpPr txBox="1">
            <a:spLocks/>
          </p:cNvSpPr>
          <p:nvPr/>
        </p:nvSpPr>
        <p:spPr>
          <a:xfrm>
            <a:off x="0" y="0"/>
            <a:ext cx="9144000" cy="1211992"/>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r>
              <a:rPr lang="en-US" b="1" dirty="0" smtClean="0">
                <a:solidFill>
                  <a:schemeClr val="bg1"/>
                </a:solidFill>
                <a:latin typeface="+mn-lt"/>
              </a:rPr>
              <a:t>Building EmojiNet</a:t>
            </a:r>
            <a:endParaRPr lang="en-US" b="1" dirty="0">
              <a:solidFill>
                <a:schemeClr val="bg1"/>
              </a:solidFill>
              <a:latin typeface="+mn-lt"/>
            </a:endParaRPr>
          </a:p>
        </p:txBody>
      </p:sp>
      <p:sp>
        <p:nvSpPr>
          <p:cNvPr id="9" name="Footer Placeholder 3"/>
          <p:cNvSpPr>
            <a:spLocks noGrp="1"/>
          </p:cNvSpPr>
          <p:nvPr>
            <p:ph type="ftr" sz="quarter" idx="11"/>
          </p:nvPr>
        </p:nvSpPr>
        <p:spPr>
          <a:xfrm>
            <a:off x="0" y="6518205"/>
            <a:ext cx="9144000" cy="365125"/>
          </a:xfrm>
        </p:spPr>
        <p:txBody>
          <a:bodyPr/>
          <a:lstStyle/>
          <a:p>
            <a:r>
              <a:rPr lang="en-US" dirty="0" smtClean="0">
                <a:solidFill>
                  <a:schemeClr val="tx2"/>
                </a:solidFill>
              </a:rPr>
              <a:t>Wijeratne, Sanjaya et al. </a:t>
            </a:r>
            <a:r>
              <a:rPr lang="en-US" dirty="0">
                <a:solidFill>
                  <a:schemeClr val="tx2"/>
                </a:solidFill>
              </a:rPr>
              <a:t>A Semantics-Based Measure of Emoji Similarity, </a:t>
            </a:r>
            <a:r>
              <a:rPr lang="en-US" dirty="0" smtClean="0">
                <a:solidFill>
                  <a:schemeClr val="tx2"/>
                </a:solidFill>
              </a:rPr>
              <a:t>Web Intelligence 2017.</a:t>
            </a:r>
            <a:endParaRPr lang="en-US" dirty="0">
              <a:solidFill>
                <a:schemeClr val="tx2"/>
              </a:solidFill>
            </a:endParaRP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96" y="1268760"/>
            <a:ext cx="1782525" cy="4903574"/>
          </a:xfrm>
          <a:prstGeom prst="rect">
            <a:avLst/>
          </a:prstGeom>
        </p:spPr>
      </p:pic>
      <p:sp>
        <p:nvSpPr>
          <p:cNvPr id="4" name="TextBox 3"/>
          <p:cNvSpPr txBox="1"/>
          <p:nvPr/>
        </p:nvSpPr>
        <p:spPr>
          <a:xfrm>
            <a:off x="1907704" y="2177164"/>
            <a:ext cx="7056784" cy="609399"/>
          </a:xfrm>
          <a:prstGeom prst="rect">
            <a:avLst/>
          </a:prstGeom>
          <a:noFill/>
          <a:ln>
            <a:solidFill>
              <a:schemeClr val="tx2"/>
            </a:solidFill>
          </a:ln>
        </p:spPr>
        <p:txBody>
          <a:bodyPr wrap="square" rtlCol="0">
            <a:spAutoFit/>
          </a:bodyPr>
          <a:lstStyle/>
          <a:p>
            <a:pPr algn="just"/>
            <a:r>
              <a:rPr lang="en-US" sz="1500" dirty="0">
                <a:solidFill>
                  <a:schemeClr val="tx2"/>
                </a:solidFill>
              </a:rPr>
              <a:t>The Unicode Consortium </a:t>
            </a:r>
            <a:r>
              <a:rPr lang="en-US" sz="1500" dirty="0" smtClean="0">
                <a:solidFill>
                  <a:schemeClr val="tx2"/>
                </a:solidFill>
              </a:rPr>
              <a:t>maintains </a:t>
            </a:r>
            <a:r>
              <a:rPr lang="en-US" sz="1500" dirty="0">
                <a:solidFill>
                  <a:schemeClr val="tx2"/>
                </a:solidFill>
              </a:rPr>
              <a:t>a complete list of the standardized Unicodes for each </a:t>
            </a:r>
            <a:r>
              <a:rPr lang="en-US" sz="1500" dirty="0" smtClean="0">
                <a:solidFill>
                  <a:schemeClr val="tx2"/>
                </a:solidFill>
              </a:rPr>
              <a:t>emoji </a:t>
            </a:r>
            <a:r>
              <a:rPr lang="en-US" sz="1500" dirty="0">
                <a:solidFill>
                  <a:schemeClr val="tx2"/>
                </a:solidFill>
              </a:rPr>
              <a:t>along with other information </a:t>
            </a:r>
            <a:r>
              <a:rPr lang="en-US" sz="1500" dirty="0" smtClean="0">
                <a:solidFill>
                  <a:schemeClr val="tx2"/>
                </a:solidFill>
              </a:rPr>
              <a:t>such </a:t>
            </a:r>
            <a:r>
              <a:rPr lang="en-US" sz="1500" dirty="0">
                <a:solidFill>
                  <a:schemeClr val="tx2"/>
                </a:solidFill>
              </a:rPr>
              <a:t>as manually curated keywords and </a:t>
            </a:r>
            <a:r>
              <a:rPr lang="en-US" sz="1500" dirty="0" smtClean="0">
                <a:solidFill>
                  <a:schemeClr val="tx2"/>
                </a:solidFill>
              </a:rPr>
              <a:t>images.</a:t>
            </a:r>
          </a:p>
        </p:txBody>
      </p:sp>
      <p:sp>
        <p:nvSpPr>
          <p:cNvPr id="16" name="TextBox 15"/>
          <p:cNvSpPr txBox="1"/>
          <p:nvPr/>
        </p:nvSpPr>
        <p:spPr>
          <a:xfrm>
            <a:off x="1907704" y="3086367"/>
            <a:ext cx="7056784" cy="553998"/>
          </a:xfrm>
          <a:prstGeom prst="rect">
            <a:avLst/>
          </a:prstGeom>
          <a:noFill/>
          <a:ln>
            <a:solidFill>
              <a:schemeClr val="tx2"/>
            </a:solidFill>
          </a:ln>
        </p:spPr>
        <p:txBody>
          <a:bodyPr wrap="square" rtlCol="0">
            <a:spAutoFit/>
          </a:bodyPr>
          <a:lstStyle/>
          <a:p>
            <a:pPr algn="just"/>
            <a:r>
              <a:rPr lang="en-US" sz="1500" dirty="0" smtClean="0">
                <a:solidFill>
                  <a:schemeClr val="tx2"/>
                </a:solidFill>
              </a:rPr>
              <a:t>Emojipedia </a:t>
            </a:r>
            <a:r>
              <a:rPr lang="en-US" sz="1500" dirty="0">
                <a:solidFill>
                  <a:schemeClr val="tx2"/>
                </a:solidFill>
              </a:rPr>
              <a:t>is a</a:t>
            </a:r>
            <a:r>
              <a:rPr lang="en-US" sz="1500" dirty="0" smtClean="0">
                <a:solidFill>
                  <a:schemeClr val="tx2"/>
                </a:solidFill>
              </a:rPr>
              <a:t> </a:t>
            </a:r>
            <a:r>
              <a:rPr lang="en-US" sz="1500" dirty="0">
                <a:solidFill>
                  <a:schemeClr val="tx2"/>
                </a:solidFill>
              </a:rPr>
              <a:t>human-created emoji reference website that </a:t>
            </a:r>
            <a:r>
              <a:rPr lang="en-US" sz="1500" dirty="0" smtClean="0">
                <a:solidFill>
                  <a:schemeClr val="tx2"/>
                </a:solidFill>
              </a:rPr>
              <a:t>provides useful emoji information such as emoji descriptions and short codes.</a:t>
            </a:r>
          </a:p>
        </p:txBody>
      </p:sp>
      <p:sp>
        <p:nvSpPr>
          <p:cNvPr id="17" name="TextBox 16"/>
          <p:cNvSpPr txBox="1"/>
          <p:nvPr/>
        </p:nvSpPr>
        <p:spPr>
          <a:xfrm>
            <a:off x="1907704" y="3950463"/>
            <a:ext cx="7056784" cy="553998"/>
          </a:xfrm>
          <a:prstGeom prst="rect">
            <a:avLst/>
          </a:prstGeom>
          <a:noFill/>
          <a:ln>
            <a:solidFill>
              <a:schemeClr val="tx2"/>
            </a:solidFill>
          </a:ln>
        </p:spPr>
        <p:txBody>
          <a:bodyPr wrap="square" rtlCol="0">
            <a:spAutoFit/>
          </a:bodyPr>
          <a:lstStyle/>
          <a:p>
            <a:pPr algn="just"/>
            <a:r>
              <a:rPr lang="en-US" sz="1500" dirty="0">
                <a:solidFill>
                  <a:schemeClr val="tx2"/>
                </a:solidFill>
              </a:rPr>
              <a:t>The Emoji </a:t>
            </a:r>
            <a:r>
              <a:rPr lang="en-US" sz="1500" dirty="0" smtClean="0">
                <a:solidFill>
                  <a:schemeClr val="tx2"/>
                </a:solidFill>
              </a:rPr>
              <a:t>Dictionary </a:t>
            </a:r>
            <a:r>
              <a:rPr lang="en-US" sz="1500" dirty="0">
                <a:solidFill>
                  <a:schemeClr val="tx2"/>
                </a:solidFill>
              </a:rPr>
              <a:t>is the first crowdsourced emoji reference website that provides emoji definitions with their sense labels based on how </a:t>
            </a:r>
            <a:r>
              <a:rPr lang="en-US" sz="1500" dirty="0" smtClean="0">
                <a:solidFill>
                  <a:schemeClr val="tx2"/>
                </a:solidFill>
              </a:rPr>
              <a:t>emoji are </a:t>
            </a:r>
            <a:r>
              <a:rPr lang="en-US" sz="1500" dirty="0">
                <a:solidFill>
                  <a:schemeClr val="tx2"/>
                </a:solidFill>
              </a:rPr>
              <a:t>used in </a:t>
            </a:r>
            <a:r>
              <a:rPr lang="en-US" sz="1500" dirty="0" smtClean="0">
                <a:solidFill>
                  <a:schemeClr val="tx2"/>
                </a:solidFill>
              </a:rPr>
              <a:t>sentences.</a:t>
            </a:r>
          </a:p>
        </p:txBody>
      </p:sp>
      <p:sp>
        <p:nvSpPr>
          <p:cNvPr id="18" name="TextBox 17"/>
          <p:cNvSpPr txBox="1"/>
          <p:nvPr/>
        </p:nvSpPr>
        <p:spPr>
          <a:xfrm>
            <a:off x="1907704" y="5267873"/>
            <a:ext cx="7056784" cy="553998"/>
          </a:xfrm>
          <a:prstGeom prst="rect">
            <a:avLst/>
          </a:prstGeom>
          <a:noFill/>
          <a:ln>
            <a:solidFill>
              <a:schemeClr val="tx2"/>
            </a:solidFill>
          </a:ln>
        </p:spPr>
        <p:txBody>
          <a:bodyPr wrap="square" rtlCol="0">
            <a:spAutoFit/>
          </a:bodyPr>
          <a:lstStyle/>
          <a:p>
            <a:pPr algn="just"/>
            <a:r>
              <a:rPr lang="en-US" sz="1500" dirty="0">
                <a:solidFill>
                  <a:schemeClr val="tx2"/>
                </a:solidFill>
              </a:rPr>
              <a:t>BabelNet is the most comprehensive multilingual machine-readable semantic network </a:t>
            </a:r>
            <a:r>
              <a:rPr lang="en-US" sz="1500" dirty="0" smtClean="0">
                <a:solidFill>
                  <a:schemeClr val="tx2"/>
                </a:solidFill>
              </a:rPr>
              <a:t>available to date that links words into their corresponding Wikipedia pages.</a:t>
            </a:r>
          </a:p>
        </p:txBody>
      </p:sp>
      <p:sp>
        <p:nvSpPr>
          <p:cNvPr id="6" name="Rectangle 5"/>
          <p:cNvSpPr/>
          <p:nvPr/>
        </p:nvSpPr>
        <p:spPr>
          <a:xfrm>
            <a:off x="111463" y="1988840"/>
            <a:ext cx="1652225" cy="2736304"/>
          </a:xfrm>
          <a:prstGeom prst="rect">
            <a:avLst/>
          </a:prstGeom>
          <a:solidFill>
            <a:schemeClr val="bg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482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51104" y="6520259"/>
            <a:ext cx="2057400" cy="365125"/>
          </a:xfrm>
        </p:spPr>
        <p:txBody>
          <a:bodyPr/>
          <a:lstStyle/>
          <a:p>
            <a:fld id="{E20EC3FF-68E7-433F-BCD3-5159136A4F9C}" type="slidenum">
              <a:rPr lang="en-US" smtClean="0">
                <a:solidFill>
                  <a:schemeClr val="tx2"/>
                </a:solidFill>
              </a:rPr>
              <a:t>8</a:t>
            </a:fld>
            <a:endParaRPr lang="en-US" dirty="0">
              <a:solidFill>
                <a:schemeClr val="tx2"/>
              </a:solidFill>
            </a:endParaRPr>
          </a:p>
        </p:txBody>
      </p:sp>
      <p:pic>
        <p:nvPicPr>
          <p:cNvPr id="10" name="Picture 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28" y="6239793"/>
            <a:ext cx="1079800" cy="571190"/>
          </a:xfrm>
          <a:prstGeom prst="rect">
            <a:avLst/>
          </a:prstGeom>
        </p:spPr>
      </p:pic>
      <p:pic>
        <p:nvPicPr>
          <p:cNvPr id="11" name="Picture 10">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63" y="6217122"/>
            <a:ext cx="1107831" cy="566274"/>
          </a:xfrm>
          <a:prstGeom prst="rect">
            <a:avLst/>
          </a:prstGeom>
        </p:spPr>
      </p:pic>
      <p:sp>
        <p:nvSpPr>
          <p:cNvPr id="14" name="Title 1"/>
          <p:cNvSpPr txBox="1">
            <a:spLocks/>
          </p:cNvSpPr>
          <p:nvPr/>
        </p:nvSpPr>
        <p:spPr>
          <a:xfrm>
            <a:off x="0" y="0"/>
            <a:ext cx="9144000" cy="1211992"/>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r>
              <a:rPr lang="en-US" b="1" dirty="0" smtClean="0">
                <a:solidFill>
                  <a:schemeClr val="bg1"/>
                </a:solidFill>
                <a:latin typeface="+mn-lt"/>
              </a:rPr>
              <a:t>EmojiNet</a:t>
            </a:r>
            <a:endParaRPr lang="en-US" b="1" dirty="0">
              <a:solidFill>
                <a:schemeClr val="bg1"/>
              </a:solidFill>
              <a:latin typeface="+mn-lt"/>
            </a:endParaRPr>
          </a:p>
        </p:txBody>
      </p:sp>
      <p:sp>
        <p:nvSpPr>
          <p:cNvPr id="9" name="Footer Placeholder 3"/>
          <p:cNvSpPr>
            <a:spLocks noGrp="1"/>
          </p:cNvSpPr>
          <p:nvPr>
            <p:ph type="ftr" sz="quarter" idx="11"/>
          </p:nvPr>
        </p:nvSpPr>
        <p:spPr>
          <a:xfrm>
            <a:off x="0" y="6518205"/>
            <a:ext cx="9144000" cy="365125"/>
          </a:xfrm>
        </p:spPr>
        <p:txBody>
          <a:bodyPr/>
          <a:lstStyle/>
          <a:p>
            <a:r>
              <a:rPr lang="en-US" dirty="0" smtClean="0">
                <a:solidFill>
                  <a:schemeClr val="tx2"/>
                </a:solidFill>
              </a:rPr>
              <a:t>Wijeratne, Sanjaya et al. </a:t>
            </a:r>
            <a:r>
              <a:rPr lang="en-US" dirty="0">
                <a:solidFill>
                  <a:schemeClr val="tx2"/>
                </a:solidFill>
              </a:rPr>
              <a:t>A Semantics-Based Measure of Emoji Similarity, </a:t>
            </a:r>
            <a:r>
              <a:rPr lang="en-US" dirty="0" smtClean="0">
                <a:solidFill>
                  <a:schemeClr val="tx2"/>
                </a:solidFill>
              </a:rPr>
              <a:t>Web Intelligence 2017.</a:t>
            </a:r>
            <a:endParaRPr lang="en-US" dirty="0">
              <a:solidFill>
                <a:schemeClr val="tx2"/>
              </a:solidFill>
            </a:endParaRP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357" y="1268760"/>
            <a:ext cx="9066147" cy="4948362"/>
          </a:xfrm>
          <a:prstGeom prst="rect">
            <a:avLst/>
          </a:prstGeom>
        </p:spPr>
      </p:pic>
      <p:sp>
        <p:nvSpPr>
          <p:cNvPr id="13" name="TextBox 12"/>
          <p:cNvSpPr txBox="1"/>
          <p:nvPr/>
        </p:nvSpPr>
        <p:spPr>
          <a:xfrm>
            <a:off x="2051720" y="6289574"/>
            <a:ext cx="5040560" cy="307777"/>
          </a:xfrm>
          <a:prstGeom prst="rect">
            <a:avLst/>
          </a:prstGeom>
          <a:noFill/>
        </p:spPr>
        <p:txBody>
          <a:bodyPr wrap="square" rtlCol="0">
            <a:spAutoFit/>
          </a:bodyPr>
          <a:lstStyle/>
          <a:p>
            <a:pPr algn="ctr"/>
            <a:r>
              <a:rPr lang="en-US" sz="1400" b="1" dirty="0"/>
              <a:t>Figure </a:t>
            </a:r>
            <a:r>
              <a:rPr lang="en-US" sz="1400" b="1" dirty="0" smtClean="0"/>
              <a:t>1 </a:t>
            </a:r>
            <a:r>
              <a:rPr lang="en-US" sz="1400" b="1" dirty="0"/>
              <a:t>– </a:t>
            </a:r>
            <a:r>
              <a:rPr lang="en-US" sz="1400" b="1" dirty="0" smtClean="0"/>
              <a:t>EmojiNet</a:t>
            </a:r>
            <a:endParaRPr lang="en-US" sz="1400" b="1" dirty="0"/>
          </a:p>
        </p:txBody>
      </p:sp>
    </p:spTree>
    <p:extLst>
      <p:ext uri="{BB962C8B-B14F-4D97-AF65-F5344CB8AC3E}">
        <p14:creationId xmlns:p14="http://schemas.microsoft.com/office/powerpoint/2010/main" val="3817521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51104" y="6520259"/>
            <a:ext cx="2057400" cy="365125"/>
          </a:xfrm>
        </p:spPr>
        <p:txBody>
          <a:bodyPr/>
          <a:lstStyle/>
          <a:p>
            <a:fld id="{E20EC3FF-68E7-433F-BCD3-5159136A4F9C}" type="slidenum">
              <a:rPr lang="en-US" smtClean="0">
                <a:solidFill>
                  <a:schemeClr val="tx2"/>
                </a:solidFill>
              </a:rPr>
              <a:t>9</a:t>
            </a:fld>
            <a:endParaRPr lang="en-US" dirty="0">
              <a:solidFill>
                <a:schemeClr val="tx2"/>
              </a:solidFill>
            </a:endParaRPr>
          </a:p>
        </p:txBody>
      </p:sp>
      <p:pic>
        <p:nvPicPr>
          <p:cNvPr id="10" name="Picture 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628" y="6239793"/>
            <a:ext cx="1079800" cy="571190"/>
          </a:xfrm>
          <a:prstGeom prst="rect">
            <a:avLst/>
          </a:prstGeom>
        </p:spPr>
      </p:pic>
      <p:pic>
        <p:nvPicPr>
          <p:cNvPr id="11" name="Picture 10">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463" y="6217122"/>
            <a:ext cx="1107831" cy="566274"/>
          </a:xfrm>
          <a:prstGeom prst="rect">
            <a:avLst/>
          </a:prstGeom>
        </p:spPr>
      </p:pic>
      <p:sp>
        <p:nvSpPr>
          <p:cNvPr id="14" name="Title 1"/>
          <p:cNvSpPr txBox="1">
            <a:spLocks/>
          </p:cNvSpPr>
          <p:nvPr/>
        </p:nvSpPr>
        <p:spPr>
          <a:xfrm>
            <a:off x="0" y="0"/>
            <a:ext cx="9144000" cy="1211992"/>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r>
              <a:rPr lang="en-US" b="1" dirty="0" smtClean="0">
                <a:solidFill>
                  <a:schemeClr val="bg1"/>
                </a:solidFill>
                <a:latin typeface="+mn-lt"/>
              </a:rPr>
              <a:t>Representing Emoji using Definitions</a:t>
            </a:r>
            <a:endParaRPr lang="en-US" b="1" dirty="0">
              <a:solidFill>
                <a:schemeClr val="bg1"/>
              </a:solidFill>
              <a:latin typeface="+mn-lt"/>
            </a:endParaRPr>
          </a:p>
        </p:txBody>
      </p:sp>
      <p:sp>
        <p:nvSpPr>
          <p:cNvPr id="9" name="Footer Placeholder 3"/>
          <p:cNvSpPr>
            <a:spLocks noGrp="1"/>
          </p:cNvSpPr>
          <p:nvPr>
            <p:ph type="ftr" sz="quarter" idx="11"/>
          </p:nvPr>
        </p:nvSpPr>
        <p:spPr>
          <a:xfrm>
            <a:off x="0" y="6518205"/>
            <a:ext cx="9144000" cy="365125"/>
          </a:xfrm>
        </p:spPr>
        <p:txBody>
          <a:bodyPr/>
          <a:lstStyle/>
          <a:p>
            <a:r>
              <a:rPr lang="en-US" dirty="0" smtClean="0">
                <a:solidFill>
                  <a:schemeClr val="tx2"/>
                </a:solidFill>
              </a:rPr>
              <a:t>Wijeratne, Sanjaya et al. </a:t>
            </a:r>
            <a:r>
              <a:rPr lang="en-US" dirty="0">
                <a:solidFill>
                  <a:schemeClr val="tx2"/>
                </a:solidFill>
              </a:rPr>
              <a:t>A Semantics-Based Measure of Emoji Similarity, </a:t>
            </a:r>
            <a:r>
              <a:rPr lang="en-US" dirty="0" smtClean="0">
                <a:solidFill>
                  <a:schemeClr val="tx2"/>
                </a:solidFill>
              </a:rPr>
              <a:t>Web Intelligence 2017.</a:t>
            </a:r>
            <a:endParaRPr lang="en-US" dirty="0">
              <a:solidFill>
                <a:schemeClr val="tx2"/>
              </a:solidFill>
            </a:endParaRPr>
          </a:p>
        </p:txBody>
      </p:sp>
      <p:sp>
        <p:nvSpPr>
          <p:cNvPr id="12" name="Content Placeholder 2"/>
          <p:cNvSpPr txBox="1">
            <a:spLocks/>
          </p:cNvSpPr>
          <p:nvPr/>
        </p:nvSpPr>
        <p:spPr>
          <a:xfrm>
            <a:off x="0" y="1432966"/>
            <a:ext cx="8892480" cy="46603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8975" lvl="1" indent="-463550" algn="just">
              <a:lnSpc>
                <a:spcPct val="100000"/>
              </a:lnSpc>
              <a:buSzPct val="100000"/>
              <a:buFont typeface="Wingdings" pitchFamily="2" charset="2"/>
              <a:buChar char="ü"/>
            </a:pPr>
            <a:r>
              <a:rPr lang="en-US" sz="2800" dirty="0" smtClean="0">
                <a:solidFill>
                  <a:schemeClr val="tx2"/>
                </a:solidFill>
              </a:rPr>
              <a:t>Emoji Description (Sense_Desc.)</a:t>
            </a:r>
          </a:p>
          <a:p>
            <a:pPr marL="1146175" lvl="2" indent="-463550" algn="just">
              <a:lnSpc>
                <a:spcPct val="100000"/>
              </a:lnSpc>
              <a:buSzPct val="100000"/>
              <a:buFont typeface="Wingdings" pitchFamily="2" charset="2"/>
              <a:buChar char="ü"/>
            </a:pPr>
            <a:r>
              <a:rPr lang="en-US" dirty="0" smtClean="0">
                <a:solidFill>
                  <a:schemeClr val="tx2"/>
                </a:solidFill>
              </a:rPr>
              <a:t>Gives an overview of what is depicted </a:t>
            </a:r>
            <a:r>
              <a:rPr lang="en-US" dirty="0">
                <a:solidFill>
                  <a:schemeClr val="tx2"/>
                </a:solidFill>
              </a:rPr>
              <a:t>in </a:t>
            </a:r>
            <a:r>
              <a:rPr lang="en-US" dirty="0" smtClean="0">
                <a:solidFill>
                  <a:schemeClr val="tx2"/>
                </a:solidFill>
              </a:rPr>
              <a:t>an emoji </a:t>
            </a:r>
            <a:r>
              <a:rPr lang="en-US" dirty="0">
                <a:solidFill>
                  <a:schemeClr val="tx2"/>
                </a:solidFill>
              </a:rPr>
              <a:t>– E.g., “A gun emoji, </a:t>
            </a:r>
            <a:r>
              <a:rPr lang="en-US" dirty="0" smtClean="0">
                <a:solidFill>
                  <a:schemeClr val="tx2"/>
                </a:solidFill>
              </a:rPr>
              <a:t>more precisely </a:t>
            </a:r>
            <a:r>
              <a:rPr lang="en-US" dirty="0">
                <a:solidFill>
                  <a:schemeClr val="tx2"/>
                </a:solidFill>
              </a:rPr>
              <a:t>a pistol. A weapon that has potential to cause great </a:t>
            </a:r>
            <a:r>
              <a:rPr lang="en-US" dirty="0" smtClean="0">
                <a:solidFill>
                  <a:schemeClr val="tx2"/>
                </a:solidFill>
              </a:rPr>
              <a:t>harm. Displayed </a:t>
            </a:r>
            <a:r>
              <a:rPr lang="en-US" dirty="0">
                <a:solidFill>
                  <a:schemeClr val="tx2"/>
                </a:solidFill>
              </a:rPr>
              <a:t>facing right-to-left on all platforms”</a:t>
            </a:r>
            <a:endParaRPr lang="en-US" dirty="0" smtClean="0">
              <a:solidFill>
                <a:schemeClr val="tx2"/>
              </a:solidFill>
            </a:endParaRPr>
          </a:p>
          <a:p>
            <a:pPr marL="688975" lvl="1" indent="-463550" algn="just">
              <a:lnSpc>
                <a:spcPct val="100000"/>
              </a:lnSpc>
              <a:buSzPct val="100000"/>
              <a:buFont typeface="Wingdings" pitchFamily="2" charset="2"/>
              <a:buChar char="ü"/>
            </a:pPr>
            <a:r>
              <a:rPr lang="en-US" sz="2800" dirty="0">
                <a:solidFill>
                  <a:schemeClr val="tx2"/>
                </a:solidFill>
              </a:rPr>
              <a:t>Emoji Sense Labels (Sense_Label</a:t>
            </a:r>
            <a:r>
              <a:rPr lang="en-US" sz="2800" dirty="0" smtClean="0">
                <a:solidFill>
                  <a:schemeClr val="tx2"/>
                </a:solidFill>
              </a:rPr>
              <a:t>)</a:t>
            </a:r>
          </a:p>
          <a:p>
            <a:pPr marL="1146175" lvl="2" indent="-463550" algn="just">
              <a:lnSpc>
                <a:spcPct val="100000"/>
              </a:lnSpc>
              <a:buSzPct val="100000"/>
              <a:buFont typeface="Wingdings" pitchFamily="2" charset="2"/>
              <a:buChar char="ü"/>
            </a:pPr>
            <a:r>
              <a:rPr lang="en-US" dirty="0" smtClean="0">
                <a:solidFill>
                  <a:schemeClr val="tx2"/>
                </a:solidFill>
              </a:rPr>
              <a:t>Word-POS </a:t>
            </a:r>
            <a:r>
              <a:rPr lang="en-US" dirty="0">
                <a:solidFill>
                  <a:schemeClr val="tx2"/>
                </a:solidFill>
              </a:rPr>
              <a:t>tag pairs (such as laugh(noun</a:t>
            </a:r>
            <a:r>
              <a:rPr lang="en-US" dirty="0" smtClean="0">
                <a:solidFill>
                  <a:schemeClr val="tx2"/>
                </a:solidFill>
              </a:rPr>
              <a:t>)).  For gun emoji</a:t>
            </a:r>
            <a:r>
              <a:rPr lang="en-US" dirty="0">
                <a:solidFill>
                  <a:schemeClr val="tx2"/>
                </a:solidFill>
              </a:rPr>
              <a:t>, EmojiNet lists 6 nouns (gun, </a:t>
            </a:r>
            <a:r>
              <a:rPr lang="en-US" dirty="0" smtClean="0">
                <a:solidFill>
                  <a:schemeClr val="tx2"/>
                </a:solidFill>
              </a:rPr>
              <a:t>weapon, pistol</a:t>
            </a:r>
            <a:r>
              <a:rPr lang="en-US" dirty="0">
                <a:solidFill>
                  <a:schemeClr val="tx2"/>
                </a:solidFill>
              </a:rPr>
              <a:t>, violence, revolver, handgun</a:t>
            </a:r>
            <a:r>
              <a:rPr lang="en-US" dirty="0" smtClean="0">
                <a:solidFill>
                  <a:schemeClr val="tx2"/>
                </a:solidFill>
              </a:rPr>
              <a:t>), 3 </a:t>
            </a:r>
            <a:r>
              <a:rPr lang="en-US" dirty="0">
                <a:solidFill>
                  <a:schemeClr val="tx2"/>
                </a:solidFill>
              </a:rPr>
              <a:t>verbs (shoot, </a:t>
            </a:r>
            <a:r>
              <a:rPr lang="en-US" dirty="0" smtClean="0">
                <a:solidFill>
                  <a:schemeClr val="tx2"/>
                </a:solidFill>
              </a:rPr>
              <a:t>gun, pistol</a:t>
            </a:r>
            <a:r>
              <a:rPr lang="en-US" dirty="0">
                <a:solidFill>
                  <a:schemeClr val="tx2"/>
                </a:solidFill>
              </a:rPr>
              <a:t>) and 3 adjectives (deadly, violent, deathly</a:t>
            </a:r>
            <a:r>
              <a:rPr lang="en-US" dirty="0" smtClean="0">
                <a:solidFill>
                  <a:schemeClr val="tx2"/>
                </a:solidFill>
              </a:rPr>
              <a:t>)</a:t>
            </a:r>
            <a:endParaRPr lang="en-US" sz="3200" dirty="0" smtClean="0">
              <a:solidFill>
                <a:schemeClr val="tx2"/>
              </a:solidFill>
            </a:endParaRPr>
          </a:p>
          <a:p>
            <a:pPr marL="688975" lvl="1" indent="-463550" algn="just">
              <a:lnSpc>
                <a:spcPct val="100000"/>
              </a:lnSpc>
              <a:buSzPct val="100000"/>
              <a:buFont typeface="Wingdings" pitchFamily="2" charset="2"/>
              <a:buChar char="ü"/>
            </a:pPr>
            <a:r>
              <a:rPr lang="en-US" sz="2800" dirty="0">
                <a:solidFill>
                  <a:schemeClr val="tx2"/>
                </a:solidFill>
              </a:rPr>
              <a:t>Emoji Sense </a:t>
            </a:r>
            <a:r>
              <a:rPr lang="en-US" sz="2800" dirty="0" smtClean="0">
                <a:solidFill>
                  <a:schemeClr val="tx2"/>
                </a:solidFill>
              </a:rPr>
              <a:t>Definitions </a:t>
            </a:r>
            <a:r>
              <a:rPr lang="en-US" sz="2800" dirty="0">
                <a:solidFill>
                  <a:schemeClr val="tx2"/>
                </a:solidFill>
              </a:rPr>
              <a:t>(Sense_Def</a:t>
            </a:r>
            <a:r>
              <a:rPr lang="en-US" sz="2800" dirty="0" smtClean="0">
                <a:solidFill>
                  <a:schemeClr val="tx2"/>
                </a:solidFill>
              </a:rPr>
              <a:t>.)</a:t>
            </a:r>
            <a:endParaRPr lang="en-US" sz="2800" dirty="0">
              <a:solidFill>
                <a:schemeClr val="tx2"/>
              </a:solidFill>
            </a:endParaRPr>
          </a:p>
          <a:p>
            <a:pPr marL="1146175" lvl="2" indent="-463550" algn="just">
              <a:lnSpc>
                <a:spcPct val="100000"/>
              </a:lnSpc>
              <a:buSzPct val="100000"/>
              <a:buFont typeface="Wingdings" pitchFamily="2" charset="2"/>
              <a:buChar char="ü"/>
            </a:pPr>
            <a:r>
              <a:rPr lang="en-US" dirty="0" smtClean="0">
                <a:solidFill>
                  <a:schemeClr val="tx2"/>
                </a:solidFill>
              </a:rPr>
              <a:t>Textual </a:t>
            </a:r>
            <a:r>
              <a:rPr lang="en-US" dirty="0">
                <a:solidFill>
                  <a:schemeClr val="tx2"/>
                </a:solidFill>
              </a:rPr>
              <a:t>descriptions that explain each sense label and </a:t>
            </a:r>
            <a:r>
              <a:rPr lang="en-US" dirty="0" smtClean="0">
                <a:solidFill>
                  <a:schemeClr val="tx2"/>
                </a:solidFill>
              </a:rPr>
              <a:t>how those </a:t>
            </a:r>
            <a:r>
              <a:rPr lang="en-US" dirty="0">
                <a:solidFill>
                  <a:schemeClr val="tx2"/>
                </a:solidFill>
              </a:rPr>
              <a:t>sense labels should be used in a </a:t>
            </a:r>
            <a:r>
              <a:rPr lang="en-US" dirty="0" smtClean="0">
                <a:solidFill>
                  <a:schemeClr val="tx2"/>
                </a:solidFill>
              </a:rPr>
              <a:t>sentence</a:t>
            </a:r>
          </a:p>
          <a:p>
            <a:pPr marL="688975" lvl="1" indent="-463550" algn="just">
              <a:lnSpc>
                <a:spcPct val="100000"/>
              </a:lnSpc>
              <a:buSzPct val="100000"/>
              <a:buFont typeface="Wingdings" pitchFamily="2" charset="2"/>
              <a:buChar char="ü"/>
            </a:pPr>
            <a:r>
              <a:rPr lang="en-US" sz="2800" dirty="0" smtClean="0">
                <a:solidFill>
                  <a:schemeClr val="tx2"/>
                </a:solidFill>
              </a:rPr>
              <a:t>Combination of all of the above (Sense_All</a:t>
            </a:r>
            <a:r>
              <a:rPr lang="en-US" dirty="0">
                <a:solidFill>
                  <a:schemeClr val="tx2"/>
                </a:solidFill>
              </a:rPr>
              <a:t>)</a:t>
            </a:r>
            <a:r>
              <a:rPr lang="en-US" dirty="0" smtClean="0">
                <a:solidFill>
                  <a:schemeClr val="tx2"/>
                </a:solidFill>
              </a:rPr>
              <a:t> </a:t>
            </a:r>
            <a:endParaRPr lang="en-US" sz="2800" dirty="0">
              <a:solidFill>
                <a:schemeClr val="tx2"/>
              </a:solidFill>
            </a:endParaRPr>
          </a:p>
        </p:txBody>
      </p:sp>
    </p:spTree>
    <p:extLst>
      <p:ext uri="{BB962C8B-B14F-4D97-AF65-F5344CB8AC3E}">
        <p14:creationId xmlns:p14="http://schemas.microsoft.com/office/powerpoint/2010/main" val="233034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31608</TotalTime>
  <Words>2249</Words>
  <Application>Microsoft Office PowerPoint</Application>
  <PresentationFormat>Letter Paper (8.5x11 in)</PresentationFormat>
  <Paragraphs>180</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Emoji Similarity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Visit us at http://emojinet.knoesis.org/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Lakshika Balasuriya</dc:creator>
  <cp:lastModifiedBy>Bossman</cp:lastModifiedBy>
  <cp:revision>687</cp:revision>
  <dcterms:created xsi:type="dcterms:W3CDTF">2015-05-21T19:35:45Z</dcterms:created>
  <dcterms:modified xsi:type="dcterms:W3CDTF">2017-08-17T22:08:30Z</dcterms:modified>
</cp:coreProperties>
</file>