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8" r:id="rId3"/>
    <p:sldId id="257" r:id="rId4"/>
    <p:sldId id="259" r:id="rId5"/>
    <p:sldId id="261" r:id="rId6"/>
    <p:sldId id="260" r:id="rId7"/>
    <p:sldId id="262" r:id="rId8"/>
    <p:sldId id="264" r:id="rId9"/>
    <p:sldId id="265" r:id="rId10"/>
    <p:sldId id="263" r:id="rId11"/>
    <p:sldId id="266" r:id="rId12"/>
    <p:sldId id="267" r:id="rId13"/>
    <p:sldId id="268" r:id="rId14"/>
    <p:sldId id="270" r:id="rId15"/>
    <p:sldId id="271" r:id="rId16"/>
    <p:sldId id="272" r:id="rId17"/>
    <p:sldId id="269"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D8513C-9D3D-481D-9628-9568EAD425C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A4ED9850-87BD-464A-A055-5799D50A2C25}">
      <dgm:prSet phldrT="[Text]"/>
      <dgm:spPr/>
      <dgm:t>
        <a:bodyPr/>
        <a:lstStyle/>
        <a:p>
          <a:r>
            <a:rPr lang="en-IN" dirty="0"/>
            <a:t>Features</a:t>
          </a:r>
        </a:p>
      </dgm:t>
    </dgm:pt>
    <dgm:pt modelId="{260F28B1-FF3D-439E-89A7-F575FE36FFDF}" type="parTrans" cxnId="{C88C7FD4-9BC2-4CCF-868B-5E431ABE5806}">
      <dgm:prSet/>
      <dgm:spPr/>
      <dgm:t>
        <a:bodyPr/>
        <a:lstStyle/>
        <a:p>
          <a:endParaRPr lang="en-IN"/>
        </a:p>
      </dgm:t>
    </dgm:pt>
    <dgm:pt modelId="{CBB71BA2-1DC5-4AE4-8B8A-327D2B9D54E3}" type="sibTrans" cxnId="{C88C7FD4-9BC2-4CCF-868B-5E431ABE5806}">
      <dgm:prSet/>
      <dgm:spPr/>
      <dgm:t>
        <a:bodyPr/>
        <a:lstStyle/>
        <a:p>
          <a:endParaRPr lang="en-IN"/>
        </a:p>
      </dgm:t>
    </dgm:pt>
    <dgm:pt modelId="{7E416ECC-030B-4B42-B02C-C0E92F4EA4E0}">
      <dgm:prSet phldrT="[Text]"/>
      <dgm:spPr/>
      <dgm:t>
        <a:bodyPr/>
        <a:lstStyle/>
        <a:p>
          <a:r>
            <a:rPr lang="en-IN" dirty="0"/>
            <a:t>Calculation basis</a:t>
          </a:r>
        </a:p>
      </dgm:t>
    </dgm:pt>
    <dgm:pt modelId="{94F413B6-7297-4577-BB1A-0BD1ACF9746E}" type="parTrans" cxnId="{5D9A433C-27C2-4AAE-8446-D8835E50A780}">
      <dgm:prSet/>
      <dgm:spPr/>
      <dgm:t>
        <a:bodyPr/>
        <a:lstStyle/>
        <a:p>
          <a:endParaRPr lang="en-IN"/>
        </a:p>
      </dgm:t>
    </dgm:pt>
    <dgm:pt modelId="{8038D2C1-4C9A-4379-84C9-2A435352905C}" type="sibTrans" cxnId="{5D9A433C-27C2-4AAE-8446-D8835E50A780}">
      <dgm:prSet/>
      <dgm:spPr/>
      <dgm:t>
        <a:bodyPr/>
        <a:lstStyle/>
        <a:p>
          <a:endParaRPr lang="en-IN"/>
        </a:p>
      </dgm:t>
    </dgm:pt>
    <dgm:pt modelId="{CE28572C-6A96-495A-9F8F-DF6BFD01404F}">
      <dgm:prSet phldrT="[Text]"/>
      <dgm:spPr/>
      <dgm:t>
        <a:bodyPr/>
        <a:lstStyle/>
        <a:p>
          <a:r>
            <a:rPr lang="en-US" dirty="0"/>
            <a:t>Accounting impact </a:t>
          </a:r>
          <a:endParaRPr lang="en-IN" dirty="0"/>
        </a:p>
      </dgm:t>
    </dgm:pt>
    <dgm:pt modelId="{91D07C8A-FA75-4716-BBA8-157E2EA85A97}" type="parTrans" cxnId="{8974D531-7C5E-4F64-AB2A-8D58C5AC5F81}">
      <dgm:prSet/>
      <dgm:spPr/>
      <dgm:t>
        <a:bodyPr/>
        <a:lstStyle/>
        <a:p>
          <a:endParaRPr lang="en-IN"/>
        </a:p>
      </dgm:t>
    </dgm:pt>
    <dgm:pt modelId="{F6F1BC24-28CE-4F37-BD05-0470B6625DA0}" type="sibTrans" cxnId="{8974D531-7C5E-4F64-AB2A-8D58C5AC5F81}">
      <dgm:prSet/>
      <dgm:spPr/>
      <dgm:t>
        <a:bodyPr/>
        <a:lstStyle/>
        <a:p>
          <a:endParaRPr lang="en-IN"/>
        </a:p>
      </dgm:t>
    </dgm:pt>
    <dgm:pt modelId="{43908CF5-E827-4344-A93C-EC2AA8B9A95F}">
      <dgm:prSet phldrT="[Text]"/>
      <dgm:spPr/>
      <dgm:t>
        <a:bodyPr/>
        <a:lstStyle/>
        <a:p>
          <a:r>
            <a:rPr lang="en-IN" dirty="0"/>
            <a:t>Straight-line </a:t>
          </a:r>
          <a:r>
            <a:rPr lang="en-IN" dirty="0" err="1"/>
            <a:t>methiod</a:t>
          </a:r>
          <a:r>
            <a:rPr lang="en-IN" dirty="0"/>
            <a:t> </a:t>
          </a:r>
        </a:p>
      </dgm:t>
    </dgm:pt>
    <dgm:pt modelId="{9FA5F385-7A72-43D1-8C08-876AB8F5491C}" type="parTrans" cxnId="{D122E66B-CBB1-41A9-93C1-F8A7DB483A7A}">
      <dgm:prSet/>
      <dgm:spPr/>
      <dgm:t>
        <a:bodyPr/>
        <a:lstStyle/>
        <a:p>
          <a:endParaRPr lang="en-IN"/>
        </a:p>
      </dgm:t>
    </dgm:pt>
    <dgm:pt modelId="{7AD6EEDD-C8A8-4F96-9A8B-9A628A8C1418}" type="sibTrans" cxnId="{D122E66B-CBB1-41A9-93C1-F8A7DB483A7A}">
      <dgm:prSet/>
      <dgm:spPr/>
      <dgm:t>
        <a:bodyPr/>
        <a:lstStyle/>
        <a:p>
          <a:endParaRPr lang="en-IN"/>
        </a:p>
      </dgm:t>
    </dgm:pt>
    <dgm:pt modelId="{4F620C48-9F3D-4107-9242-55037A26B663}">
      <dgm:prSet phldrT="[Text]"/>
      <dgm:spPr/>
      <dgm:t>
        <a:bodyPr/>
        <a:lstStyle/>
        <a:p>
          <a:r>
            <a:rPr lang="en-US" dirty="0"/>
            <a:t>Original cost of the asset</a:t>
          </a:r>
          <a:endParaRPr lang="en-IN" dirty="0"/>
        </a:p>
      </dgm:t>
    </dgm:pt>
    <dgm:pt modelId="{609B34DC-41AE-443E-8327-C47BF89AFDEF}" type="parTrans" cxnId="{8103A571-AE9F-4D7A-824A-DA41F0B66DA7}">
      <dgm:prSet/>
      <dgm:spPr/>
      <dgm:t>
        <a:bodyPr/>
        <a:lstStyle/>
        <a:p>
          <a:endParaRPr lang="en-IN"/>
        </a:p>
      </dgm:t>
    </dgm:pt>
    <dgm:pt modelId="{19F77BBD-E1A6-4383-ACAF-0A8FC85D5F48}" type="sibTrans" cxnId="{8103A571-AE9F-4D7A-824A-DA41F0B66DA7}">
      <dgm:prSet/>
      <dgm:spPr/>
      <dgm:t>
        <a:bodyPr/>
        <a:lstStyle/>
        <a:p>
          <a:endParaRPr lang="en-IN"/>
        </a:p>
      </dgm:t>
    </dgm:pt>
    <dgm:pt modelId="{8BD25E99-FF7A-41D6-930F-C136AB1EB066}">
      <dgm:prSet phldrT="[Text]"/>
      <dgm:spPr/>
      <dgm:t>
        <a:bodyPr/>
        <a:lstStyle/>
        <a:p>
          <a:r>
            <a:rPr lang="en-US" dirty="0"/>
            <a:t>Constant throughout the asset’s useful life</a:t>
          </a:r>
          <a:endParaRPr lang="en-IN" dirty="0"/>
        </a:p>
      </dgm:t>
    </dgm:pt>
    <dgm:pt modelId="{D5FF5A3B-2399-4D79-94AC-58400C0C4DB8}" type="parTrans" cxnId="{2340BC84-6D4A-46EB-B00D-E741362FB5B5}">
      <dgm:prSet/>
      <dgm:spPr/>
      <dgm:t>
        <a:bodyPr/>
        <a:lstStyle/>
        <a:p>
          <a:endParaRPr lang="en-IN"/>
        </a:p>
      </dgm:t>
    </dgm:pt>
    <dgm:pt modelId="{FC491DFD-2DEC-4190-83B5-89C3C2E2927C}" type="sibTrans" cxnId="{2340BC84-6D4A-46EB-B00D-E741362FB5B5}">
      <dgm:prSet/>
      <dgm:spPr/>
      <dgm:t>
        <a:bodyPr/>
        <a:lstStyle/>
        <a:p>
          <a:endParaRPr lang="en-IN"/>
        </a:p>
      </dgm:t>
    </dgm:pt>
    <dgm:pt modelId="{6C45971E-8471-4947-BD60-F63D172BD02C}">
      <dgm:prSet phldrT="[Text]"/>
      <dgm:spPr/>
      <dgm:t>
        <a:bodyPr/>
        <a:lstStyle/>
        <a:p>
          <a:r>
            <a:rPr lang="en-IN" dirty="0"/>
            <a:t>Diminishing balance method</a:t>
          </a:r>
        </a:p>
      </dgm:t>
    </dgm:pt>
    <dgm:pt modelId="{96634ACD-1A65-469F-B2E9-A2A08C7701B6}" type="parTrans" cxnId="{CBFDF492-FD6E-4A77-A755-1A586B3CE638}">
      <dgm:prSet/>
      <dgm:spPr/>
      <dgm:t>
        <a:bodyPr/>
        <a:lstStyle/>
        <a:p>
          <a:endParaRPr lang="en-IN"/>
        </a:p>
      </dgm:t>
    </dgm:pt>
    <dgm:pt modelId="{A2791F6A-8E53-4813-A896-FC4192D6B8D2}" type="sibTrans" cxnId="{CBFDF492-FD6E-4A77-A755-1A586B3CE638}">
      <dgm:prSet/>
      <dgm:spPr/>
      <dgm:t>
        <a:bodyPr/>
        <a:lstStyle/>
        <a:p>
          <a:endParaRPr lang="en-IN"/>
        </a:p>
      </dgm:t>
    </dgm:pt>
    <dgm:pt modelId="{CD0672EA-E360-401F-94F2-6509F3E1BABC}">
      <dgm:prSet phldrT="[Text]"/>
      <dgm:spPr/>
      <dgm:t>
        <a:bodyPr/>
        <a:lstStyle/>
        <a:p>
          <a:r>
            <a:rPr lang="en-US" dirty="0"/>
            <a:t>Written-down value (book Value) of the asset</a:t>
          </a:r>
          <a:endParaRPr lang="en-IN" dirty="0"/>
        </a:p>
      </dgm:t>
    </dgm:pt>
    <dgm:pt modelId="{F9762D04-E70A-4D79-8BCD-4DA23AEF9736}" type="parTrans" cxnId="{993A8D8B-7547-463D-968F-1908085CDEDE}">
      <dgm:prSet/>
      <dgm:spPr/>
      <dgm:t>
        <a:bodyPr/>
        <a:lstStyle/>
        <a:p>
          <a:endParaRPr lang="en-IN"/>
        </a:p>
      </dgm:t>
    </dgm:pt>
    <dgm:pt modelId="{93C3EDB3-7877-43FA-A1A9-E9A517726958}" type="sibTrans" cxnId="{993A8D8B-7547-463D-968F-1908085CDEDE}">
      <dgm:prSet/>
      <dgm:spPr/>
      <dgm:t>
        <a:bodyPr/>
        <a:lstStyle/>
        <a:p>
          <a:endParaRPr lang="en-IN"/>
        </a:p>
      </dgm:t>
    </dgm:pt>
    <dgm:pt modelId="{CD750AA9-A714-42EE-B3C8-3266ED2A7A49}">
      <dgm:prSet phldrT="[Text]"/>
      <dgm:spPr/>
      <dgm:t>
        <a:bodyPr/>
        <a:lstStyle/>
        <a:p>
          <a:r>
            <a:rPr lang="en-IN" dirty="0"/>
            <a:t>Depreciation amount </a:t>
          </a:r>
        </a:p>
      </dgm:t>
    </dgm:pt>
    <dgm:pt modelId="{77EECD52-19AF-4BC3-BD92-FB30DFE04D8D}" type="parTrans" cxnId="{F45E0A77-C1A7-4140-9C3D-590A20BAE7B9}">
      <dgm:prSet/>
      <dgm:spPr/>
      <dgm:t>
        <a:bodyPr/>
        <a:lstStyle/>
        <a:p>
          <a:endParaRPr lang="en-IN"/>
        </a:p>
      </dgm:t>
    </dgm:pt>
    <dgm:pt modelId="{F6F2F3A8-9237-4E18-8292-0B5069CD780C}" type="sibTrans" cxnId="{F45E0A77-C1A7-4140-9C3D-590A20BAE7B9}">
      <dgm:prSet/>
      <dgm:spPr/>
      <dgm:t>
        <a:bodyPr/>
        <a:lstStyle/>
        <a:p>
          <a:endParaRPr lang="en-IN"/>
        </a:p>
      </dgm:t>
    </dgm:pt>
    <dgm:pt modelId="{F6B3E2D0-C8B8-48C0-8552-E6E66B0B7B17}">
      <dgm:prSet phldrT="[Text]"/>
      <dgm:spPr/>
      <dgm:t>
        <a:bodyPr/>
        <a:lstStyle/>
        <a:p>
          <a:endParaRPr lang="en-IN" dirty="0"/>
        </a:p>
      </dgm:t>
    </dgm:pt>
    <dgm:pt modelId="{9B98E67B-A25E-40F9-945C-2E19A745AE82}" type="parTrans" cxnId="{4BADEBD4-C955-4042-9A9A-ACC2F0A94D8D}">
      <dgm:prSet/>
      <dgm:spPr/>
      <dgm:t>
        <a:bodyPr/>
        <a:lstStyle/>
        <a:p>
          <a:endParaRPr lang="en-IN"/>
        </a:p>
      </dgm:t>
    </dgm:pt>
    <dgm:pt modelId="{187A1400-B427-4BF8-9B72-1DE4D63B0475}" type="sibTrans" cxnId="{4BADEBD4-C955-4042-9A9A-ACC2F0A94D8D}">
      <dgm:prSet/>
      <dgm:spPr/>
      <dgm:t>
        <a:bodyPr/>
        <a:lstStyle/>
        <a:p>
          <a:endParaRPr lang="en-IN"/>
        </a:p>
      </dgm:t>
    </dgm:pt>
    <dgm:pt modelId="{91D0A0EA-A77E-412E-936B-09276BDACEEF}">
      <dgm:prSet phldrT="[Text]"/>
      <dgm:spPr/>
      <dgm:t>
        <a:bodyPr/>
        <a:lstStyle/>
        <a:p>
          <a:endParaRPr lang="en-IN" dirty="0"/>
        </a:p>
      </dgm:t>
    </dgm:pt>
    <dgm:pt modelId="{65DDC78E-CDB1-4E94-88D5-1BBBD1D1267B}" type="parTrans" cxnId="{747F74BB-5B2F-48E4-90E6-57EC660DFD7D}">
      <dgm:prSet/>
      <dgm:spPr/>
      <dgm:t>
        <a:bodyPr/>
        <a:lstStyle/>
        <a:p>
          <a:endParaRPr lang="en-IN"/>
        </a:p>
      </dgm:t>
    </dgm:pt>
    <dgm:pt modelId="{E06BFE16-1F74-446A-BF8E-916544C63A71}" type="sibTrans" cxnId="{747F74BB-5B2F-48E4-90E6-57EC660DFD7D}">
      <dgm:prSet/>
      <dgm:spPr/>
      <dgm:t>
        <a:bodyPr/>
        <a:lstStyle/>
        <a:p>
          <a:endParaRPr lang="en-IN"/>
        </a:p>
      </dgm:t>
    </dgm:pt>
    <dgm:pt modelId="{B102043A-EED1-4BA7-8638-7D1E89CA3C6A}">
      <dgm:prSet phldrT="[Text]"/>
      <dgm:spPr/>
      <dgm:t>
        <a:bodyPr/>
        <a:lstStyle/>
        <a:p>
          <a:endParaRPr lang="en-IN" dirty="0"/>
        </a:p>
      </dgm:t>
    </dgm:pt>
    <dgm:pt modelId="{603DFA21-9B84-4B38-8917-1C14D7D87CF5}" type="parTrans" cxnId="{B2762805-09D7-4FBA-8EAC-FCC9E40B5044}">
      <dgm:prSet/>
      <dgm:spPr/>
      <dgm:t>
        <a:bodyPr/>
        <a:lstStyle/>
        <a:p>
          <a:endParaRPr lang="en-IN"/>
        </a:p>
      </dgm:t>
    </dgm:pt>
    <dgm:pt modelId="{97A38619-13AD-4006-9744-C906DB0EBA3B}" type="sibTrans" cxnId="{B2762805-09D7-4FBA-8EAC-FCC9E40B5044}">
      <dgm:prSet/>
      <dgm:spPr/>
      <dgm:t>
        <a:bodyPr/>
        <a:lstStyle/>
        <a:p>
          <a:endParaRPr lang="en-IN"/>
        </a:p>
      </dgm:t>
    </dgm:pt>
    <dgm:pt modelId="{76B507BF-4007-4104-BE4F-C67066EA1008}">
      <dgm:prSet phldrT="[Text]"/>
      <dgm:spPr/>
      <dgm:t>
        <a:bodyPr/>
        <a:lstStyle/>
        <a:p>
          <a:endParaRPr lang="en-IN" dirty="0"/>
        </a:p>
      </dgm:t>
    </dgm:pt>
    <dgm:pt modelId="{29D8772C-AE9E-4DF5-A520-FAE7CB09A1AD}" type="parTrans" cxnId="{39F2903B-D51B-4031-B1A1-36355EA48BE9}">
      <dgm:prSet/>
      <dgm:spPr/>
      <dgm:t>
        <a:bodyPr/>
        <a:lstStyle/>
        <a:p>
          <a:endParaRPr lang="en-IN"/>
        </a:p>
      </dgm:t>
    </dgm:pt>
    <dgm:pt modelId="{338DC623-6C94-4618-AD5B-56F98B4312DD}" type="sibTrans" cxnId="{39F2903B-D51B-4031-B1A1-36355EA48BE9}">
      <dgm:prSet/>
      <dgm:spPr/>
      <dgm:t>
        <a:bodyPr/>
        <a:lstStyle/>
        <a:p>
          <a:endParaRPr lang="en-IN"/>
        </a:p>
      </dgm:t>
    </dgm:pt>
    <dgm:pt modelId="{46722FF2-7C3B-49D2-94F9-21EE3E52348B}">
      <dgm:prSet phldrT="[Text]"/>
      <dgm:spPr/>
      <dgm:t>
        <a:bodyPr/>
        <a:lstStyle/>
        <a:p>
          <a:endParaRPr lang="en-IN" dirty="0"/>
        </a:p>
      </dgm:t>
    </dgm:pt>
    <dgm:pt modelId="{D6CD820D-4F37-4030-8311-58C99DA7DA55}" type="parTrans" cxnId="{FFC1EF4E-B1BC-41BD-8F3A-F6CA0080B542}">
      <dgm:prSet/>
      <dgm:spPr/>
      <dgm:t>
        <a:bodyPr/>
        <a:lstStyle/>
        <a:p>
          <a:endParaRPr lang="en-IN"/>
        </a:p>
      </dgm:t>
    </dgm:pt>
    <dgm:pt modelId="{5CF2436A-6219-46A8-9454-2D0F1A560DBF}" type="sibTrans" cxnId="{FFC1EF4E-B1BC-41BD-8F3A-F6CA0080B542}">
      <dgm:prSet/>
      <dgm:spPr/>
      <dgm:t>
        <a:bodyPr/>
        <a:lstStyle/>
        <a:p>
          <a:endParaRPr lang="en-IN"/>
        </a:p>
      </dgm:t>
    </dgm:pt>
    <dgm:pt modelId="{F493B53F-F91D-474C-B4D6-69C24156D7C8}">
      <dgm:prSet phldrT="[Text]"/>
      <dgm:spPr/>
      <dgm:t>
        <a:bodyPr/>
        <a:lstStyle/>
        <a:p>
          <a:r>
            <a:rPr lang="en-US" dirty="0"/>
            <a:t>Stable and uniform impact on profits.</a:t>
          </a:r>
          <a:endParaRPr lang="en-IN" dirty="0"/>
        </a:p>
      </dgm:t>
    </dgm:pt>
    <dgm:pt modelId="{5A4B5087-3A52-4F14-9406-7E4E14754892}" type="parTrans" cxnId="{0E99F43E-B388-4979-80E2-4125048E36CE}">
      <dgm:prSet/>
      <dgm:spPr/>
      <dgm:t>
        <a:bodyPr/>
        <a:lstStyle/>
        <a:p>
          <a:endParaRPr lang="en-IN"/>
        </a:p>
      </dgm:t>
    </dgm:pt>
    <dgm:pt modelId="{AF7EA4EC-3630-4A46-85E5-B025D2F71168}" type="sibTrans" cxnId="{0E99F43E-B388-4979-80E2-4125048E36CE}">
      <dgm:prSet/>
      <dgm:spPr/>
      <dgm:t>
        <a:bodyPr/>
        <a:lstStyle/>
        <a:p>
          <a:endParaRPr lang="en-IN"/>
        </a:p>
      </dgm:t>
    </dgm:pt>
    <dgm:pt modelId="{207ACA8B-9C9B-4EF5-9438-9C92B2BD725B}">
      <dgm:prSet phldrT="[Text]"/>
      <dgm:spPr/>
      <dgm:t>
        <a:bodyPr/>
        <a:lstStyle/>
        <a:p>
          <a:r>
            <a:rPr lang="en-US" dirty="0"/>
            <a:t>Higher impact on profits in early years, diminishing impact in later years.</a:t>
          </a:r>
          <a:endParaRPr lang="en-IN" dirty="0"/>
        </a:p>
      </dgm:t>
    </dgm:pt>
    <dgm:pt modelId="{DC0E4C97-0574-4C17-BD80-B37414337B89}" type="parTrans" cxnId="{3DE71154-44FC-439C-ACA6-C9460BADF4E9}">
      <dgm:prSet/>
      <dgm:spPr/>
      <dgm:t>
        <a:bodyPr/>
        <a:lstStyle/>
        <a:p>
          <a:endParaRPr lang="en-IN"/>
        </a:p>
      </dgm:t>
    </dgm:pt>
    <dgm:pt modelId="{F61BA7FF-BF7D-47AF-868C-8A2E5257A8E5}" type="sibTrans" cxnId="{3DE71154-44FC-439C-ACA6-C9460BADF4E9}">
      <dgm:prSet/>
      <dgm:spPr/>
      <dgm:t>
        <a:bodyPr/>
        <a:lstStyle/>
        <a:p>
          <a:endParaRPr lang="en-IN"/>
        </a:p>
      </dgm:t>
    </dgm:pt>
    <dgm:pt modelId="{FCDD5449-F9B7-4D5C-BAF9-5A8B2457F710}">
      <dgm:prSet phldrT="[Text]"/>
      <dgm:spPr/>
      <dgm:t>
        <a:bodyPr/>
        <a:lstStyle/>
        <a:p>
          <a:endParaRPr lang="en-IN" dirty="0"/>
        </a:p>
      </dgm:t>
    </dgm:pt>
    <dgm:pt modelId="{37C9E776-0323-4EDC-842D-E19613A9ECE5}" type="parTrans" cxnId="{6C062693-85B2-4080-9E42-9B401FF0F7E6}">
      <dgm:prSet/>
      <dgm:spPr/>
      <dgm:t>
        <a:bodyPr/>
        <a:lstStyle/>
        <a:p>
          <a:endParaRPr lang="en-IN"/>
        </a:p>
      </dgm:t>
    </dgm:pt>
    <dgm:pt modelId="{B00B26A9-5B2C-4522-89FF-71B35F4E1CA9}" type="sibTrans" cxnId="{6C062693-85B2-4080-9E42-9B401FF0F7E6}">
      <dgm:prSet/>
      <dgm:spPr/>
      <dgm:t>
        <a:bodyPr/>
        <a:lstStyle/>
        <a:p>
          <a:endParaRPr lang="en-IN"/>
        </a:p>
      </dgm:t>
    </dgm:pt>
    <dgm:pt modelId="{6406B991-DD90-4436-8604-8DCF3FBDE7A1}">
      <dgm:prSet phldrT="[Text]"/>
      <dgm:spPr/>
      <dgm:t>
        <a:bodyPr/>
        <a:lstStyle/>
        <a:p>
          <a:endParaRPr lang="en-IN" dirty="0"/>
        </a:p>
      </dgm:t>
    </dgm:pt>
    <dgm:pt modelId="{C80A0B01-6D02-4B63-AFB6-38EB873862BA}" type="parTrans" cxnId="{9416D013-6A05-48F4-9C38-20AEC428C4AF}">
      <dgm:prSet/>
      <dgm:spPr/>
      <dgm:t>
        <a:bodyPr/>
        <a:lstStyle/>
        <a:p>
          <a:endParaRPr lang="en-IN"/>
        </a:p>
      </dgm:t>
    </dgm:pt>
    <dgm:pt modelId="{9545BAF2-E222-4F47-B45E-75F026193BDF}" type="sibTrans" cxnId="{9416D013-6A05-48F4-9C38-20AEC428C4AF}">
      <dgm:prSet/>
      <dgm:spPr/>
      <dgm:t>
        <a:bodyPr/>
        <a:lstStyle/>
        <a:p>
          <a:endParaRPr lang="en-IN"/>
        </a:p>
      </dgm:t>
    </dgm:pt>
    <dgm:pt modelId="{F65F07D9-28CB-4335-B687-175698DDBE77}">
      <dgm:prSet phldrT="[Text]"/>
      <dgm:spPr/>
      <dgm:t>
        <a:bodyPr/>
        <a:lstStyle/>
        <a:p>
          <a:endParaRPr lang="en-IN" dirty="0"/>
        </a:p>
      </dgm:t>
    </dgm:pt>
    <dgm:pt modelId="{B099181F-51C6-43C6-8D08-B57019B891D8}" type="parTrans" cxnId="{40158B19-C5CA-4CEC-A662-F6902E66CAE2}">
      <dgm:prSet/>
      <dgm:spPr/>
      <dgm:t>
        <a:bodyPr/>
        <a:lstStyle/>
        <a:p>
          <a:endParaRPr lang="en-IN"/>
        </a:p>
      </dgm:t>
    </dgm:pt>
    <dgm:pt modelId="{84159824-FDBA-421F-BFE5-EA5E171882B1}" type="sibTrans" cxnId="{40158B19-C5CA-4CEC-A662-F6902E66CAE2}">
      <dgm:prSet/>
      <dgm:spPr/>
      <dgm:t>
        <a:bodyPr/>
        <a:lstStyle/>
        <a:p>
          <a:endParaRPr lang="en-IN"/>
        </a:p>
      </dgm:t>
    </dgm:pt>
    <dgm:pt modelId="{0A2B4BA8-AE3C-48F9-86F9-F891F8551CE5}">
      <dgm:prSet phldrT="[Text]"/>
      <dgm:spPr/>
      <dgm:t>
        <a:bodyPr/>
        <a:lstStyle/>
        <a:p>
          <a:endParaRPr lang="en-IN" dirty="0"/>
        </a:p>
      </dgm:t>
    </dgm:pt>
    <dgm:pt modelId="{B5A0CE8C-1966-4CA3-965D-1714BB4CEA20}" type="parTrans" cxnId="{4DB35EC0-7F9D-4AC7-A4CB-FC2D91C7AF55}">
      <dgm:prSet/>
      <dgm:spPr/>
      <dgm:t>
        <a:bodyPr/>
        <a:lstStyle/>
        <a:p>
          <a:endParaRPr lang="en-IN"/>
        </a:p>
      </dgm:t>
    </dgm:pt>
    <dgm:pt modelId="{3D08C697-C7BA-458B-BF55-B315BE3AB6F2}" type="sibTrans" cxnId="{4DB35EC0-7F9D-4AC7-A4CB-FC2D91C7AF55}">
      <dgm:prSet/>
      <dgm:spPr/>
      <dgm:t>
        <a:bodyPr/>
        <a:lstStyle/>
        <a:p>
          <a:endParaRPr lang="en-IN"/>
        </a:p>
      </dgm:t>
    </dgm:pt>
    <dgm:pt modelId="{6F5CA6AA-3F92-4BA0-A722-868906FC8ECE}">
      <dgm:prSet phldrT="[Text]"/>
      <dgm:spPr/>
      <dgm:t>
        <a:bodyPr/>
        <a:lstStyle/>
        <a:p>
          <a:r>
            <a:rPr lang="en-US" dirty="0"/>
            <a:t>Suitability</a:t>
          </a:r>
          <a:endParaRPr lang="en-IN" dirty="0"/>
        </a:p>
      </dgm:t>
    </dgm:pt>
    <dgm:pt modelId="{14CF56CC-89F7-4A80-81F6-2BCB465DECC5}" type="parTrans" cxnId="{92FF57BF-3BC0-49E8-882A-F50F5B553FF0}">
      <dgm:prSet/>
      <dgm:spPr/>
      <dgm:t>
        <a:bodyPr/>
        <a:lstStyle/>
        <a:p>
          <a:endParaRPr lang="en-IN"/>
        </a:p>
      </dgm:t>
    </dgm:pt>
    <dgm:pt modelId="{AC3AFD01-A047-489F-B49D-15FE1A9450D8}" type="sibTrans" cxnId="{92FF57BF-3BC0-49E8-882A-F50F5B553FF0}">
      <dgm:prSet/>
      <dgm:spPr/>
      <dgm:t>
        <a:bodyPr/>
        <a:lstStyle/>
        <a:p>
          <a:endParaRPr lang="en-IN"/>
        </a:p>
      </dgm:t>
    </dgm:pt>
    <dgm:pt modelId="{5CB59FC6-D875-490F-A486-E08FF06F7511}">
      <dgm:prSet phldrT="[Text]"/>
      <dgm:spPr/>
      <dgm:t>
        <a:bodyPr/>
        <a:lstStyle/>
        <a:p>
          <a:r>
            <a:rPr lang="en-US" dirty="0"/>
            <a:t>Assets with consistent wear, tear and negligible repairs.</a:t>
          </a:r>
          <a:endParaRPr lang="en-IN" dirty="0"/>
        </a:p>
      </dgm:t>
    </dgm:pt>
    <dgm:pt modelId="{E7AF284A-8656-4CC8-B982-BDBEA1998219}" type="parTrans" cxnId="{321EB955-EE62-42AF-9823-B6E414582DFF}">
      <dgm:prSet/>
      <dgm:spPr/>
      <dgm:t>
        <a:bodyPr/>
        <a:lstStyle/>
        <a:p>
          <a:endParaRPr lang="en-IN"/>
        </a:p>
      </dgm:t>
    </dgm:pt>
    <dgm:pt modelId="{CC747173-84DD-4805-91F8-11B448BDB6AC}" type="sibTrans" cxnId="{321EB955-EE62-42AF-9823-B6E414582DFF}">
      <dgm:prSet/>
      <dgm:spPr/>
      <dgm:t>
        <a:bodyPr/>
        <a:lstStyle/>
        <a:p>
          <a:endParaRPr lang="en-IN"/>
        </a:p>
      </dgm:t>
    </dgm:pt>
    <dgm:pt modelId="{D93251C4-BADC-42D4-B8D1-DC911118D5ED}">
      <dgm:prSet phldrT="[Text]"/>
      <dgm:spPr/>
      <dgm:t>
        <a:bodyPr/>
        <a:lstStyle/>
        <a:p>
          <a:endParaRPr lang="en-IN" dirty="0"/>
        </a:p>
      </dgm:t>
    </dgm:pt>
    <dgm:pt modelId="{B5F36D5D-625E-4074-A7FF-7ED08BEB1D1A}" type="parTrans" cxnId="{4B58212B-7E05-489B-89E1-8647DFD3EE60}">
      <dgm:prSet/>
      <dgm:spPr/>
      <dgm:t>
        <a:bodyPr/>
        <a:lstStyle/>
        <a:p>
          <a:endParaRPr lang="en-IN"/>
        </a:p>
      </dgm:t>
    </dgm:pt>
    <dgm:pt modelId="{018495CD-88D0-4595-A025-2D777AF7931E}" type="sibTrans" cxnId="{4B58212B-7E05-489B-89E1-8647DFD3EE60}">
      <dgm:prSet/>
      <dgm:spPr/>
      <dgm:t>
        <a:bodyPr/>
        <a:lstStyle/>
        <a:p>
          <a:endParaRPr lang="en-IN"/>
        </a:p>
      </dgm:t>
    </dgm:pt>
    <dgm:pt modelId="{FF03AC7A-64E0-4AAE-9680-33E8C4724141}">
      <dgm:prSet phldrT="[Text]"/>
      <dgm:spPr/>
      <dgm:t>
        <a:bodyPr/>
        <a:lstStyle/>
        <a:p>
          <a:endParaRPr lang="en-IN" dirty="0"/>
        </a:p>
      </dgm:t>
    </dgm:pt>
    <dgm:pt modelId="{6E72895B-C6F6-4587-B713-62D48AC51353}" type="parTrans" cxnId="{FC616F4A-2240-4B2C-AB7B-AD20E564904A}">
      <dgm:prSet/>
      <dgm:spPr/>
      <dgm:t>
        <a:bodyPr/>
        <a:lstStyle/>
        <a:p>
          <a:endParaRPr lang="en-IN"/>
        </a:p>
      </dgm:t>
    </dgm:pt>
    <dgm:pt modelId="{F4A8096E-9B4B-45B8-B3CE-0EA915FD5256}" type="sibTrans" cxnId="{FC616F4A-2240-4B2C-AB7B-AD20E564904A}">
      <dgm:prSet/>
      <dgm:spPr/>
      <dgm:t>
        <a:bodyPr/>
        <a:lstStyle/>
        <a:p>
          <a:endParaRPr lang="en-IN"/>
        </a:p>
      </dgm:t>
    </dgm:pt>
    <dgm:pt modelId="{C26C98A2-24C4-4C3C-A151-BDE80B381719}">
      <dgm:prSet phldrT="[Text]"/>
      <dgm:spPr/>
      <dgm:t>
        <a:bodyPr/>
        <a:lstStyle/>
        <a:p>
          <a:endParaRPr lang="en-IN" dirty="0"/>
        </a:p>
      </dgm:t>
    </dgm:pt>
    <dgm:pt modelId="{D4B6D137-2400-4834-AEC2-5AA5342752C0}" type="parTrans" cxnId="{28040BF2-5A9A-4C6D-B377-76DDD559F38C}">
      <dgm:prSet/>
      <dgm:spPr/>
      <dgm:t>
        <a:bodyPr/>
        <a:lstStyle/>
        <a:p>
          <a:endParaRPr lang="en-IN"/>
        </a:p>
      </dgm:t>
    </dgm:pt>
    <dgm:pt modelId="{2D1152FE-CBCE-4633-A4D4-9F6C370D399C}" type="sibTrans" cxnId="{28040BF2-5A9A-4C6D-B377-76DDD559F38C}">
      <dgm:prSet/>
      <dgm:spPr/>
      <dgm:t>
        <a:bodyPr/>
        <a:lstStyle/>
        <a:p>
          <a:endParaRPr lang="en-IN"/>
        </a:p>
      </dgm:t>
    </dgm:pt>
    <dgm:pt modelId="{C6E91E82-5D71-4A3F-9A76-C945567D5E74}">
      <dgm:prSet phldrT="[Text]"/>
      <dgm:spPr/>
      <dgm:t>
        <a:bodyPr/>
        <a:lstStyle/>
        <a:p>
          <a:endParaRPr lang="en-IN" dirty="0"/>
        </a:p>
      </dgm:t>
    </dgm:pt>
    <dgm:pt modelId="{1B3AAA59-1E51-4E99-A300-EE21B1DBCC71}" type="parTrans" cxnId="{3A25D469-9DE3-40F1-AAAF-0C59ED4ADB3C}">
      <dgm:prSet/>
      <dgm:spPr/>
      <dgm:t>
        <a:bodyPr/>
        <a:lstStyle/>
        <a:p>
          <a:endParaRPr lang="en-IN"/>
        </a:p>
      </dgm:t>
    </dgm:pt>
    <dgm:pt modelId="{8EE3A9A8-9E85-4389-B88E-6C054BC802AC}" type="sibTrans" cxnId="{3A25D469-9DE3-40F1-AAAF-0C59ED4ADB3C}">
      <dgm:prSet/>
      <dgm:spPr/>
      <dgm:t>
        <a:bodyPr/>
        <a:lstStyle/>
        <a:p>
          <a:endParaRPr lang="en-IN"/>
        </a:p>
      </dgm:t>
    </dgm:pt>
    <dgm:pt modelId="{B7447B53-CACC-444C-88C6-57C3572252A6}">
      <dgm:prSet phldrT="[Text]"/>
      <dgm:spPr/>
      <dgm:t>
        <a:bodyPr/>
        <a:lstStyle/>
        <a:p>
          <a:r>
            <a:rPr lang="en-US" dirty="0"/>
            <a:t>Higher in initial years, decreases later years</a:t>
          </a:r>
          <a:endParaRPr lang="en-IN" dirty="0"/>
        </a:p>
      </dgm:t>
    </dgm:pt>
    <dgm:pt modelId="{7DE4A949-4AB1-449E-AC1C-EF3886A407B2}" type="sibTrans" cxnId="{559EF614-DF1D-4EE2-B404-D5E9E61CA003}">
      <dgm:prSet/>
      <dgm:spPr/>
      <dgm:t>
        <a:bodyPr/>
        <a:lstStyle/>
        <a:p>
          <a:endParaRPr lang="en-IN"/>
        </a:p>
      </dgm:t>
    </dgm:pt>
    <dgm:pt modelId="{65618649-BE13-48BF-82DF-E68AABD84D62}" type="parTrans" cxnId="{559EF614-DF1D-4EE2-B404-D5E9E61CA003}">
      <dgm:prSet/>
      <dgm:spPr/>
      <dgm:t>
        <a:bodyPr/>
        <a:lstStyle/>
        <a:p>
          <a:endParaRPr lang="en-IN"/>
        </a:p>
      </dgm:t>
    </dgm:pt>
    <dgm:pt modelId="{ACBCF9E1-EE28-4E23-B17D-7FBC170DA82E}">
      <dgm:prSet phldrT="[Text]"/>
      <dgm:spPr/>
      <dgm:t>
        <a:bodyPr/>
        <a:lstStyle/>
        <a:p>
          <a:endParaRPr lang="en-IN" dirty="0"/>
        </a:p>
      </dgm:t>
    </dgm:pt>
    <dgm:pt modelId="{9F1146C3-FA76-4EFF-B668-D28F413DA13F}" type="sibTrans" cxnId="{DFEB2D63-455F-42BE-87A6-457B3321AA1D}">
      <dgm:prSet/>
      <dgm:spPr/>
      <dgm:t>
        <a:bodyPr/>
        <a:lstStyle/>
        <a:p>
          <a:endParaRPr lang="en-IN"/>
        </a:p>
      </dgm:t>
    </dgm:pt>
    <dgm:pt modelId="{2CF080CF-EF78-4CB3-8DF4-29160EC4F475}" type="parTrans" cxnId="{DFEB2D63-455F-42BE-87A6-457B3321AA1D}">
      <dgm:prSet/>
      <dgm:spPr/>
      <dgm:t>
        <a:bodyPr/>
        <a:lstStyle/>
        <a:p>
          <a:endParaRPr lang="en-IN"/>
        </a:p>
      </dgm:t>
    </dgm:pt>
    <dgm:pt modelId="{27CD06D5-C86D-464E-96D9-42EB21C1840E}">
      <dgm:prSet phldrT="[Text]"/>
      <dgm:spPr/>
      <dgm:t>
        <a:bodyPr/>
        <a:lstStyle/>
        <a:p>
          <a:endParaRPr lang="en-IN" dirty="0"/>
        </a:p>
      </dgm:t>
    </dgm:pt>
    <dgm:pt modelId="{69966A69-1617-4148-83CE-65B8B322BD1D}" type="sibTrans" cxnId="{6A4065F7-AF6C-4174-8735-A8BC2B609FE9}">
      <dgm:prSet/>
      <dgm:spPr/>
      <dgm:t>
        <a:bodyPr/>
        <a:lstStyle/>
        <a:p>
          <a:endParaRPr lang="en-IN"/>
        </a:p>
      </dgm:t>
    </dgm:pt>
    <dgm:pt modelId="{DC0822F0-C47D-4720-9EC8-30FC2BDB5F34}" type="parTrans" cxnId="{6A4065F7-AF6C-4174-8735-A8BC2B609FE9}">
      <dgm:prSet/>
      <dgm:spPr/>
      <dgm:t>
        <a:bodyPr/>
        <a:lstStyle/>
        <a:p>
          <a:endParaRPr lang="en-IN"/>
        </a:p>
      </dgm:t>
    </dgm:pt>
    <dgm:pt modelId="{1B95BB0D-460E-4670-AD92-7E61A4001D30}">
      <dgm:prSet phldrT="[Text]"/>
      <dgm:spPr/>
      <dgm:t>
        <a:bodyPr/>
        <a:lstStyle/>
        <a:p>
          <a:endParaRPr lang="en-IN" dirty="0"/>
        </a:p>
      </dgm:t>
    </dgm:pt>
    <dgm:pt modelId="{241F923F-3080-4D3E-9CB5-26DA67BA6478}" type="parTrans" cxnId="{9D9A35B9-669E-4532-8FAD-54FEB637ABB7}">
      <dgm:prSet/>
      <dgm:spPr/>
      <dgm:t>
        <a:bodyPr/>
        <a:lstStyle/>
        <a:p>
          <a:endParaRPr lang="en-IN"/>
        </a:p>
      </dgm:t>
    </dgm:pt>
    <dgm:pt modelId="{F3CD1D4E-3270-4F93-84C1-B63970105A02}" type="sibTrans" cxnId="{9D9A35B9-669E-4532-8FAD-54FEB637ABB7}">
      <dgm:prSet/>
      <dgm:spPr/>
      <dgm:t>
        <a:bodyPr/>
        <a:lstStyle/>
        <a:p>
          <a:endParaRPr lang="en-IN"/>
        </a:p>
      </dgm:t>
    </dgm:pt>
    <dgm:pt modelId="{746BAF49-5998-449E-8A31-8893BCA90D16}">
      <dgm:prSet phldrT="[Text]"/>
      <dgm:spPr/>
      <dgm:t>
        <a:bodyPr/>
        <a:lstStyle/>
        <a:p>
          <a:r>
            <a:rPr lang="en-US" dirty="0"/>
            <a:t>Assets whose repairs and maintenance increase with age, such as machinery and vehicles.</a:t>
          </a:r>
          <a:endParaRPr lang="en-IN" dirty="0"/>
        </a:p>
      </dgm:t>
    </dgm:pt>
    <dgm:pt modelId="{30AAB64D-23F4-422A-8C7E-7F4FC04C8BE6}" type="parTrans" cxnId="{A94D90EB-F2D3-450A-9006-8AB03D8B6380}">
      <dgm:prSet/>
      <dgm:spPr/>
      <dgm:t>
        <a:bodyPr/>
        <a:lstStyle/>
        <a:p>
          <a:endParaRPr lang="en-IN"/>
        </a:p>
      </dgm:t>
    </dgm:pt>
    <dgm:pt modelId="{D5B72BE4-BEF5-417F-8DFF-81D9544E1F1C}" type="sibTrans" cxnId="{A94D90EB-F2D3-450A-9006-8AB03D8B6380}">
      <dgm:prSet/>
      <dgm:spPr/>
      <dgm:t>
        <a:bodyPr/>
        <a:lstStyle/>
        <a:p>
          <a:endParaRPr lang="en-IN"/>
        </a:p>
      </dgm:t>
    </dgm:pt>
    <dgm:pt modelId="{A63A07EB-1A30-4BC5-98B4-35FB5F0421F9}" type="pres">
      <dgm:prSet presAssocID="{F7D8513C-9D3D-481D-9628-9568EAD425CD}" presName="Name0" presStyleCnt="0">
        <dgm:presLayoutVars>
          <dgm:dir/>
          <dgm:animLvl val="lvl"/>
          <dgm:resizeHandles val="exact"/>
        </dgm:presLayoutVars>
      </dgm:prSet>
      <dgm:spPr/>
    </dgm:pt>
    <dgm:pt modelId="{29288329-E8A5-4128-99D0-35DFA48F752C}" type="pres">
      <dgm:prSet presAssocID="{A4ED9850-87BD-464A-A055-5799D50A2C25}" presName="composite" presStyleCnt="0"/>
      <dgm:spPr/>
    </dgm:pt>
    <dgm:pt modelId="{247BF158-D544-4AC9-BACD-D686BCCCE7A4}" type="pres">
      <dgm:prSet presAssocID="{A4ED9850-87BD-464A-A055-5799D50A2C25}" presName="parTx" presStyleLbl="alignNode1" presStyleIdx="0" presStyleCnt="3" custScaleX="96049" custLinFactNeighborX="2825" custLinFactNeighborY="-45908">
        <dgm:presLayoutVars>
          <dgm:chMax val="0"/>
          <dgm:chPref val="0"/>
          <dgm:bulletEnabled val="1"/>
        </dgm:presLayoutVars>
      </dgm:prSet>
      <dgm:spPr/>
    </dgm:pt>
    <dgm:pt modelId="{E7D82D5B-02F6-4DD8-9598-BDB3C19B6E1C}" type="pres">
      <dgm:prSet presAssocID="{A4ED9850-87BD-464A-A055-5799D50A2C25}" presName="desTx" presStyleLbl="alignAccFollowNode1" presStyleIdx="0" presStyleCnt="3" custScaleX="94056" custScaleY="95268" custLinFactNeighborX="3634" custLinFactNeighborY="-2821">
        <dgm:presLayoutVars>
          <dgm:bulletEnabled val="1"/>
        </dgm:presLayoutVars>
      </dgm:prSet>
      <dgm:spPr/>
    </dgm:pt>
    <dgm:pt modelId="{2B30E272-5A11-4E9E-A156-4E880370E46F}" type="pres">
      <dgm:prSet presAssocID="{CBB71BA2-1DC5-4AE4-8B8A-327D2B9D54E3}" presName="space" presStyleCnt="0"/>
      <dgm:spPr/>
    </dgm:pt>
    <dgm:pt modelId="{B5DE7EC5-961B-4B67-A87D-6D8DFF21A2BD}" type="pres">
      <dgm:prSet presAssocID="{43908CF5-E827-4344-A93C-EC2AA8B9A95F}" presName="composite" presStyleCnt="0"/>
      <dgm:spPr/>
    </dgm:pt>
    <dgm:pt modelId="{C346EEAA-693A-48B2-B91D-8FA30FEF7C2D}" type="pres">
      <dgm:prSet presAssocID="{43908CF5-E827-4344-A93C-EC2AA8B9A95F}" presName="parTx" presStyleLbl="alignNode1" presStyleIdx="1" presStyleCnt="3" custScaleX="90213" custLinFactY="-100000" custLinFactNeighborX="-5558" custLinFactNeighborY="-144740">
        <dgm:presLayoutVars>
          <dgm:chMax val="0"/>
          <dgm:chPref val="0"/>
          <dgm:bulletEnabled val="1"/>
        </dgm:presLayoutVars>
      </dgm:prSet>
      <dgm:spPr/>
    </dgm:pt>
    <dgm:pt modelId="{A0618244-5BD3-4C88-9178-4D248C62F7B4}" type="pres">
      <dgm:prSet presAssocID="{43908CF5-E827-4344-A93C-EC2AA8B9A95F}" presName="desTx" presStyleLbl="alignAccFollowNode1" presStyleIdx="1" presStyleCnt="3" custScaleX="87997" custScaleY="94038" custLinFactNeighborX="-3292" custLinFactNeighborY="-3579">
        <dgm:presLayoutVars>
          <dgm:bulletEnabled val="1"/>
        </dgm:presLayoutVars>
      </dgm:prSet>
      <dgm:spPr/>
    </dgm:pt>
    <dgm:pt modelId="{8901E3ED-D7A9-4A06-ADB1-2AB74599FC54}" type="pres">
      <dgm:prSet presAssocID="{7AD6EEDD-C8A8-4F96-9A8B-9A628A8C1418}" presName="space" presStyleCnt="0"/>
      <dgm:spPr/>
    </dgm:pt>
    <dgm:pt modelId="{C50A6C2A-36BA-4A53-98A8-58DA12EE770E}" type="pres">
      <dgm:prSet presAssocID="{6C45971E-8471-4947-BD60-F63D172BD02C}" presName="composite" presStyleCnt="0"/>
      <dgm:spPr/>
    </dgm:pt>
    <dgm:pt modelId="{33BC34B1-D9AF-46CD-937D-BEA6958AE05C}" type="pres">
      <dgm:prSet presAssocID="{6C45971E-8471-4947-BD60-F63D172BD02C}" presName="parTx" presStyleLbl="alignNode1" presStyleIdx="2" presStyleCnt="3" custLinFactY="-100000" custLinFactNeighborX="-11513" custLinFactNeighborY="-146085">
        <dgm:presLayoutVars>
          <dgm:chMax val="0"/>
          <dgm:chPref val="0"/>
          <dgm:bulletEnabled val="1"/>
        </dgm:presLayoutVars>
      </dgm:prSet>
      <dgm:spPr/>
    </dgm:pt>
    <dgm:pt modelId="{E6B63D15-30CC-48A8-BB39-8477ABD98D9E}" type="pres">
      <dgm:prSet presAssocID="{6C45971E-8471-4947-BD60-F63D172BD02C}" presName="desTx" presStyleLbl="alignAccFollowNode1" presStyleIdx="2" presStyleCnt="3" custScaleY="94066" custLinFactNeighborX="-12238" custLinFactNeighborY="-3182">
        <dgm:presLayoutVars>
          <dgm:bulletEnabled val="1"/>
        </dgm:presLayoutVars>
      </dgm:prSet>
      <dgm:spPr/>
    </dgm:pt>
  </dgm:ptLst>
  <dgm:cxnLst>
    <dgm:cxn modelId="{B2762805-09D7-4FBA-8EAC-FCC9E40B5044}" srcId="{A4ED9850-87BD-464A-A055-5799D50A2C25}" destId="{B102043A-EED1-4BA7-8638-7D1E89CA3C6A}" srcOrd="1" destOrd="0" parTransId="{603DFA21-9B84-4B38-8917-1C14D7D87CF5}" sibTransId="{97A38619-13AD-4006-9744-C906DB0EBA3B}"/>
    <dgm:cxn modelId="{1D095809-3AFE-49E1-93D1-873B45C3DCD4}" type="presOf" srcId="{C26C98A2-24C4-4C3C-A151-BDE80B381719}" destId="{E7D82D5B-02F6-4DD8-9598-BDB3C19B6E1C}" srcOrd="0" destOrd="5" presId="urn:microsoft.com/office/officeart/2005/8/layout/hList1"/>
    <dgm:cxn modelId="{9B33A50B-7805-4F2A-93FD-94A0526CA971}" type="presOf" srcId="{F493B53F-F91D-474C-B4D6-69C24156D7C8}" destId="{A0618244-5BD3-4C88-9178-4D248C62F7B4}" srcOrd="0" destOrd="5" presId="urn:microsoft.com/office/officeart/2005/8/layout/hList1"/>
    <dgm:cxn modelId="{542F0C13-2F85-4EEB-AA58-485EBAF669DF}" type="presOf" srcId="{FF03AC7A-64E0-4AAE-9680-33E8C4724141}" destId="{E7D82D5B-02F6-4DD8-9598-BDB3C19B6E1C}" srcOrd="0" destOrd="6" presId="urn:microsoft.com/office/officeart/2005/8/layout/hList1"/>
    <dgm:cxn modelId="{9416D013-6A05-48F4-9C38-20AEC428C4AF}" srcId="{A4ED9850-87BD-464A-A055-5799D50A2C25}" destId="{6406B991-DD90-4436-8604-8DCF3FBDE7A1}" srcOrd="9" destOrd="0" parTransId="{C80A0B01-6D02-4B63-AFB6-38EB873862BA}" sibTransId="{9545BAF2-E222-4F47-B45E-75F026193BDF}"/>
    <dgm:cxn modelId="{559EF614-DF1D-4EE2-B404-D5E9E61CA003}" srcId="{6C45971E-8471-4947-BD60-F63D172BD02C}" destId="{B7447B53-CACC-444C-88C6-57C3572252A6}" srcOrd="2" destOrd="0" parTransId="{65618649-BE13-48BF-82DF-E68AABD84D62}" sibTransId="{7DE4A949-4AB1-449E-AC1C-EF3886A407B2}"/>
    <dgm:cxn modelId="{DAC87E16-BE47-4F8C-9550-7C6B0110AF99}" type="presOf" srcId="{43908CF5-E827-4344-A93C-EC2AA8B9A95F}" destId="{C346EEAA-693A-48B2-B91D-8FA30FEF7C2D}" srcOrd="0" destOrd="0" presId="urn:microsoft.com/office/officeart/2005/8/layout/hList1"/>
    <dgm:cxn modelId="{40158B19-C5CA-4CEC-A662-F6902E66CAE2}" srcId="{A4ED9850-87BD-464A-A055-5799D50A2C25}" destId="{F65F07D9-28CB-4335-B687-175698DDBE77}" srcOrd="10" destOrd="0" parTransId="{B099181F-51C6-43C6-8D08-B57019B891D8}" sibTransId="{84159824-FDBA-421F-BFE5-EA5E171882B1}"/>
    <dgm:cxn modelId="{46DA6B1A-261E-4441-9DA8-088E714E9BBA}" type="presOf" srcId="{76B507BF-4007-4104-BE4F-C67066EA1008}" destId="{E7D82D5B-02F6-4DD8-9598-BDB3C19B6E1C}" srcOrd="0" destOrd="3" presId="urn:microsoft.com/office/officeart/2005/8/layout/hList1"/>
    <dgm:cxn modelId="{71E0331D-57F7-4B6A-9280-06129B9AF32C}" type="presOf" srcId="{4F620C48-9F3D-4107-9242-55037A26B663}" destId="{A0618244-5BD3-4C88-9178-4D248C62F7B4}" srcOrd="0" destOrd="0" presId="urn:microsoft.com/office/officeart/2005/8/layout/hList1"/>
    <dgm:cxn modelId="{E7080A23-526F-46CC-BAFE-440A0B3D567D}" type="presOf" srcId="{A4ED9850-87BD-464A-A055-5799D50A2C25}" destId="{247BF158-D544-4AC9-BACD-D686BCCCE7A4}" srcOrd="0" destOrd="0" presId="urn:microsoft.com/office/officeart/2005/8/layout/hList1"/>
    <dgm:cxn modelId="{FEA87E27-C1FD-4FFE-9E32-0E25AE419B00}" type="presOf" srcId="{C6E91E82-5D71-4A3F-9A76-C945567D5E74}" destId="{A0618244-5BD3-4C88-9178-4D248C62F7B4}" srcOrd="0" destOrd="4" presId="urn:microsoft.com/office/officeart/2005/8/layout/hList1"/>
    <dgm:cxn modelId="{4B58212B-7E05-489B-89E1-8647DFD3EE60}" srcId="{43908CF5-E827-4344-A93C-EC2AA8B9A95F}" destId="{D93251C4-BADC-42D4-B8D1-DC911118D5ED}" srcOrd="6" destOrd="0" parTransId="{B5F36D5D-625E-4074-A7FF-7ED08BEB1D1A}" sibTransId="{018495CD-88D0-4595-A025-2D777AF7931E}"/>
    <dgm:cxn modelId="{CFE3B02F-93CF-4AB9-BD30-9306F424F898}" type="presOf" srcId="{27CD06D5-C86D-464E-96D9-42EB21C1840E}" destId="{E6B63D15-30CC-48A8-BB39-8477ABD98D9E}" srcOrd="0" destOrd="4" presId="urn:microsoft.com/office/officeart/2005/8/layout/hList1"/>
    <dgm:cxn modelId="{49FD2D31-B5B0-42EF-AEE8-A91145126410}" type="presOf" srcId="{91D0A0EA-A77E-412E-936B-09276BDACEEF}" destId="{A0618244-5BD3-4C88-9178-4D248C62F7B4}" srcOrd="0" destOrd="1" presId="urn:microsoft.com/office/officeart/2005/8/layout/hList1"/>
    <dgm:cxn modelId="{8974D531-7C5E-4F64-AB2A-8D58C5AC5F81}" srcId="{A4ED9850-87BD-464A-A055-5799D50A2C25}" destId="{CE28572C-6A96-495A-9F8F-DF6BFD01404F}" srcOrd="7" destOrd="0" parTransId="{91D07C8A-FA75-4716-BBA8-157E2EA85A97}" sibTransId="{F6F1BC24-28CE-4F37-BD05-0470B6625DA0}"/>
    <dgm:cxn modelId="{39F2903B-D51B-4031-B1A1-36355EA48BE9}" srcId="{A4ED9850-87BD-464A-A055-5799D50A2C25}" destId="{76B507BF-4007-4104-BE4F-C67066EA1008}" srcOrd="3" destOrd="0" parTransId="{29D8772C-AE9E-4DF5-A520-FAE7CB09A1AD}" sibTransId="{338DC623-6C94-4618-AD5B-56F98B4312DD}"/>
    <dgm:cxn modelId="{AE7D383C-8238-4F82-A77E-F83106275823}" type="presOf" srcId="{B7447B53-CACC-444C-88C6-57C3572252A6}" destId="{E6B63D15-30CC-48A8-BB39-8477ABD98D9E}" srcOrd="0" destOrd="2" presId="urn:microsoft.com/office/officeart/2005/8/layout/hList1"/>
    <dgm:cxn modelId="{5D9A433C-27C2-4AAE-8446-D8835E50A780}" srcId="{A4ED9850-87BD-464A-A055-5799D50A2C25}" destId="{7E416ECC-030B-4B42-B02C-C0E92F4EA4E0}" srcOrd="0" destOrd="0" parTransId="{94F413B6-7297-4577-BB1A-0BD1ACF9746E}" sibTransId="{8038D2C1-4C9A-4379-84C9-2A435352905C}"/>
    <dgm:cxn modelId="{0E99F43E-B388-4979-80E2-4125048E36CE}" srcId="{43908CF5-E827-4344-A93C-EC2AA8B9A95F}" destId="{F493B53F-F91D-474C-B4D6-69C24156D7C8}" srcOrd="5" destOrd="0" parTransId="{5A4B5087-3A52-4F14-9406-7E4E14754892}" sibTransId="{AF7EA4EC-3630-4A46-85E5-B025D2F71168}"/>
    <dgm:cxn modelId="{C59B7F5C-26DE-4A6D-8FD1-522409C91A29}" type="presOf" srcId="{746BAF49-5998-449E-8A31-8893BCA90D16}" destId="{E6B63D15-30CC-48A8-BB39-8477ABD98D9E}" srcOrd="0" destOrd="6" presId="urn:microsoft.com/office/officeart/2005/8/layout/hList1"/>
    <dgm:cxn modelId="{6F64075F-C06A-43E4-9E67-D3D25B7CD1B7}" type="presOf" srcId="{CE28572C-6A96-495A-9F8F-DF6BFD01404F}" destId="{E7D82D5B-02F6-4DD8-9598-BDB3C19B6E1C}" srcOrd="0" destOrd="7" presId="urn:microsoft.com/office/officeart/2005/8/layout/hList1"/>
    <dgm:cxn modelId="{DFEB2D63-455F-42BE-87A6-457B3321AA1D}" srcId="{6C45971E-8471-4947-BD60-F63D172BD02C}" destId="{ACBCF9E1-EE28-4E23-B17D-7FBC170DA82E}" srcOrd="3" destOrd="0" parTransId="{2CF080CF-EF78-4CB3-8DF4-29160EC4F475}" sibTransId="{9F1146C3-FA76-4EFF-B668-D28F413DA13F}"/>
    <dgm:cxn modelId="{C9C95866-8F97-471E-936E-EF0166486C5D}" type="presOf" srcId="{1B95BB0D-460E-4670-AD92-7E61A4001D30}" destId="{E6B63D15-30CC-48A8-BB39-8477ABD98D9E}" srcOrd="0" destOrd="1" presId="urn:microsoft.com/office/officeart/2005/8/layout/hList1"/>
    <dgm:cxn modelId="{3A25D469-9DE3-40F1-AAAF-0C59ED4ADB3C}" srcId="{43908CF5-E827-4344-A93C-EC2AA8B9A95F}" destId="{C6E91E82-5D71-4A3F-9A76-C945567D5E74}" srcOrd="4" destOrd="0" parTransId="{1B3AAA59-1E51-4E99-A300-EE21B1DBCC71}" sibTransId="{8EE3A9A8-9E85-4389-B88E-6C054BC802AC}"/>
    <dgm:cxn modelId="{BD0D046A-C81F-4E4D-B2DA-B04023454FE8}" type="presOf" srcId="{207ACA8B-9C9B-4EF5-9438-9C92B2BD725B}" destId="{E6B63D15-30CC-48A8-BB39-8477ABD98D9E}" srcOrd="0" destOrd="5" presId="urn:microsoft.com/office/officeart/2005/8/layout/hList1"/>
    <dgm:cxn modelId="{FC616F4A-2240-4B2C-AB7B-AD20E564904A}" srcId="{A4ED9850-87BD-464A-A055-5799D50A2C25}" destId="{FF03AC7A-64E0-4AAE-9680-33E8C4724141}" srcOrd="6" destOrd="0" parTransId="{6E72895B-C6F6-4587-B713-62D48AC51353}" sibTransId="{F4A8096E-9B4B-45B8-B3CE-0EA915FD5256}"/>
    <dgm:cxn modelId="{D122E66B-CBB1-41A9-93C1-F8A7DB483A7A}" srcId="{F7D8513C-9D3D-481D-9628-9568EAD425CD}" destId="{43908CF5-E827-4344-A93C-EC2AA8B9A95F}" srcOrd="1" destOrd="0" parTransId="{9FA5F385-7A72-43D1-8C08-876AB8F5491C}" sibTransId="{7AD6EEDD-C8A8-4F96-9A8B-9A628A8C1418}"/>
    <dgm:cxn modelId="{FFC1EF4E-B1BC-41BD-8F3A-F6CA0080B542}" srcId="{A4ED9850-87BD-464A-A055-5799D50A2C25}" destId="{46722FF2-7C3B-49D2-94F9-21EE3E52348B}" srcOrd="2" destOrd="0" parTransId="{D6CD820D-4F37-4030-8311-58C99DA7DA55}" sibTransId="{5CF2436A-6219-46A8-9454-2D0F1A560DBF}"/>
    <dgm:cxn modelId="{8103A571-AE9F-4D7A-824A-DA41F0B66DA7}" srcId="{43908CF5-E827-4344-A93C-EC2AA8B9A95F}" destId="{4F620C48-9F3D-4107-9242-55037A26B663}" srcOrd="0" destOrd="0" parTransId="{609B34DC-41AE-443E-8327-C47BF89AFDEF}" sibTransId="{19F77BBD-E1A6-4383-ACAF-0A8FC85D5F48}"/>
    <dgm:cxn modelId="{EC0E5553-0B4E-413F-B398-756F4A1016A5}" type="presOf" srcId="{F65F07D9-28CB-4335-B687-175698DDBE77}" destId="{E7D82D5B-02F6-4DD8-9598-BDB3C19B6E1C}" srcOrd="0" destOrd="10" presId="urn:microsoft.com/office/officeart/2005/8/layout/hList1"/>
    <dgm:cxn modelId="{3DE71154-44FC-439C-ACA6-C9460BADF4E9}" srcId="{6C45971E-8471-4947-BD60-F63D172BD02C}" destId="{207ACA8B-9C9B-4EF5-9438-9C92B2BD725B}" srcOrd="5" destOrd="0" parTransId="{DC0E4C97-0574-4C17-BD80-B37414337B89}" sibTransId="{F61BA7FF-BF7D-47AF-868C-8A2E5257A8E5}"/>
    <dgm:cxn modelId="{57639C75-D212-4699-A108-D1C65C7EE5D8}" type="presOf" srcId="{F6B3E2D0-C8B8-48C0-8552-E6E66B0B7B17}" destId="{A0618244-5BD3-4C88-9178-4D248C62F7B4}" srcOrd="0" destOrd="2" presId="urn:microsoft.com/office/officeart/2005/8/layout/hList1"/>
    <dgm:cxn modelId="{321EB955-EE62-42AF-9823-B6E414582DFF}" srcId="{43908CF5-E827-4344-A93C-EC2AA8B9A95F}" destId="{5CB59FC6-D875-490F-A486-E08FF06F7511}" srcOrd="7" destOrd="0" parTransId="{E7AF284A-8656-4CC8-B982-BDBEA1998219}" sibTransId="{CC747173-84DD-4805-91F8-11B448BDB6AC}"/>
    <dgm:cxn modelId="{F45E0A77-C1A7-4140-9C3D-590A20BAE7B9}" srcId="{A4ED9850-87BD-464A-A055-5799D50A2C25}" destId="{CD750AA9-A714-42EE-B3C8-3266ED2A7A49}" srcOrd="4" destOrd="0" parTransId="{77EECD52-19AF-4BC3-BD92-FB30DFE04D8D}" sibTransId="{F6F2F3A8-9237-4E18-8292-0B5069CD780C}"/>
    <dgm:cxn modelId="{5F7D6A58-A4CA-46A3-9D7D-0C9F533606C2}" type="presOf" srcId="{8BD25E99-FF7A-41D6-930F-C136AB1EB066}" destId="{A0618244-5BD3-4C88-9178-4D248C62F7B4}" srcOrd="0" destOrd="3" presId="urn:microsoft.com/office/officeart/2005/8/layout/hList1"/>
    <dgm:cxn modelId="{5047BA7A-88F7-4B5A-A84F-EB0EA7E0C006}" type="presOf" srcId="{F7D8513C-9D3D-481D-9628-9568EAD425CD}" destId="{A63A07EB-1A30-4BC5-98B4-35FB5F0421F9}" srcOrd="0" destOrd="0" presId="urn:microsoft.com/office/officeart/2005/8/layout/hList1"/>
    <dgm:cxn modelId="{9921337C-D8BE-4B7E-887D-458824BB9B1C}" type="presOf" srcId="{D93251C4-BADC-42D4-B8D1-DC911118D5ED}" destId="{A0618244-5BD3-4C88-9178-4D248C62F7B4}" srcOrd="0" destOrd="6" presId="urn:microsoft.com/office/officeart/2005/8/layout/hList1"/>
    <dgm:cxn modelId="{2340BC84-6D4A-46EB-B00D-E741362FB5B5}" srcId="{43908CF5-E827-4344-A93C-EC2AA8B9A95F}" destId="{8BD25E99-FF7A-41D6-930F-C136AB1EB066}" srcOrd="3" destOrd="0" parTransId="{D5FF5A3B-2399-4D79-94AC-58400C0C4DB8}" sibTransId="{FC491DFD-2DEC-4190-83B5-89C3C2E2927C}"/>
    <dgm:cxn modelId="{3CAA818A-ADE3-4069-A3D9-700034173D71}" type="presOf" srcId="{FCDD5449-F9B7-4D5C-BAF9-5A8B2457F710}" destId="{E7D82D5B-02F6-4DD8-9598-BDB3C19B6E1C}" srcOrd="0" destOrd="8" presId="urn:microsoft.com/office/officeart/2005/8/layout/hList1"/>
    <dgm:cxn modelId="{993A8D8B-7547-463D-968F-1908085CDEDE}" srcId="{6C45971E-8471-4947-BD60-F63D172BD02C}" destId="{CD0672EA-E360-401F-94F2-6509F3E1BABC}" srcOrd="0" destOrd="0" parTransId="{F9762D04-E70A-4D79-8BCD-4DA23AEF9736}" sibTransId="{93C3EDB3-7877-43FA-A1A9-E9A517726958}"/>
    <dgm:cxn modelId="{CBFDF492-FD6E-4A77-A755-1A586B3CE638}" srcId="{F7D8513C-9D3D-481D-9628-9568EAD425CD}" destId="{6C45971E-8471-4947-BD60-F63D172BD02C}" srcOrd="2" destOrd="0" parTransId="{96634ACD-1A65-469F-B2E9-A2A08C7701B6}" sibTransId="{A2791F6A-8E53-4813-A896-FC4192D6B8D2}"/>
    <dgm:cxn modelId="{6C062693-85B2-4080-9E42-9B401FF0F7E6}" srcId="{A4ED9850-87BD-464A-A055-5799D50A2C25}" destId="{FCDD5449-F9B7-4D5C-BAF9-5A8B2457F710}" srcOrd="8" destOrd="0" parTransId="{37C9E776-0323-4EDC-842D-E19613A9ECE5}" sibTransId="{B00B26A9-5B2C-4522-89FF-71B35F4E1CA9}"/>
    <dgm:cxn modelId="{35924F9D-C2EC-4E40-9379-5B857D41FD0A}" type="presOf" srcId="{CD0672EA-E360-401F-94F2-6509F3E1BABC}" destId="{E6B63D15-30CC-48A8-BB39-8477ABD98D9E}" srcOrd="0" destOrd="0" presId="urn:microsoft.com/office/officeart/2005/8/layout/hList1"/>
    <dgm:cxn modelId="{A1D66AAB-1175-46B4-B3C0-E4FB31CED731}" type="presOf" srcId="{7E416ECC-030B-4B42-B02C-C0E92F4EA4E0}" destId="{E7D82D5B-02F6-4DD8-9598-BDB3C19B6E1C}" srcOrd="0" destOrd="0" presId="urn:microsoft.com/office/officeart/2005/8/layout/hList1"/>
    <dgm:cxn modelId="{BB7F09B4-88F9-4E32-AC0D-E26C421AFBC2}" type="presOf" srcId="{6C45971E-8471-4947-BD60-F63D172BD02C}" destId="{33BC34B1-D9AF-46CD-937D-BEA6958AE05C}" srcOrd="0" destOrd="0" presId="urn:microsoft.com/office/officeart/2005/8/layout/hList1"/>
    <dgm:cxn modelId="{00B12BB5-71C1-409F-8CE6-AD1309DB97A4}" type="presOf" srcId="{6F5CA6AA-3F92-4BA0-A722-868906FC8ECE}" destId="{E7D82D5B-02F6-4DD8-9598-BDB3C19B6E1C}" srcOrd="0" destOrd="12" presId="urn:microsoft.com/office/officeart/2005/8/layout/hList1"/>
    <dgm:cxn modelId="{9D9A35B9-669E-4532-8FAD-54FEB637ABB7}" srcId="{6C45971E-8471-4947-BD60-F63D172BD02C}" destId="{1B95BB0D-460E-4670-AD92-7E61A4001D30}" srcOrd="1" destOrd="0" parTransId="{241F923F-3080-4D3E-9CB5-26DA67BA6478}" sibTransId="{F3CD1D4E-3270-4F93-84C1-B63970105A02}"/>
    <dgm:cxn modelId="{2A11A4B9-CA8F-457E-AE66-1770A04340A3}" type="presOf" srcId="{46722FF2-7C3B-49D2-94F9-21EE3E52348B}" destId="{E7D82D5B-02F6-4DD8-9598-BDB3C19B6E1C}" srcOrd="0" destOrd="2" presId="urn:microsoft.com/office/officeart/2005/8/layout/hList1"/>
    <dgm:cxn modelId="{747F74BB-5B2F-48E4-90E6-57EC660DFD7D}" srcId="{43908CF5-E827-4344-A93C-EC2AA8B9A95F}" destId="{91D0A0EA-A77E-412E-936B-09276BDACEEF}" srcOrd="1" destOrd="0" parTransId="{65DDC78E-CDB1-4E94-88D5-1BBBD1D1267B}" sibTransId="{E06BFE16-1F74-446A-BF8E-916544C63A71}"/>
    <dgm:cxn modelId="{92FF57BF-3BC0-49E8-882A-F50F5B553FF0}" srcId="{A4ED9850-87BD-464A-A055-5799D50A2C25}" destId="{6F5CA6AA-3F92-4BA0-A722-868906FC8ECE}" srcOrd="12" destOrd="0" parTransId="{14CF56CC-89F7-4A80-81F6-2BCB465DECC5}" sibTransId="{AC3AFD01-A047-489F-B49D-15FE1A9450D8}"/>
    <dgm:cxn modelId="{4940DCBF-478E-4EBA-8877-B4AE0BFB6C0B}" type="presOf" srcId="{5CB59FC6-D875-490F-A486-E08FF06F7511}" destId="{A0618244-5BD3-4C88-9178-4D248C62F7B4}" srcOrd="0" destOrd="7" presId="urn:microsoft.com/office/officeart/2005/8/layout/hList1"/>
    <dgm:cxn modelId="{4DB35EC0-7F9D-4AC7-A4CB-FC2D91C7AF55}" srcId="{A4ED9850-87BD-464A-A055-5799D50A2C25}" destId="{0A2B4BA8-AE3C-48F9-86F9-F891F8551CE5}" srcOrd="11" destOrd="0" parTransId="{B5A0CE8C-1966-4CA3-965D-1714BB4CEA20}" sibTransId="{3D08C697-C7BA-458B-BF55-B315BE3AB6F2}"/>
    <dgm:cxn modelId="{88609ACC-3C00-43B7-8620-A702D674172B}" type="presOf" srcId="{CD750AA9-A714-42EE-B3C8-3266ED2A7A49}" destId="{E7D82D5B-02F6-4DD8-9598-BDB3C19B6E1C}" srcOrd="0" destOrd="4" presId="urn:microsoft.com/office/officeart/2005/8/layout/hList1"/>
    <dgm:cxn modelId="{C88C7FD4-9BC2-4CCF-868B-5E431ABE5806}" srcId="{F7D8513C-9D3D-481D-9628-9568EAD425CD}" destId="{A4ED9850-87BD-464A-A055-5799D50A2C25}" srcOrd="0" destOrd="0" parTransId="{260F28B1-FF3D-439E-89A7-F575FE36FFDF}" sibTransId="{CBB71BA2-1DC5-4AE4-8B8A-327D2B9D54E3}"/>
    <dgm:cxn modelId="{4BADEBD4-C955-4042-9A9A-ACC2F0A94D8D}" srcId="{43908CF5-E827-4344-A93C-EC2AA8B9A95F}" destId="{F6B3E2D0-C8B8-48C0-8552-E6E66B0B7B17}" srcOrd="2" destOrd="0" parTransId="{9B98E67B-A25E-40F9-945C-2E19A745AE82}" sibTransId="{187A1400-B427-4BF8-9B72-1DE4D63B0475}"/>
    <dgm:cxn modelId="{45D983DB-52FB-4CF4-948D-7260E679CB98}" type="presOf" srcId="{ACBCF9E1-EE28-4E23-B17D-7FBC170DA82E}" destId="{E6B63D15-30CC-48A8-BB39-8477ABD98D9E}" srcOrd="0" destOrd="3" presId="urn:microsoft.com/office/officeart/2005/8/layout/hList1"/>
    <dgm:cxn modelId="{1F54F3DC-E43A-4626-AD87-E8E1D67EBB58}" type="presOf" srcId="{B102043A-EED1-4BA7-8638-7D1E89CA3C6A}" destId="{E7D82D5B-02F6-4DD8-9598-BDB3C19B6E1C}" srcOrd="0" destOrd="1" presId="urn:microsoft.com/office/officeart/2005/8/layout/hList1"/>
    <dgm:cxn modelId="{1DB523DF-0134-4319-B401-429455C906FE}" type="presOf" srcId="{0A2B4BA8-AE3C-48F9-86F9-F891F8551CE5}" destId="{E7D82D5B-02F6-4DD8-9598-BDB3C19B6E1C}" srcOrd="0" destOrd="11" presId="urn:microsoft.com/office/officeart/2005/8/layout/hList1"/>
    <dgm:cxn modelId="{A94D90EB-F2D3-450A-9006-8AB03D8B6380}" srcId="{6C45971E-8471-4947-BD60-F63D172BD02C}" destId="{746BAF49-5998-449E-8A31-8893BCA90D16}" srcOrd="6" destOrd="0" parTransId="{30AAB64D-23F4-422A-8C7E-7F4FC04C8BE6}" sibTransId="{D5B72BE4-BEF5-417F-8DFF-81D9544E1F1C}"/>
    <dgm:cxn modelId="{28040BF2-5A9A-4C6D-B377-76DDD559F38C}" srcId="{A4ED9850-87BD-464A-A055-5799D50A2C25}" destId="{C26C98A2-24C4-4C3C-A151-BDE80B381719}" srcOrd="5" destOrd="0" parTransId="{D4B6D137-2400-4834-AEC2-5AA5342752C0}" sibTransId="{2D1152FE-CBCE-4633-A4D4-9F6C370D399C}"/>
    <dgm:cxn modelId="{6A4065F7-AF6C-4174-8735-A8BC2B609FE9}" srcId="{6C45971E-8471-4947-BD60-F63D172BD02C}" destId="{27CD06D5-C86D-464E-96D9-42EB21C1840E}" srcOrd="4" destOrd="0" parTransId="{DC0822F0-C47D-4720-9EC8-30FC2BDB5F34}" sibTransId="{69966A69-1617-4148-83CE-65B8B322BD1D}"/>
    <dgm:cxn modelId="{D24F66F7-272D-49DF-866A-3B8EDE0000ED}" type="presOf" srcId="{6406B991-DD90-4436-8604-8DCF3FBDE7A1}" destId="{E7D82D5B-02F6-4DD8-9598-BDB3C19B6E1C}" srcOrd="0" destOrd="9" presId="urn:microsoft.com/office/officeart/2005/8/layout/hList1"/>
    <dgm:cxn modelId="{3298337F-4BA6-4BA5-83E0-024275F4C0C0}" type="presParOf" srcId="{A63A07EB-1A30-4BC5-98B4-35FB5F0421F9}" destId="{29288329-E8A5-4128-99D0-35DFA48F752C}" srcOrd="0" destOrd="0" presId="urn:microsoft.com/office/officeart/2005/8/layout/hList1"/>
    <dgm:cxn modelId="{DEAFCAA3-B68F-4E4B-82B1-99DDB6CBF1F5}" type="presParOf" srcId="{29288329-E8A5-4128-99D0-35DFA48F752C}" destId="{247BF158-D544-4AC9-BACD-D686BCCCE7A4}" srcOrd="0" destOrd="0" presId="urn:microsoft.com/office/officeart/2005/8/layout/hList1"/>
    <dgm:cxn modelId="{B38B0EC2-661F-42D3-BAAC-8E6F9BBCBE8F}" type="presParOf" srcId="{29288329-E8A5-4128-99D0-35DFA48F752C}" destId="{E7D82D5B-02F6-4DD8-9598-BDB3C19B6E1C}" srcOrd="1" destOrd="0" presId="urn:microsoft.com/office/officeart/2005/8/layout/hList1"/>
    <dgm:cxn modelId="{90984BC7-36B7-4F7C-B9F7-FE31B79E8CA0}" type="presParOf" srcId="{A63A07EB-1A30-4BC5-98B4-35FB5F0421F9}" destId="{2B30E272-5A11-4E9E-A156-4E880370E46F}" srcOrd="1" destOrd="0" presId="urn:microsoft.com/office/officeart/2005/8/layout/hList1"/>
    <dgm:cxn modelId="{80D6AE66-7C1E-48F7-9A0B-A5C57E704B18}" type="presParOf" srcId="{A63A07EB-1A30-4BC5-98B4-35FB5F0421F9}" destId="{B5DE7EC5-961B-4B67-A87D-6D8DFF21A2BD}" srcOrd="2" destOrd="0" presId="urn:microsoft.com/office/officeart/2005/8/layout/hList1"/>
    <dgm:cxn modelId="{C7EB0FE6-24DB-42E6-A9FC-A1D87A934FE6}" type="presParOf" srcId="{B5DE7EC5-961B-4B67-A87D-6D8DFF21A2BD}" destId="{C346EEAA-693A-48B2-B91D-8FA30FEF7C2D}" srcOrd="0" destOrd="0" presId="urn:microsoft.com/office/officeart/2005/8/layout/hList1"/>
    <dgm:cxn modelId="{B33C030B-A2AC-4F25-8D65-6BE468C565FA}" type="presParOf" srcId="{B5DE7EC5-961B-4B67-A87D-6D8DFF21A2BD}" destId="{A0618244-5BD3-4C88-9178-4D248C62F7B4}" srcOrd="1" destOrd="0" presId="urn:microsoft.com/office/officeart/2005/8/layout/hList1"/>
    <dgm:cxn modelId="{121890A4-0832-4D00-BC5A-B8579805CD8C}" type="presParOf" srcId="{A63A07EB-1A30-4BC5-98B4-35FB5F0421F9}" destId="{8901E3ED-D7A9-4A06-ADB1-2AB74599FC54}" srcOrd="3" destOrd="0" presId="urn:microsoft.com/office/officeart/2005/8/layout/hList1"/>
    <dgm:cxn modelId="{51457B62-8F00-43E9-9AE0-AB5242F3C073}" type="presParOf" srcId="{A63A07EB-1A30-4BC5-98B4-35FB5F0421F9}" destId="{C50A6C2A-36BA-4A53-98A8-58DA12EE770E}" srcOrd="4" destOrd="0" presId="urn:microsoft.com/office/officeart/2005/8/layout/hList1"/>
    <dgm:cxn modelId="{75E887FE-0026-442F-842D-A879786AC4FC}" type="presParOf" srcId="{C50A6C2A-36BA-4A53-98A8-58DA12EE770E}" destId="{33BC34B1-D9AF-46CD-937D-BEA6958AE05C}" srcOrd="0" destOrd="0" presId="urn:microsoft.com/office/officeart/2005/8/layout/hList1"/>
    <dgm:cxn modelId="{0F2F8C97-72CD-4706-9565-5151018289F9}" type="presParOf" srcId="{C50A6C2A-36BA-4A53-98A8-58DA12EE770E}" destId="{E6B63D15-30CC-48A8-BB39-8477ABD98D9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D8513C-9D3D-481D-9628-9568EAD425C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A4ED9850-87BD-464A-A055-5799D50A2C25}">
      <dgm:prSet phldrT="[Text]"/>
      <dgm:spPr/>
      <dgm:t>
        <a:bodyPr/>
        <a:lstStyle/>
        <a:p>
          <a:r>
            <a:rPr lang="en-IN" dirty="0"/>
            <a:t>Features</a:t>
          </a:r>
        </a:p>
      </dgm:t>
    </dgm:pt>
    <dgm:pt modelId="{260F28B1-FF3D-439E-89A7-F575FE36FFDF}" type="parTrans" cxnId="{C88C7FD4-9BC2-4CCF-868B-5E431ABE5806}">
      <dgm:prSet/>
      <dgm:spPr/>
      <dgm:t>
        <a:bodyPr/>
        <a:lstStyle/>
        <a:p>
          <a:endParaRPr lang="en-IN"/>
        </a:p>
      </dgm:t>
    </dgm:pt>
    <dgm:pt modelId="{CBB71BA2-1DC5-4AE4-8B8A-327D2B9D54E3}" type="sibTrans" cxnId="{C88C7FD4-9BC2-4CCF-868B-5E431ABE5806}">
      <dgm:prSet/>
      <dgm:spPr/>
      <dgm:t>
        <a:bodyPr/>
        <a:lstStyle/>
        <a:p>
          <a:endParaRPr lang="en-IN"/>
        </a:p>
      </dgm:t>
    </dgm:pt>
    <dgm:pt modelId="{7E416ECC-030B-4B42-B02C-C0E92F4EA4E0}">
      <dgm:prSet phldrT="[Text]"/>
      <dgm:spPr/>
      <dgm:t>
        <a:bodyPr/>
        <a:lstStyle/>
        <a:p>
          <a:r>
            <a:rPr lang="en-US" dirty="0"/>
            <a:t>Asset value </a:t>
          </a:r>
          <a:endParaRPr lang="en-IN" dirty="0"/>
        </a:p>
      </dgm:t>
    </dgm:pt>
    <dgm:pt modelId="{94F413B6-7297-4577-BB1A-0BD1ACF9746E}" type="parTrans" cxnId="{5D9A433C-27C2-4AAE-8446-D8835E50A780}">
      <dgm:prSet/>
      <dgm:spPr/>
      <dgm:t>
        <a:bodyPr/>
        <a:lstStyle/>
        <a:p>
          <a:endParaRPr lang="en-IN"/>
        </a:p>
      </dgm:t>
    </dgm:pt>
    <dgm:pt modelId="{8038D2C1-4C9A-4379-84C9-2A435352905C}" type="sibTrans" cxnId="{5D9A433C-27C2-4AAE-8446-D8835E50A780}">
      <dgm:prSet/>
      <dgm:spPr/>
      <dgm:t>
        <a:bodyPr/>
        <a:lstStyle/>
        <a:p>
          <a:endParaRPr lang="en-IN"/>
        </a:p>
      </dgm:t>
    </dgm:pt>
    <dgm:pt modelId="{43908CF5-E827-4344-A93C-EC2AA8B9A95F}">
      <dgm:prSet phldrT="[Text]"/>
      <dgm:spPr/>
      <dgm:t>
        <a:bodyPr/>
        <a:lstStyle/>
        <a:p>
          <a:r>
            <a:rPr lang="en-IN" dirty="0"/>
            <a:t>Straight-line </a:t>
          </a:r>
          <a:r>
            <a:rPr lang="en-IN" dirty="0" err="1"/>
            <a:t>methiod</a:t>
          </a:r>
          <a:r>
            <a:rPr lang="en-IN" dirty="0"/>
            <a:t> </a:t>
          </a:r>
        </a:p>
      </dgm:t>
    </dgm:pt>
    <dgm:pt modelId="{9FA5F385-7A72-43D1-8C08-876AB8F5491C}" type="parTrans" cxnId="{D122E66B-CBB1-41A9-93C1-F8A7DB483A7A}">
      <dgm:prSet/>
      <dgm:spPr/>
      <dgm:t>
        <a:bodyPr/>
        <a:lstStyle/>
        <a:p>
          <a:endParaRPr lang="en-IN"/>
        </a:p>
      </dgm:t>
    </dgm:pt>
    <dgm:pt modelId="{7AD6EEDD-C8A8-4F96-9A8B-9A628A8C1418}" type="sibTrans" cxnId="{D122E66B-CBB1-41A9-93C1-F8A7DB483A7A}">
      <dgm:prSet/>
      <dgm:spPr/>
      <dgm:t>
        <a:bodyPr/>
        <a:lstStyle/>
        <a:p>
          <a:endParaRPr lang="en-IN"/>
        </a:p>
      </dgm:t>
    </dgm:pt>
    <dgm:pt modelId="{4F620C48-9F3D-4107-9242-55037A26B663}">
      <dgm:prSet phldrT="[Text]"/>
      <dgm:spPr/>
      <dgm:t>
        <a:bodyPr/>
        <a:lstStyle/>
        <a:p>
          <a:r>
            <a:rPr lang="en-US" dirty="0"/>
            <a:t>Can reduce the asset’s value to zero or scrap value.</a:t>
          </a:r>
          <a:endParaRPr lang="en-IN" dirty="0"/>
        </a:p>
      </dgm:t>
    </dgm:pt>
    <dgm:pt modelId="{609B34DC-41AE-443E-8327-C47BF89AFDEF}" type="parTrans" cxnId="{8103A571-AE9F-4D7A-824A-DA41F0B66DA7}">
      <dgm:prSet/>
      <dgm:spPr/>
      <dgm:t>
        <a:bodyPr/>
        <a:lstStyle/>
        <a:p>
          <a:endParaRPr lang="en-IN"/>
        </a:p>
      </dgm:t>
    </dgm:pt>
    <dgm:pt modelId="{19F77BBD-E1A6-4383-ACAF-0A8FC85D5F48}" type="sibTrans" cxnId="{8103A571-AE9F-4D7A-824A-DA41F0B66DA7}">
      <dgm:prSet/>
      <dgm:spPr/>
      <dgm:t>
        <a:bodyPr/>
        <a:lstStyle/>
        <a:p>
          <a:endParaRPr lang="en-IN"/>
        </a:p>
      </dgm:t>
    </dgm:pt>
    <dgm:pt modelId="{6C45971E-8471-4947-BD60-F63D172BD02C}">
      <dgm:prSet phldrT="[Text]"/>
      <dgm:spPr/>
      <dgm:t>
        <a:bodyPr/>
        <a:lstStyle/>
        <a:p>
          <a:r>
            <a:rPr lang="en-IN" dirty="0"/>
            <a:t>Diminishing balance method</a:t>
          </a:r>
        </a:p>
      </dgm:t>
    </dgm:pt>
    <dgm:pt modelId="{96634ACD-1A65-469F-B2E9-A2A08C7701B6}" type="parTrans" cxnId="{CBFDF492-FD6E-4A77-A755-1A586B3CE638}">
      <dgm:prSet/>
      <dgm:spPr/>
      <dgm:t>
        <a:bodyPr/>
        <a:lstStyle/>
        <a:p>
          <a:endParaRPr lang="en-IN"/>
        </a:p>
      </dgm:t>
    </dgm:pt>
    <dgm:pt modelId="{A2791F6A-8E53-4813-A896-FC4192D6B8D2}" type="sibTrans" cxnId="{CBFDF492-FD6E-4A77-A755-1A586B3CE638}">
      <dgm:prSet/>
      <dgm:spPr/>
      <dgm:t>
        <a:bodyPr/>
        <a:lstStyle/>
        <a:p>
          <a:endParaRPr lang="en-IN"/>
        </a:p>
      </dgm:t>
    </dgm:pt>
    <dgm:pt modelId="{CD0672EA-E360-401F-94F2-6509F3E1BABC}">
      <dgm:prSet phldrT="[Text]"/>
      <dgm:spPr/>
      <dgm:t>
        <a:bodyPr/>
        <a:lstStyle/>
        <a:p>
          <a:r>
            <a:rPr lang="en-US" dirty="0"/>
            <a:t>Asset is not </a:t>
          </a:r>
          <a:r>
            <a:rPr lang="en-US"/>
            <a:t>completely written off, </a:t>
          </a:r>
          <a:r>
            <a:rPr lang="en-US" dirty="0"/>
            <a:t>it maintains a residual book value.</a:t>
          </a:r>
          <a:endParaRPr lang="en-IN" dirty="0"/>
        </a:p>
      </dgm:t>
    </dgm:pt>
    <dgm:pt modelId="{F9762D04-E70A-4D79-8BCD-4DA23AEF9736}" type="parTrans" cxnId="{993A8D8B-7547-463D-968F-1908085CDEDE}">
      <dgm:prSet/>
      <dgm:spPr/>
      <dgm:t>
        <a:bodyPr/>
        <a:lstStyle/>
        <a:p>
          <a:endParaRPr lang="en-IN"/>
        </a:p>
      </dgm:t>
    </dgm:pt>
    <dgm:pt modelId="{93C3EDB3-7877-43FA-A1A9-E9A517726958}" type="sibTrans" cxnId="{993A8D8B-7547-463D-968F-1908085CDEDE}">
      <dgm:prSet/>
      <dgm:spPr/>
      <dgm:t>
        <a:bodyPr/>
        <a:lstStyle/>
        <a:p>
          <a:endParaRPr lang="en-IN"/>
        </a:p>
      </dgm:t>
    </dgm:pt>
    <dgm:pt modelId="{21451BD9-1ABA-44D7-90D1-F0DFECE14213}">
      <dgm:prSet phldrT="[Text]"/>
      <dgm:spPr/>
      <dgm:t>
        <a:bodyPr/>
        <a:lstStyle/>
        <a:p>
          <a:r>
            <a:rPr lang="en-US" dirty="0"/>
            <a:t>Tax implications </a:t>
          </a:r>
          <a:endParaRPr lang="en-IN" dirty="0"/>
        </a:p>
      </dgm:t>
    </dgm:pt>
    <dgm:pt modelId="{C9D21A7C-CA9E-466A-B9F6-B1FCB864EE84}" type="parTrans" cxnId="{0586318E-94BE-4B2B-987F-3073719D30AA}">
      <dgm:prSet/>
      <dgm:spPr/>
      <dgm:t>
        <a:bodyPr/>
        <a:lstStyle/>
        <a:p>
          <a:endParaRPr lang="en-IN"/>
        </a:p>
      </dgm:t>
    </dgm:pt>
    <dgm:pt modelId="{24F2AF53-E72C-475D-840F-AA348C6A5FE0}" type="sibTrans" cxnId="{0586318E-94BE-4B2B-987F-3073719D30AA}">
      <dgm:prSet/>
      <dgm:spPr/>
      <dgm:t>
        <a:bodyPr/>
        <a:lstStyle/>
        <a:p>
          <a:endParaRPr lang="en-IN"/>
        </a:p>
      </dgm:t>
    </dgm:pt>
    <dgm:pt modelId="{8CEB4964-1C8F-4927-9559-E8A621B27525}">
      <dgm:prSet phldrT="[Text]"/>
      <dgm:spPr/>
      <dgm:t>
        <a:bodyPr/>
        <a:lstStyle/>
        <a:p>
          <a:endParaRPr lang="en-IN" dirty="0"/>
        </a:p>
      </dgm:t>
    </dgm:pt>
    <dgm:pt modelId="{E29E96AD-42DD-4F56-8419-3E88A6468671}" type="parTrans" cxnId="{34CA20BE-D6F9-44E7-A073-A048902C8DE4}">
      <dgm:prSet/>
      <dgm:spPr/>
      <dgm:t>
        <a:bodyPr/>
        <a:lstStyle/>
        <a:p>
          <a:endParaRPr lang="en-IN"/>
        </a:p>
      </dgm:t>
    </dgm:pt>
    <dgm:pt modelId="{34EAEEB1-D472-4288-B65D-8A17F8153197}" type="sibTrans" cxnId="{34CA20BE-D6F9-44E7-A073-A048902C8DE4}">
      <dgm:prSet/>
      <dgm:spPr/>
      <dgm:t>
        <a:bodyPr/>
        <a:lstStyle/>
        <a:p>
          <a:endParaRPr lang="en-IN"/>
        </a:p>
      </dgm:t>
    </dgm:pt>
    <dgm:pt modelId="{123A0EDE-FCEF-49CE-9384-D400477AB18C}">
      <dgm:prSet phldrT="[Text]"/>
      <dgm:spPr/>
      <dgm:t>
        <a:bodyPr/>
        <a:lstStyle/>
        <a:p>
          <a:endParaRPr lang="en-IN" dirty="0"/>
        </a:p>
      </dgm:t>
    </dgm:pt>
    <dgm:pt modelId="{877F4890-F34B-42F3-9AE6-FFEAFC66C5BE}" type="parTrans" cxnId="{7E0DF2A3-C5F8-4E7A-A53E-4E740D63F55F}">
      <dgm:prSet/>
      <dgm:spPr/>
      <dgm:t>
        <a:bodyPr/>
        <a:lstStyle/>
        <a:p>
          <a:endParaRPr lang="en-IN"/>
        </a:p>
      </dgm:t>
    </dgm:pt>
    <dgm:pt modelId="{C058D6D4-32B5-4894-B87B-FF888775568E}" type="sibTrans" cxnId="{7E0DF2A3-C5F8-4E7A-A53E-4E740D63F55F}">
      <dgm:prSet/>
      <dgm:spPr/>
      <dgm:t>
        <a:bodyPr/>
        <a:lstStyle/>
        <a:p>
          <a:endParaRPr lang="en-IN"/>
        </a:p>
      </dgm:t>
    </dgm:pt>
    <dgm:pt modelId="{AB438A20-3C8B-4AB1-AFBD-779E3E0B6F3B}">
      <dgm:prSet phldrT="[Text]"/>
      <dgm:spPr/>
      <dgm:t>
        <a:bodyPr/>
        <a:lstStyle/>
        <a:p>
          <a:endParaRPr lang="en-IN" dirty="0"/>
        </a:p>
      </dgm:t>
    </dgm:pt>
    <dgm:pt modelId="{225117C5-B47A-492B-94A8-3CFD1FA81ACA}" type="parTrans" cxnId="{01D1EE40-D5B6-4758-974C-3C71FD93D4C2}">
      <dgm:prSet/>
      <dgm:spPr/>
      <dgm:t>
        <a:bodyPr/>
        <a:lstStyle/>
        <a:p>
          <a:endParaRPr lang="en-IN"/>
        </a:p>
      </dgm:t>
    </dgm:pt>
    <dgm:pt modelId="{B950B8CB-A045-46EB-BD17-C55E1270E187}" type="sibTrans" cxnId="{01D1EE40-D5B6-4758-974C-3C71FD93D4C2}">
      <dgm:prSet/>
      <dgm:spPr/>
      <dgm:t>
        <a:bodyPr/>
        <a:lstStyle/>
        <a:p>
          <a:endParaRPr lang="en-IN"/>
        </a:p>
      </dgm:t>
    </dgm:pt>
    <dgm:pt modelId="{1911199C-659F-4B8F-B013-A166D0A48E23}">
      <dgm:prSet phldrT="[Text]"/>
      <dgm:spPr/>
      <dgm:t>
        <a:bodyPr/>
        <a:lstStyle/>
        <a:p>
          <a:r>
            <a:rPr lang="en-US" dirty="0"/>
            <a:t>Generally simple for tax filing.</a:t>
          </a:r>
          <a:endParaRPr lang="en-IN" dirty="0"/>
        </a:p>
      </dgm:t>
    </dgm:pt>
    <dgm:pt modelId="{2DF535D1-27F5-44CD-9A6E-366040CBD75C}" type="parTrans" cxnId="{476BDECF-A850-4853-AAC3-34A2019434E1}">
      <dgm:prSet/>
      <dgm:spPr/>
      <dgm:t>
        <a:bodyPr/>
        <a:lstStyle/>
        <a:p>
          <a:endParaRPr lang="en-IN"/>
        </a:p>
      </dgm:t>
    </dgm:pt>
    <dgm:pt modelId="{7EFE8ACB-E2B2-4633-AB6C-AD7E2CE2F2FC}" type="sibTrans" cxnId="{476BDECF-A850-4853-AAC3-34A2019434E1}">
      <dgm:prSet/>
      <dgm:spPr/>
      <dgm:t>
        <a:bodyPr/>
        <a:lstStyle/>
        <a:p>
          <a:endParaRPr lang="en-IN"/>
        </a:p>
      </dgm:t>
    </dgm:pt>
    <dgm:pt modelId="{FEE287EF-279F-4F87-8E6E-94C368225552}">
      <dgm:prSet phldrT="[Text]"/>
      <dgm:spPr/>
      <dgm:t>
        <a:bodyPr/>
        <a:lstStyle/>
        <a:p>
          <a:endParaRPr lang="en-IN" dirty="0"/>
        </a:p>
      </dgm:t>
    </dgm:pt>
    <dgm:pt modelId="{0B859ECB-46B1-464B-82FB-87922C5199B5}" type="parTrans" cxnId="{DF8914B8-A7FE-481D-8177-61754628BB85}">
      <dgm:prSet/>
      <dgm:spPr/>
      <dgm:t>
        <a:bodyPr/>
        <a:lstStyle/>
        <a:p>
          <a:endParaRPr lang="en-IN"/>
        </a:p>
      </dgm:t>
    </dgm:pt>
    <dgm:pt modelId="{4182E34C-90F1-4892-B894-D198B109C82E}" type="sibTrans" cxnId="{DF8914B8-A7FE-481D-8177-61754628BB85}">
      <dgm:prSet/>
      <dgm:spPr/>
      <dgm:t>
        <a:bodyPr/>
        <a:lstStyle/>
        <a:p>
          <a:endParaRPr lang="en-IN"/>
        </a:p>
      </dgm:t>
    </dgm:pt>
    <dgm:pt modelId="{11B77F19-B0AD-4D30-9BCD-E27DC871183E}">
      <dgm:prSet phldrT="[Text]"/>
      <dgm:spPr/>
      <dgm:t>
        <a:bodyPr/>
        <a:lstStyle/>
        <a:p>
          <a:r>
            <a:rPr lang="en-US" dirty="0"/>
            <a:t>Potentially higher tax deductions in earlier years, potentially deferring tax payments. </a:t>
          </a:r>
          <a:endParaRPr lang="en-IN" dirty="0"/>
        </a:p>
      </dgm:t>
    </dgm:pt>
    <dgm:pt modelId="{6D30B963-5FF3-4F40-8FBC-6DAE5BB500FF}" type="parTrans" cxnId="{0C5DBDE2-AD5A-4C85-8AF0-7C9AB4CC7CAE}">
      <dgm:prSet/>
      <dgm:spPr/>
      <dgm:t>
        <a:bodyPr/>
        <a:lstStyle/>
        <a:p>
          <a:endParaRPr lang="en-IN"/>
        </a:p>
      </dgm:t>
    </dgm:pt>
    <dgm:pt modelId="{BA2BC697-5B62-4E60-8B81-F215B685F197}" type="sibTrans" cxnId="{0C5DBDE2-AD5A-4C85-8AF0-7C9AB4CC7CAE}">
      <dgm:prSet/>
      <dgm:spPr/>
      <dgm:t>
        <a:bodyPr/>
        <a:lstStyle/>
        <a:p>
          <a:endParaRPr lang="en-IN"/>
        </a:p>
      </dgm:t>
    </dgm:pt>
    <dgm:pt modelId="{67E685C3-A0B2-40F0-A37F-3CDA09509A67}">
      <dgm:prSet phldrT="[Text]"/>
      <dgm:spPr/>
      <dgm:t>
        <a:bodyPr/>
        <a:lstStyle/>
        <a:p>
          <a:endParaRPr lang="en-IN" dirty="0"/>
        </a:p>
      </dgm:t>
    </dgm:pt>
    <dgm:pt modelId="{03BB812C-DA41-4863-BF7E-219BF53E241D}" type="parTrans" cxnId="{A8A5C04A-53D0-4A58-A3F8-BFCE27ED1137}">
      <dgm:prSet/>
      <dgm:spPr/>
      <dgm:t>
        <a:bodyPr/>
        <a:lstStyle/>
        <a:p>
          <a:endParaRPr lang="en-IN"/>
        </a:p>
      </dgm:t>
    </dgm:pt>
    <dgm:pt modelId="{0956B1F1-9990-4738-84CC-D8540882A3D7}" type="sibTrans" cxnId="{A8A5C04A-53D0-4A58-A3F8-BFCE27ED1137}">
      <dgm:prSet/>
      <dgm:spPr/>
      <dgm:t>
        <a:bodyPr/>
        <a:lstStyle/>
        <a:p>
          <a:endParaRPr lang="en-IN"/>
        </a:p>
      </dgm:t>
    </dgm:pt>
    <dgm:pt modelId="{A63A07EB-1A30-4BC5-98B4-35FB5F0421F9}" type="pres">
      <dgm:prSet presAssocID="{F7D8513C-9D3D-481D-9628-9568EAD425CD}" presName="Name0" presStyleCnt="0">
        <dgm:presLayoutVars>
          <dgm:dir/>
          <dgm:animLvl val="lvl"/>
          <dgm:resizeHandles val="exact"/>
        </dgm:presLayoutVars>
      </dgm:prSet>
      <dgm:spPr/>
    </dgm:pt>
    <dgm:pt modelId="{29288329-E8A5-4128-99D0-35DFA48F752C}" type="pres">
      <dgm:prSet presAssocID="{A4ED9850-87BD-464A-A055-5799D50A2C25}" presName="composite" presStyleCnt="0"/>
      <dgm:spPr/>
    </dgm:pt>
    <dgm:pt modelId="{247BF158-D544-4AC9-BACD-D686BCCCE7A4}" type="pres">
      <dgm:prSet presAssocID="{A4ED9850-87BD-464A-A055-5799D50A2C25}" presName="parTx" presStyleLbl="alignNode1" presStyleIdx="0" presStyleCnt="3" custScaleX="96049" custLinFactY="-55162" custLinFactNeighborX="2825" custLinFactNeighborY="-100000">
        <dgm:presLayoutVars>
          <dgm:chMax val="0"/>
          <dgm:chPref val="0"/>
          <dgm:bulletEnabled val="1"/>
        </dgm:presLayoutVars>
      </dgm:prSet>
      <dgm:spPr/>
    </dgm:pt>
    <dgm:pt modelId="{E7D82D5B-02F6-4DD8-9598-BDB3C19B6E1C}" type="pres">
      <dgm:prSet presAssocID="{A4ED9850-87BD-464A-A055-5799D50A2C25}" presName="desTx" presStyleLbl="alignAccFollowNode1" presStyleIdx="0" presStyleCnt="3" custScaleY="100000" custLinFactNeighborX="1778" custLinFactNeighborY="-1197">
        <dgm:presLayoutVars>
          <dgm:bulletEnabled val="1"/>
        </dgm:presLayoutVars>
      </dgm:prSet>
      <dgm:spPr/>
    </dgm:pt>
    <dgm:pt modelId="{2B30E272-5A11-4E9E-A156-4E880370E46F}" type="pres">
      <dgm:prSet presAssocID="{CBB71BA2-1DC5-4AE4-8B8A-327D2B9D54E3}" presName="space" presStyleCnt="0"/>
      <dgm:spPr/>
    </dgm:pt>
    <dgm:pt modelId="{B5DE7EC5-961B-4B67-A87D-6D8DFF21A2BD}" type="pres">
      <dgm:prSet presAssocID="{43908CF5-E827-4344-A93C-EC2AA8B9A95F}" presName="composite" presStyleCnt="0"/>
      <dgm:spPr/>
    </dgm:pt>
    <dgm:pt modelId="{C346EEAA-693A-48B2-B91D-8FA30FEF7C2D}" type="pres">
      <dgm:prSet presAssocID="{43908CF5-E827-4344-A93C-EC2AA8B9A95F}" presName="parTx" presStyleLbl="alignNode1" presStyleIdx="1" presStyleCnt="3" custScaleX="90213" custLinFactY="-100000" custLinFactNeighborX="-5558" custLinFactNeighborY="-144740">
        <dgm:presLayoutVars>
          <dgm:chMax val="0"/>
          <dgm:chPref val="0"/>
          <dgm:bulletEnabled val="1"/>
        </dgm:presLayoutVars>
      </dgm:prSet>
      <dgm:spPr/>
    </dgm:pt>
    <dgm:pt modelId="{A0618244-5BD3-4C88-9178-4D248C62F7B4}" type="pres">
      <dgm:prSet presAssocID="{43908CF5-E827-4344-A93C-EC2AA8B9A95F}" presName="desTx" presStyleLbl="alignAccFollowNode1" presStyleIdx="1" presStyleCnt="3" custScaleX="87997" custScaleY="100000" custLinFactNeighborX="-7731" custLinFactNeighborY="-61">
        <dgm:presLayoutVars>
          <dgm:bulletEnabled val="1"/>
        </dgm:presLayoutVars>
      </dgm:prSet>
      <dgm:spPr/>
    </dgm:pt>
    <dgm:pt modelId="{8901E3ED-D7A9-4A06-ADB1-2AB74599FC54}" type="pres">
      <dgm:prSet presAssocID="{7AD6EEDD-C8A8-4F96-9A8B-9A628A8C1418}" presName="space" presStyleCnt="0"/>
      <dgm:spPr/>
    </dgm:pt>
    <dgm:pt modelId="{C50A6C2A-36BA-4A53-98A8-58DA12EE770E}" type="pres">
      <dgm:prSet presAssocID="{6C45971E-8471-4947-BD60-F63D172BD02C}" presName="composite" presStyleCnt="0"/>
      <dgm:spPr/>
    </dgm:pt>
    <dgm:pt modelId="{33BC34B1-D9AF-46CD-937D-BEA6958AE05C}" type="pres">
      <dgm:prSet presAssocID="{6C45971E-8471-4947-BD60-F63D172BD02C}" presName="parTx" presStyleLbl="alignNode1" presStyleIdx="2" presStyleCnt="3" custLinFactY="-100000" custLinFactNeighborX="-11513" custLinFactNeighborY="-146085">
        <dgm:presLayoutVars>
          <dgm:chMax val="0"/>
          <dgm:chPref val="0"/>
          <dgm:bulletEnabled val="1"/>
        </dgm:presLayoutVars>
      </dgm:prSet>
      <dgm:spPr/>
    </dgm:pt>
    <dgm:pt modelId="{E6B63D15-30CC-48A8-BB39-8477ABD98D9E}" type="pres">
      <dgm:prSet presAssocID="{6C45971E-8471-4947-BD60-F63D172BD02C}" presName="desTx" presStyleLbl="alignAccFollowNode1" presStyleIdx="2" presStyleCnt="3" custScaleY="100000" custLinFactNeighborX="-13161" custLinFactNeighborY="-629">
        <dgm:presLayoutVars>
          <dgm:bulletEnabled val="1"/>
        </dgm:presLayoutVars>
      </dgm:prSet>
      <dgm:spPr/>
    </dgm:pt>
  </dgm:ptLst>
  <dgm:cxnLst>
    <dgm:cxn modelId="{DAC87E16-BE47-4F8C-9550-7C6B0110AF99}" type="presOf" srcId="{43908CF5-E827-4344-A93C-EC2AA8B9A95F}" destId="{C346EEAA-693A-48B2-B91D-8FA30FEF7C2D}" srcOrd="0" destOrd="0" presId="urn:microsoft.com/office/officeart/2005/8/layout/hList1"/>
    <dgm:cxn modelId="{67A73619-1753-4BD1-B785-9B18FE541D4A}" type="presOf" srcId="{AB438A20-3C8B-4AB1-AFBD-779E3E0B6F3B}" destId="{E7D82D5B-02F6-4DD8-9598-BDB3C19B6E1C}" srcOrd="0" destOrd="4" presId="urn:microsoft.com/office/officeart/2005/8/layout/hList1"/>
    <dgm:cxn modelId="{71E0331D-57F7-4B6A-9280-06129B9AF32C}" type="presOf" srcId="{4F620C48-9F3D-4107-9242-55037A26B663}" destId="{A0618244-5BD3-4C88-9178-4D248C62F7B4}" srcOrd="0" destOrd="0" presId="urn:microsoft.com/office/officeart/2005/8/layout/hList1"/>
    <dgm:cxn modelId="{E7080A23-526F-46CC-BAFE-440A0B3D567D}" type="presOf" srcId="{A4ED9850-87BD-464A-A055-5799D50A2C25}" destId="{247BF158-D544-4AC9-BACD-D686BCCCE7A4}" srcOrd="0" destOrd="0" presId="urn:microsoft.com/office/officeart/2005/8/layout/hList1"/>
    <dgm:cxn modelId="{5D9A433C-27C2-4AAE-8446-D8835E50A780}" srcId="{A4ED9850-87BD-464A-A055-5799D50A2C25}" destId="{7E416ECC-030B-4B42-B02C-C0E92F4EA4E0}" srcOrd="0" destOrd="0" parTransId="{94F413B6-7297-4577-BB1A-0BD1ACF9746E}" sibTransId="{8038D2C1-4C9A-4379-84C9-2A435352905C}"/>
    <dgm:cxn modelId="{01D1EE40-D5B6-4758-974C-3C71FD93D4C2}" srcId="{A4ED9850-87BD-464A-A055-5799D50A2C25}" destId="{AB438A20-3C8B-4AB1-AFBD-779E3E0B6F3B}" srcOrd="4" destOrd="0" parTransId="{225117C5-B47A-492B-94A8-3CFD1FA81ACA}" sibTransId="{B950B8CB-A045-46EB-BD17-C55E1270E187}"/>
    <dgm:cxn modelId="{E35AC549-C471-4D40-A359-46A10739507F}" type="presOf" srcId="{67E685C3-A0B2-40F0-A37F-3CDA09509A67}" destId="{A0618244-5BD3-4C88-9178-4D248C62F7B4}" srcOrd="0" destOrd="1" presId="urn:microsoft.com/office/officeart/2005/8/layout/hList1"/>
    <dgm:cxn modelId="{8344954A-5AFB-43FD-9D25-7D05483B8EDC}" type="presOf" srcId="{11B77F19-B0AD-4D30-9BCD-E27DC871183E}" destId="{E6B63D15-30CC-48A8-BB39-8477ABD98D9E}" srcOrd="0" destOrd="1" presId="urn:microsoft.com/office/officeart/2005/8/layout/hList1"/>
    <dgm:cxn modelId="{A8A5C04A-53D0-4A58-A3F8-BFCE27ED1137}" srcId="{43908CF5-E827-4344-A93C-EC2AA8B9A95F}" destId="{67E685C3-A0B2-40F0-A37F-3CDA09509A67}" srcOrd="1" destOrd="0" parTransId="{03BB812C-DA41-4863-BF7E-219BF53E241D}" sibTransId="{0956B1F1-9990-4738-84CC-D8540882A3D7}"/>
    <dgm:cxn modelId="{D122E66B-CBB1-41A9-93C1-F8A7DB483A7A}" srcId="{F7D8513C-9D3D-481D-9628-9568EAD425CD}" destId="{43908CF5-E827-4344-A93C-EC2AA8B9A95F}" srcOrd="1" destOrd="0" parTransId="{9FA5F385-7A72-43D1-8C08-876AB8F5491C}" sibTransId="{7AD6EEDD-C8A8-4F96-9A8B-9A628A8C1418}"/>
    <dgm:cxn modelId="{8103A571-AE9F-4D7A-824A-DA41F0B66DA7}" srcId="{43908CF5-E827-4344-A93C-EC2AA8B9A95F}" destId="{4F620C48-9F3D-4107-9242-55037A26B663}" srcOrd="0" destOrd="0" parTransId="{609B34DC-41AE-443E-8327-C47BF89AFDEF}" sibTransId="{19F77BBD-E1A6-4383-ACAF-0A8FC85D5F48}"/>
    <dgm:cxn modelId="{432E2679-50EA-49DE-9F20-270148F2E831}" type="presOf" srcId="{21451BD9-1ABA-44D7-90D1-F0DFECE14213}" destId="{E7D82D5B-02F6-4DD8-9598-BDB3C19B6E1C}" srcOrd="0" destOrd="5" presId="urn:microsoft.com/office/officeart/2005/8/layout/hList1"/>
    <dgm:cxn modelId="{5047BA7A-88F7-4B5A-A84F-EB0EA7E0C006}" type="presOf" srcId="{F7D8513C-9D3D-481D-9628-9568EAD425CD}" destId="{A63A07EB-1A30-4BC5-98B4-35FB5F0421F9}" srcOrd="0" destOrd="0" presId="urn:microsoft.com/office/officeart/2005/8/layout/hList1"/>
    <dgm:cxn modelId="{993A8D8B-7547-463D-968F-1908085CDEDE}" srcId="{6C45971E-8471-4947-BD60-F63D172BD02C}" destId="{CD0672EA-E360-401F-94F2-6509F3E1BABC}" srcOrd="0" destOrd="0" parTransId="{F9762D04-E70A-4D79-8BCD-4DA23AEF9736}" sibTransId="{93C3EDB3-7877-43FA-A1A9-E9A517726958}"/>
    <dgm:cxn modelId="{BA07648C-40BD-4BC7-A3DF-5903B70DD3CD}" type="presOf" srcId="{FEE287EF-279F-4F87-8E6E-94C368225552}" destId="{E7D82D5B-02F6-4DD8-9598-BDB3C19B6E1C}" srcOrd="0" destOrd="1" presId="urn:microsoft.com/office/officeart/2005/8/layout/hList1"/>
    <dgm:cxn modelId="{0586318E-94BE-4B2B-987F-3073719D30AA}" srcId="{A4ED9850-87BD-464A-A055-5799D50A2C25}" destId="{21451BD9-1ABA-44D7-90D1-F0DFECE14213}" srcOrd="5" destOrd="0" parTransId="{C9D21A7C-CA9E-466A-B9F6-B1FCB864EE84}" sibTransId="{24F2AF53-E72C-475D-840F-AA348C6A5FE0}"/>
    <dgm:cxn modelId="{CBFDF492-FD6E-4A77-A755-1A586B3CE638}" srcId="{F7D8513C-9D3D-481D-9628-9568EAD425CD}" destId="{6C45971E-8471-4947-BD60-F63D172BD02C}" srcOrd="2" destOrd="0" parTransId="{96634ACD-1A65-469F-B2E9-A2A08C7701B6}" sibTransId="{A2791F6A-8E53-4813-A896-FC4192D6B8D2}"/>
    <dgm:cxn modelId="{35924F9D-C2EC-4E40-9379-5B857D41FD0A}" type="presOf" srcId="{CD0672EA-E360-401F-94F2-6509F3E1BABC}" destId="{E6B63D15-30CC-48A8-BB39-8477ABD98D9E}" srcOrd="0" destOrd="0" presId="urn:microsoft.com/office/officeart/2005/8/layout/hList1"/>
    <dgm:cxn modelId="{7E0DF2A3-C5F8-4E7A-A53E-4E740D63F55F}" srcId="{A4ED9850-87BD-464A-A055-5799D50A2C25}" destId="{123A0EDE-FCEF-49CE-9384-D400477AB18C}" srcOrd="3" destOrd="0" parTransId="{877F4890-F34B-42F3-9AE6-FFEAFC66C5BE}" sibTransId="{C058D6D4-32B5-4894-B87B-FF888775568E}"/>
    <dgm:cxn modelId="{A1D66AAB-1175-46B4-B3C0-E4FB31CED731}" type="presOf" srcId="{7E416ECC-030B-4B42-B02C-C0E92F4EA4E0}" destId="{E7D82D5B-02F6-4DD8-9598-BDB3C19B6E1C}" srcOrd="0" destOrd="0" presId="urn:microsoft.com/office/officeart/2005/8/layout/hList1"/>
    <dgm:cxn modelId="{BB7F09B4-88F9-4E32-AC0D-E26C421AFBC2}" type="presOf" srcId="{6C45971E-8471-4947-BD60-F63D172BD02C}" destId="{33BC34B1-D9AF-46CD-937D-BEA6958AE05C}" srcOrd="0" destOrd="0" presId="urn:microsoft.com/office/officeart/2005/8/layout/hList1"/>
    <dgm:cxn modelId="{DF8914B8-A7FE-481D-8177-61754628BB85}" srcId="{A4ED9850-87BD-464A-A055-5799D50A2C25}" destId="{FEE287EF-279F-4F87-8E6E-94C368225552}" srcOrd="1" destOrd="0" parTransId="{0B859ECB-46B1-464B-82FB-87922C5199B5}" sibTransId="{4182E34C-90F1-4892-B894-D198B109C82E}"/>
    <dgm:cxn modelId="{34CA20BE-D6F9-44E7-A073-A048902C8DE4}" srcId="{A4ED9850-87BD-464A-A055-5799D50A2C25}" destId="{8CEB4964-1C8F-4927-9559-E8A621B27525}" srcOrd="2" destOrd="0" parTransId="{E29E96AD-42DD-4F56-8419-3E88A6468671}" sibTransId="{34EAEEB1-D472-4288-B65D-8A17F8153197}"/>
    <dgm:cxn modelId="{FBA5BDCB-FF13-444A-A2C9-B2BB80CC6A10}" type="presOf" srcId="{1911199C-659F-4B8F-B013-A166D0A48E23}" destId="{A0618244-5BD3-4C88-9178-4D248C62F7B4}" srcOrd="0" destOrd="2" presId="urn:microsoft.com/office/officeart/2005/8/layout/hList1"/>
    <dgm:cxn modelId="{476BDECF-A850-4853-AAC3-34A2019434E1}" srcId="{43908CF5-E827-4344-A93C-EC2AA8B9A95F}" destId="{1911199C-659F-4B8F-B013-A166D0A48E23}" srcOrd="2" destOrd="0" parTransId="{2DF535D1-27F5-44CD-9A6E-366040CBD75C}" sibTransId="{7EFE8ACB-E2B2-4633-AB6C-AD7E2CE2F2FC}"/>
    <dgm:cxn modelId="{C88C7FD4-9BC2-4CCF-868B-5E431ABE5806}" srcId="{F7D8513C-9D3D-481D-9628-9568EAD425CD}" destId="{A4ED9850-87BD-464A-A055-5799D50A2C25}" srcOrd="0" destOrd="0" parTransId="{260F28B1-FF3D-439E-89A7-F575FE36FFDF}" sibTransId="{CBB71BA2-1DC5-4AE4-8B8A-327D2B9D54E3}"/>
    <dgm:cxn modelId="{8DCF4FE1-9B73-4545-A770-B286C8A22FF0}" type="presOf" srcId="{8CEB4964-1C8F-4927-9559-E8A621B27525}" destId="{E7D82D5B-02F6-4DD8-9598-BDB3C19B6E1C}" srcOrd="0" destOrd="2" presId="urn:microsoft.com/office/officeart/2005/8/layout/hList1"/>
    <dgm:cxn modelId="{0C5DBDE2-AD5A-4C85-8AF0-7C9AB4CC7CAE}" srcId="{6C45971E-8471-4947-BD60-F63D172BD02C}" destId="{11B77F19-B0AD-4D30-9BCD-E27DC871183E}" srcOrd="1" destOrd="0" parTransId="{6D30B963-5FF3-4F40-8FBC-6DAE5BB500FF}" sibTransId="{BA2BC697-5B62-4E60-8B81-F215B685F197}"/>
    <dgm:cxn modelId="{EE26A2F3-4640-4EF7-88DD-C13087DD6DAA}" type="presOf" srcId="{123A0EDE-FCEF-49CE-9384-D400477AB18C}" destId="{E7D82D5B-02F6-4DD8-9598-BDB3C19B6E1C}" srcOrd="0" destOrd="3" presId="urn:microsoft.com/office/officeart/2005/8/layout/hList1"/>
    <dgm:cxn modelId="{3298337F-4BA6-4BA5-83E0-024275F4C0C0}" type="presParOf" srcId="{A63A07EB-1A30-4BC5-98B4-35FB5F0421F9}" destId="{29288329-E8A5-4128-99D0-35DFA48F752C}" srcOrd="0" destOrd="0" presId="urn:microsoft.com/office/officeart/2005/8/layout/hList1"/>
    <dgm:cxn modelId="{DEAFCAA3-B68F-4E4B-82B1-99DDB6CBF1F5}" type="presParOf" srcId="{29288329-E8A5-4128-99D0-35DFA48F752C}" destId="{247BF158-D544-4AC9-BACD-D686BCCCE7A4}" srcOrd="0" destOrd="0" presId="urn:microsoft.com/office/officeart/2005/8/layout/hList1"/>
    <dgm:cxn modelId="{B38B0EC2-661F-42D3-BAAC-8E6F9BBCBE8F}" type="presParOf" srcId="{29288329-E8A5-4128-99D0-35DFA48F752C}" destId="{E7D82D5B-02F6-4DD8-9598-BDB3C19B6E1C}" srcOrd="1" destOrd="0" presId="urn:microsoft.com/office/officeart/2005/8/layout/hList1"/>
    <dgm:cxn modelId="{90984BC7-36B7-4F7C-B9F7-FE31B79E8CA0}" type="presParOf" srcId="{A63A07EB-1A30-4BC5-98B4-35FB5F0421F9}" destId="{2B30E272-5A11-4E9E-A156-4E880370E46F}" srcOrd="1" destOrd="0" presId="urn:microsoft.com/office/officeart/2005/8/layout/hList1"/>
    <dgm:cxn modelId="{80D6AE66-7C1E-48F7-9A0B-A5C57E704B18}" type="presParOf" srcId="{A63A07EB-1A30-4BC5-98B4-35FB5F0421F9}" destId="{B5DE7EC5-961B-4B67-A87D-6D8DFF21A2BD}" srcOrd="2" destOrd="0" presId="urn:microsoft.com/office/officeart/2005/8/layout/hList1"/>
    <dgm:cxn modelId="{C7EB0FE6-24DB-42E6-A9FC-A1D87A934FE6}" type="presParOf" srcId="{B5DE7EC5-961B-4B67-A87D-6D8DFF21A2BD}" destId="{C346EEAA-693A-48B2-B91D-8FA30FEF7C2D}" srcOrd="0" destOrd="0" presId="urn:microsoft.com/office/officeart/2005/8/layout/hList1"/>
    <dgm:cxn modelId="{B33C030B-A2AC-4F25-8D65-6BE468C565FA}" type="presParOf" srcId="{B5DE7EC5-961B-4B67-A87D-6D8DFF21A2BD}" destId="{A0618244-5BD3-4C88-9178-4D248C62F7B4}" srcOrd="1" destOrd="0" presId="urn:microsoft.com/office/officeart/2005/8/layout/hList1"/>
    <dgm:cxn modelId="{121890A4-0832-4D00-BC5A-B8579805CD8C}" type="presParOf" srcId="{A63A07EB-1A30-4BC5-98B4-35FB5F0421F9}" destId="{8901E3ED-D7A9-4A06-ADB1-2AB74599FC54}" srcOrd="3" destOrd="0" presId="urn:microsoft.com/office/officeart/2005/8/layout/hList1"/>
    <dgm:cxn modelId="{51457B62-8F00-43E9-9AE0-AB5242F3C073}" type="presParOf" srcId="{A63A07EB-1A30-4BC5-98B4-35FB5F0421F9}" destId="{C50A6C2A-36BA-4A53-98A8-58DA12EE770E}" srcOrd="4" destOrd="0" presId="urn:microsoft.com/office/officeart/2005/8/layout/hList1"/>
    <dgm:cxn modelId="{75E887FE-0026-442F-842D-A879786AC4FC}" type="presParOf" srcId="{C50A6C2A-36BA-4A53-98A8-58DA12EE770E}" destId="{33BC34B1-D9AF-46CD-937D-BEA6958AE05C}" srcOrd="0" destOrd="0" presId="urn:microsoft.com/office/officeart/2005/8/layout/hList1"/>
    <dgm:cxn modelId="{0F2F8C97-72CD-4706-9565-5151018289F9}" type="presParOf" srcId="{C50A6C2A-36BA-4A53-98A8-58DA12EE770E}" destId="{E6B63D15-30CC-48A8-BB39-8477ABD98D9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BF158-D544-4AC9-BACD-D686BCCCE7A4}">
      <dsp:nvSpPr>
        <dsp:cNvPr id="0" name=""/>
        <dsp:cNvSpPr/>
      </dsp:nvSpPr>
      <dsp:spPr>
        <a:xfrm>
          <a:off x="96267" y="0"/>
          <a:ext cx="3091963" cy="73167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kern="1200" dirty="0"/>
            <a:t>Features</a:t>
          </a:r>
        </a:p>
      </dsp:txBody>
      <dsp:txXfrm>
        <a:off x="96267" y="0"/>
        <a:ext cx="3091963" cy="731675"/>
      </dsp:txXfrm>
    </dsp:sp>
    <dsp:sp modelId="{E7D82D5B-02F6-4DD8-9598-BDB3C19B6E1C}">
      <dsp:nvSpPr>
        <dsp:cNvPr id="0" name=""/>
        <dsp:cNvSpPr/>
      </dsp:nvSpPr>
      <dsp:spPr>
        <a:xfrm>
          <a:off x="154389" y="958139"/>
          <a:ext cx="3027805" cy="513309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dirty="0"/>
            <a:t>Calculation basis</a:t>
          </a:r>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r>
            <a:rPr lang="en-IN" sz="1900" kern="1200" dirty="0"/>
            <a:t>Depreciation amount </a:t>
          </a:r>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r>
            <a:rPr lang="en-US" sz="1900" kern="1200" dirty="0"/>
            <a:t>Accounting impact </a:t>
          </a: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r>
            <a:rPr lang="en-US" sz="1900" kern="1200" dirty="0"/>
            <a:t>Suitability</a:t>
          </a:r>
          <a:endParaRPr lang="en-IN" sz="1900" kern="1200" dirty="0"/>
        </a:p>
      </dsp:txBody>
      <dsp:txXfrm>
        <a:off x="154389" y="958139"/>
        <a:ext cx="3027805" cy="5133090"/>
      </dsp:txXfrm>
    </dsp:sp>
    <dsp:sp modelId="{C346EEAA-693A-48B2-B91D-8FA30FEF7C2D}">
      <dsp:nvSpPr>
        <dsp:cNvPr id="0" name=""/>
        <dsp:cNvSpPr/>
      </dsp:nvSpPr>
      <dsp:spPr>
        <a:xfrm>
          <a:off x="3369051" y="0"/>
          <a:ext cx="2904093" cy="73167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kern="1200" dirty="0"/>
            <a:t>Straight-line </a:t>
          </a:r>
          <a:r>
            <a:rPr lang="en-IN" sz="1900" kern="1200" dirty="0" err="1"/>
            <a:t>methiod</a:t>
          </a:r>
          <a:r>
            <a:rPr lang="en-IN" sz="1900" kern="1200" dirty="0"/>
            <a:t> </a:t>
          </a:r>
        </a:p>
      </dsp:txBody>
      <dsp:txXfrm>
        <a:off x="3369051" y="0"/>
        <a:ext cx="2904093" cy="731675"/>
      </dsp:txXfrm>
    </dsp:sp>
    <dsp:sp modelId="{A0618244-5BD3-4C88-9178-4D248C62F7B4}">
      <dsp:nvSpPr>
        <dsp:cNvPr id="0" name=""/>
        <dsp:cNvSpPr/>
      </dsp:nvSpPr>
      <dsp:spPr>
        <a:xfrm>
          <a:off x="3477665" y="967002"/>
          <a:ext cx="2832757" cy="506681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Original cost of the asset</a:t>
          </a: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r>
            <a:rPr lang="en-US" sz="1900" kern="1200" dirty="0"/>
            <a:t>Constant throughout the asset’s useful life</a:t>
          </a: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r>
            <a:rPr lang="en-US" sz="1900" kern="1200" dirty="0"/>
            <a:t>Stable and uniform impact on profits.</a:t>
          </a: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r>
            <a:rPr lang="en-US" sz="1900" kern="1200" dirty="0"/>
            <a:t>Assets with consistent wear, tear and negligible repairs.</a:t>
          </a:r>
          <a:endParaRPr lang="en-IN" sz="1900" kern="1200" dirty="0"/>
        </a:p>
      </dsp:txBody>
      <dsp:txXfrm>
        <a:off x="3477665" y="967002"/>
        <a:ext cx="2832757" cy="5066817"/>
      </dsp:txXfrm>
    </dsp:sp>
    <dsp:sp modelId="{33BC34B1-D9AF-46CD-937D-BEA6958AE05C}">
      <dsp:nvSpPr>
        <dsp:cNvPr id="0" name=""/>
        <dsp:cNvSpPr/>
      </dsp:nvSpPr>
      <dsp:spPr>
        <a:xfrm>
          <a:off x="6532125" y="0"/>
          <a:ext cx="3219152" cy="73167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kern="1200" dirty="0"/>
            <a:t>Diminishing balance method</a:t>
          </a:r>
        </a:p>
      </dsp:txBody>
      <dsp:txXfrm>
        <a:off x="6532125" y="0"/>
        <a:ext cx="3219152" cy="731675"/>
      </dsp:txXfrm>
    </dsp:sp>
    <dsp:sp modelId="{E6B63D15-30CC-48A8-BB39-8477ABD98D9E}">
      <dsp:nvSpPr>
        <dsp:cNvPr id="0" name=""/>
        <dsp:cNvSpPr/>
      </dsp:nvSpPr>
      <dsp:spPr>
        <a:xfrm>
          <a:off x="6508787" y="987261"/>
          <a:ext cx="3219152" cy="506832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Written-down value (book Value) of the asset</a:t>
          </a: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r>
            <a:rPr lang="en-US" sz="1900" kern="1200" dirty="0"/>
            <a:t>Higher in initial years, decreases later years</a:t>
          </a: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r>
            <a:rPr lang="en-US" sz="1900" kern="1200" dirty="0"/>
            <a:t>Higher impact on profits in early years, diminishing impact in later years.</a:t>
          </a:r>
          <a:endParaRPr lang="en-IN" sz="1900" kern="1200" dirty="0"/>
        </a:p>
        <a:p>
          <a:pPr marL="171450" lvl="1" indent="-171450" algn="l" defTabSz="844550">
            <a:lnSpc>
              <a:spcPct val="90000"/>
            </a:lnSpc>
            <a:spcBef>
              <a:spcPct val="0"/>
            </a:spcBef>
            <a:spcAft>
              <a:spcPct val="15000"/>
            </a:spcAft>
            <a:buChar char="•"/>
          </a:pPr>
          <a:r>
            <a:rPr lang="en-US" sz="1900" kern="1200" dirty="0"/>
            <a:t>Assets whose repairs and maintenance increase with age, such as machinery and vehicles.</a:t>
          </a:r>
          <a:endParaRPr lang="en-IN" sz="1900" kern="1200" dirty="0"/>
        </a:p>
      </dsp:txBody>
      <dsp:txXfrm>
        <a:off x="6508787" y="987261"/>
        <a:ext cx="3219152" cy="50683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BF158-D544-4AC9-BACD-D686BCCCE7A4}">
      <dsp:nvSpPr>
        <dsp:cNvPr id="0" name=""/>
        <dsp:cNvSpPr/>
      </dsp:nvSpPr>
      <dsp:spPr>
        <a:xfrm>
          <a:off x="157310" y="0"/>
          <a:ext cx="3053967" cy="944938"/>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IN" sz="2600" kern="1200" dirty="0"/>
            <a:t>Features</a:t>
          </a:r>
        </a:p>
      </dsp:txBody>
      <dsp:txXfrm>
        <a:off x="157310" y="0"/>
        <a:ext cx="3053967" cy="944938"/>
      </dsp:txXfrm>
    </dsp:sp>
    <dsp:sp modelId="{E7D82D5B-02F6-4DD8-9598-BDB3C19B6E1C}">
      <dsp:nvSpPr>
        <dsp:cNvPr id="0" name=""/>
        <dsp:cNvSpPr/>
      </dsp:nvSpPr>
      <dsp:spPr>
        <a:xfrm>
          <a:off x="61207" y="1061908"/>
          <a:ext cx="3179592" cy="519105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Asset value </a:t>
          </a:r>
          <a:endParaRPr lang="en-IN" sz="2600" kern="1200" dirty="0"/>
        </a:p>
        <a:p>
          <a:pPr marL="228600" lvl="1" indent="-228600" algn="l" defTabSz="1155700">
            <a:lnSpc>
              <a:spcPct val="90000"/>
            </a:lnSpc>
            <a:spcBef>
              <a:spcPct val="0"/>
            </a:spcBef>
            <a:spcAft>
              <a:spcPct val="15000"/>
            </a:spcAft>
            <a:buChar char="•"/>
          </a:pPr>
          <a:endParaRPr lang="en-IN" sz="2600" kern="1200" dirty="0"/>
        </a:p>
        <a:p>
          <a:pPr marL="228600" lvl="1" indent="-228600" algn="l" defTabSz="1155700">
            <a:lnSpc>
              <a:spcPct val="90000"/>
            </a:lnSpc>
            <a:spcBef>
              <a:spcPct val="0"/>
            </a:spcBef>
            <a:spcAft>
              <a:spcPct val="15000"/>
            </a:spcAft>
            <a:buChar char="•"/>
          </a:pPr>
          <a:endParaRPr lang="en-IN" sz="2600" kern="1200" dirty="0"/>
        </a:p>
        <a:p>
          <a:pPr marL="228600" lvl="1" indent="-228600" algn="l" defTabSz="1155700">
            <a:lnSpc>
              <a:spcPct val="90000"/>
            </a:lnSpc>
            <a:spcBef>
              <a:spcPct val="0"/>
            </a:spcBef>
            <a:spcAft>
              <a:spcPct val="15000"/>
            </a:spcAft>
            <a:buChar char="•"/>
          </a:pPr>
          <a:endParaRPr lang="en-IN" sz="2600" kern="1200" dirty="0"/>
        </a:p>
        <a:p>
          <a:pPr marL="228600" lvl="1" indent="-228600" algn="l" defTabSz="1155700">
            <a:lnSpc>
              <a:spcPct val="90000"/>
            </a:lnSpc>
            <a:spcBef>
              <a:spcPct val="0"/>
            </a:spcBef>
            <a:spcAft>
              <a:spcPct val="15000"/>
            </a:spcAft>
            <a:buChar char="•"/>
          </a:pPr>
          <a:endParaRPr lang="en-IN" sz="2600" kern="1200" dirty="0"/>
        </a:p>
        <a:p>
          <a:pPr marL="228600" lvl="1" indent="-228600" algn="l" defTabSz="1155700">
            <a:lnSpc>
              <a:spcPct val="90000"/>
            </a:lnSpc>
            <a:spcBef>
              <a:spcPct val="0"/>
            </a:spcBef>
            <a:spcAft>
              <a:spcPct val="15000"/>
            </a:spcAft>
            <a:buChar char="•"/>
          </a:pPr>
          <a:r>
            <a:rPr lang="en-US" sz="2600" kern="1200" dirty="0"/>
            <a:t>Tax implications </a:t>
          </a:r>
          <a:endParaRPr lang="en-IN" sz="2600" kern="1200" dirty="0"/>
        </a:p>
      </dsp:txBody>
      <dsp:txXfrm>
        <a:off x="61207" y="1061908"/>
        <a:ext cx="3179592" cy="5191052"/>
      </dsp:txXfrm>
    </dsp:sp>
    <dsp:sp modelId="{C346EEAA-693A-48B2-B91D-8FA30FEF7C2D}">
      <dsp:nvSpPr>
        <dsp:cNvPr id="0" name=""/>
        <dsp:cNvSpPr/>
      </dsp:nvSpPr>
      <dsp:spPr>
        <a:xfrm>
          <a:off x="3452688" y="0"/>
          <a:ext cx="2868406" cy="944938"/>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IN" sz="2600" kern="1200" dirty="0"/>
            <a:t>Straight-line </a:t>
          </a:r>
          <a:r>
            <a:rPr lang="en-IN" sz="2600" kern="1200" dirty="0" err="1"/>
            <a:t>methiod</a:t>
          </a:r>
          <a:r>
            <a:rPr lang="en-IN" sz="2600" kern="1200" dirty="0"/>
            <a:t> </a:t>
          </a:r>
        </a:p>
      </dsp:txBody>
      <dsp:txXfrm>
        <a:off x="3452688" y="0"/>
        <a:ext cx="2868406" cy="944938"/>
      </dsp:txXfrm>
    </dsp:sp>
    <dsp:sp modelId="{A0618244-5BD3-4C88-9178-4D248C62F7B4}">
      <dsp:nvSpPr>
        <dsp:cNvPr id="0" name=""/>
        <dsp:cNvSpPr/>
      </dsp:nvSpPr>
      <dsp:spPr>
        <a:xfrm>
          <a:off x="3418825" y="1120879"/>
          <a:ext cx="2797946" cy="519105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Can reduce the asset’s value to zero or scrap value.</a:t>
          </a:r>
          <a:endParaRPr lang="en-IN" sz="2600" kern="1200" dirty="0"/>
        </a:p>
        <a:p>
          <a:pPr marL="228600" lvl="1" indent="-228600" algn="l" defTabSz="1155700">
            <a:lnSpc>
              <a:spcPct val="90000"/>
            </a:lnSpc>
            <a:spcBef>
              <a:spcPct val="0"/>
            </a:spcBef>
            <a:spcAft>
              <a:spcPct val="15000"/>
            </a:spcAft>
            <a:buChar char="•"/>
          </a:pPr>
          <a:endParaRPr lang="en-IN" sz="2600" kern="1200" dirty="0"/>
        </a:p>
        <a:p>
          <a:pPr marL="228600" lvl="1" indent="-228600" algn="l" defTabSz="1155700">
            <a:lnSpc>
              <a:spcPct val="90000"/>
            </a:lnSpc>
            <a:spcBef>
              <a:spcPct val="0"/>
            </a:spcBef>
            <a:spcAft>
              <a:spcPct val="15000"/>
            </a:spcAft>
            <a:buChar char="•"/>
          </a:pPr>
          <a:r>
            <a:rPr lang="en-US" sz="2600" kern="1200" dirty="0"/>
            <a:t>Generally simple for tax filing.</a:t>
          </a:r>
          <a:endParaRPr lang="en-IN" sz="2600" kern="1200" dirty="0"/>
        </a:p>
      </dsp:txBody>
      <dsp:txXfrm>
        <a:off x="3418825" y="1120879"/>
        <a:ext cx="2797946" cy="5191052"/>
      </dsp:txXfrm>
    </dsp:sp>
    <dsp:sp modelId="{33BC34B1-D9AF-46CD-937D-BEA6958AE05C}">
      <dsp:nvSpPr>
        <dsp:cNvPr id="0" name=""/>
        <dsp:cNvSpPr/>
      </dsp:nvSpPr>
      <dsp:spPr>
        <a:xfrm>
          <a:off x="6576892" y="0"/>
          <a:ext cx="3179592" cy="944938"/>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IN" sz="2600" kern="1200" dirty="0"/>
            <a:t>Diminishing balance method</a:t>
          </a:r>
        </a:p>
      </dsp:txBody>
      <dsp:txXfrm>
        <a:off x="6576892" y="0"/>
        <a:ext cx="3179592" cy="944938"/>
      </dsp:txXfrm>
    </dsp:sp>
    <dsp:sp modelId="{E6B63D15-30CC-48A8-BB39-8477ABD98D9E}">
      <dsp:nvSpPr>
        <dsp:cNvPr id="0" name=""/>
        <dsp:cNvSpPr/>
      </dsp:nvSpPr>
      <dsp:spPr>
        <a:xfrm>
          <a:off x="6524492" y="1091394"/>
          <a:ext cx="3179592" cy="519105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Asset is not </a:t>
          </a:r>
          <a:r>
            <a:rPr lang="en-US" sz="2600" kern="1200"/>
            <a:t>completely written off, </a:t>
          </a:r>
          <a:r>
            <a:rPr lang="en-US" sz="2600" kern="1200" dirty="0"/>
            <a:t>it maintains a residual book value.</a:t>
          </a:r>
          <a:endParaRPr lang="en-IN" sz="2600" kern="1200" dirty="0"/>
        </a:p>
        <a:p>
          <a:pPr marL="228600" lvl="1" indent="-228600" algn="l" defTabSz="1155700">
            <a:lnSpc>
              <a:spcPct val="90000"/>
            </a:lnSpc>
            <a:spcBef>
              <a:spcPct val="0"/>
            </a:spcBef>
            <a:spcAft>
              <a:spcPct val="15000"/>
            </a:spcAft>
            <a:buChar char="•"/>
          </a:pPr>
          <a:r>
            <a:rPr lang="en-US" sz="2600" kern="1200" dirty="0"/>
            <a:t>Potentially higher tax deductions in earlier years, potentially deferring tax payments. </a:t>
          </a:r>
          <a:endParaRPr lang="en-IN" sz="2600" kern="1200" dirty="0"/>
        </a:p>
      </dsp:txBody>
      <dsp:txXfrm>
        <a:off x="6524492" y="1091394"/>
        <a:ext cx="3179592" cy="519105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436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988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1779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6863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1998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06519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41269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2703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932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265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421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641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821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732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437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115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51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8/16/2025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174307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hyperlink" Target="mailto:tekalesanjyot2509@gmail.com"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9F4C39-B3E5-7F26-0831-8C969E73FAD2}"/>
              </a:ext>
            </a:extLst>
          </p:cNvPr>
          <p:cNvSpPr>
            <a:spLocks noGrp="1"/>
          </p:cNvSpPr>
          <p:nvPr>
            <p:ph type="title"/>
          </p:nvPr>
        </p:nvSpPr>
        <p:spPr>
          <a:xfrm>
            <a:off x="792367" y="442452"/>
            <a:ext cx="10058400" cy="2743200"/>
          </a:xfrm>
        </p:spPr>
        <p:txBody>
          <a:bodyPr>
            <a:normAutofit/>
          </a:bodyPr>
          <a:lstStyle/>
          <a:p>
            <a:pPr algn="ctr"/>
            <a:r>
              <a:rPr lang="en-US" sz="5400" b="1" dirty="0">
                <a:solidFill>
                  <a:schemeClr val="bg2">
                    <a:lumMod val="50000"/>
                  </a:schemeClr>
                </a:solidFill>
              </a:rPr>
              <a:t>Depreciation calculator</a:t>
            </a:r>
            <a:endParaRPr lang="en-IN" sz="5400" b="1" dirty="0">
              <a:solidFill>
                <a:schemeClr val="bg2">
                  <a:lumMod val="50000"/>
                </a:schemeClr>
              </a:solidFill>
            </a:endParaRPr>
          </a:p>
        </p:txBody>
      </p:sp>
      <p:sp>
        <p:nvSpPr>
          <p:cNvPr id="5" name="Text Placeholder 4">
            <a:extLst>
              <a:ext uri="{FF2B5EF4-FFF2-40B4-BE49-F238E27FC236}">
                <a16:creationId xmlns:a16="http://schemas.microsoft.com/office/drawing/2014/main" id="{CAE0E683-3B30-F583-2D80-A06E388993E0}"/>
              </a:ext>
            </a:extLst>
          </p:cNvPr>
          <p:cNvSpPr>
            <a:spLocks noGrp="1"/>
          </p:cNvSpPr>
          <p:nvPr>
            <p:ph type="body" idx="1"/>
          </p:nvPr>
        </p:nvSpPr>
        <p:spPr>
          <a:xfrm>
            <a:off x="241761" y="4144297"/>
            <a:ext cx="8535988" cy="1879600"/>
          </a:xfrm>
        </p:spPr>
        <p:txBody>
          <a:bodyPr>
            <a:normAutofit/>
          </a:bodyPr>
          <a:lstStyle/>
          <a:p>
            <a:r>
              <a:rPr lang="en-US" sz="3200" b="1" dirty="0">
                <a:solidFill>
                  <a:schemeClr val="bg2">
                    <a:lumMod val="50000"/>
                  </a:schemeClr>
                </a:solidFill>
              </a:rPr>
              <a:t>Comparative Analysis Of Depreciation Method : </a:t>
            </a:r>
          </a:p>
          <a:p>
            <a:r>
              <a:rPr lang="en-US" sz="3200" b="1" dirty="0">
                <a:solidFill>
                  <a:schemeClr val="bg2">
                    <a:lumMod val="50000"/>
                  </a:schemeClr>
                </a:solidFill>
              </a:rPr>
              <a:t>Straight Line Vs Diminishing Balance</a:t>
            </a:r>
            <a:endParaRPr lang="en-IN" sz="3200" b="1" dirty="0">
              <a:solidFill>
                <a:schemeClr val="bg2">
                  <a:lumMod val="50000"/>
                </a:schemeClr>
              </a:solidFill>
            </a:endParaRPr>
          </a:p>
        </p:txBody>
      </p:sp>
    </p:spTree>
    <p:extLst>
      <p:ext uri="{BB962C8B-B14F-4D97-AF65-F5344CB8AC3E}">
        <p14:creationId xmlns:p14="http://schemas.microsoft.com/office/powerpoint/2010/main" val="269208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D051C-9275-1217-4D77-69926A23A792}"/>
              </a:ext>
            </a:extLst>
          </p:cNvPr>
          <p:cNvSpPr>
            <a:spLocks noGrp="1"/>
          </p:cNvSpPr>
          <p:nvPr>
            <p:ph type="title"/>
          </p:nvPr>
        </p:nvSpPr>
        <p:spPr>
          <a:xfrm>
            <a:off x="54435" y="29498"/>
            <a:ext cx="5063613" cy="412956"/>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b="1" dirty="0" err="1">
                <a:solidFill>
                  <a:schemeClr val="bg2">
                    <a:lumMod val="75000"/>
                  </a:schemeClr>
                </a:solidFill>
              </a:rPr>
              <a:t>ActionaBle</a:t>
            </a:r>
            <a:r>
              <a:rPr lang="en-US" b="1" dirty="0">
                <a:solidFill>
                  <a:schemeClr val="bg2">
                    <a:lumMod val="75000"/>
                  </a:schemeClr>
                </a:solidFill>
              </a:rPr>
              <a:t>:-</a:t>
            </a:r>
            <a:br>
              <a:rPr lang="en-US" b="1" dirty="0">
                <a:solidFill>
                  <a:schemeClr val="bg2">
                    <a:lumMod val="75000"/>
                  </a:schemeClr>
                </a:solidFill>
              </a:rPr>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IN" dirty="0"/>
          </a:p>
        </p:txBody>
      </p:sp>
      <p:graphicFrame>
        <p:nvGraphicFramePr>
          <p:cNvPr id="4" name="Object 3">
            <a:extLst>
              <a:ext uri="{FF2B5EF4-FFF2-40B4-BE49-F238E27FC236}">
                <a16:creationId xmlns:a16="http://schemas.microsoft.com/office/drawing/2014/main" id="{2093D83B-83A0-6807-DA3B-2FB02B1D4174}"/>
              </a:ext>
            </a:extLst>
          </p:cNvPr>
          <p:cNvGraphicFramePr>
            <a:graphicFrameLocks noChangeAspect="1"/>
          </p:cNvGraphicFramePr>
          <p:nvPr>
            <p:extLst>
              <p:ext uri="{D42A27DB-BD31-4B8C-83A1-F6EECF244321}">
                <p14:modId xmlns:p14="http://schemas.microsoft.com/office/powerpoint/2010/main" val="3624311898"/>
              </p:ext>
            </p:extLst>
          </p:nvPr>
        </p:nvGraphicFramePr>
        <p:xfrm>
          <a:off x="1298575" y="719138"/>
          <a:ext cx="8769350" cy="5468937"/>
        </p:xfrm>
        <a:graphic>
          <a:graphicData uri="http://schemas.openxmlformats.org/presentationml/2006/ole">
            <mc:AlternateContent xmlns:mc="http://schemas.openxmlformats.org/markup-compatibility/2006">
              <mc:Choice xmlns:v="urn:schemas-microsoft-com:vml" Requires="v">
                <p:oleObj name="Worksheet" r:id="rId2" imgW="12283582" imgH="11704367" progId="Excel.Sheet.12">
                  <p:embed/>
                </p:oleObj>
              </mc:Choice>
              <mc:Fallback>
                <p:oleObj name="Worksheet" r:id="rId2" imgW="12283582" imgH="11704367" progId="Excel.Sheet.12">
                  <p:embed/>
                  <p:pic>
                    <p:nvPicPr>
                      <p:cNvPr id="0" name=""/>
                      <p:cNvPicPr/>
                      <p:nvPr/>
                    </p:nvPicPr>
                    <p:blipFill>
                      <a:blip r:embed="rId3"/>
                      <a:stretch>
                        <a:fillRect/>
                      </a:stretch>
                    </p:blipFill>
                    <p:spPr>
                      <a:xfrm>
                        <a:off x="1298575" y="719138"/>
                        <a:ext cx="8769350" cy="5468937"/>
                      </a:xfrm>
                      <a:prstGeom prst="rect">
                        <a:avLst/>
                      </a:prstGeom>
                    </p:spPr>
                  </p:pic>
                </p:oleObj>
              </mc:Fallback>
            </mc:AlternateContent>
          </a:graphicData>
        </a:graphic>
      </p:graphicFrame>
    </p:spTree>
    <p:extLst>
      <p:ext uri="{BB962C8B-B14F-4D97-AF65-F5344CB8AC3E}">
        <p14:creationId xmlns:p14="http://schemas.microsoft.com/office/powerpoint/2010/main" val="418460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187F-02B6-8BE2-01BC-B921325F7692}"/>
              </a:ext>
            </a:extLst>
          </p:cNvPr>
          <p:cNvSpPr>
            <a:spLocks noGrp="1"/>
          </p:cNvSpPr>
          <p:nvPr>
            <p:ph type="title"/>
          </p:nvPr>
        </p:nvSpPr>
        <p:spPr>
          <a:xfrm>
            <a:off x="373626" y="390834"/>
            <a:ext cx="4212251" cy="787400"/>
          </a:xfrm>
        </p:spPr>
        <p:txBody>
          <a:bodyPr>
            <a:normAutofit/>
          </a:bodyPr>
          <a:lstStyle/>
          <a:p>
            <a:r>
              <a:rPr lang="en-US" sz="3600" b="1" dirty="0">
                <a:solidFill>
                  <a:schemeClr val="bg2">
                    <a:lumMod val="50000"/>
                  </a:schemeClr>
                </a:solidFill>
              </a:rPr>
              <a:t>Methodologies:</a:t>
            </a:r>
            <a:endParaRPr lang="en-IN" sz="3600" b="1" dirty="0">
              <a:solidFill>
                <a:schemeClr val="bg2">
                  <a:lumMod val="50000"/>
                </a:schemeClr>
              </a:solidFill>
            </a:endParaRPr>
          </a:p>
        </p:txBody>
      </p:sp>
      <p:sp>
        <p:nvSpPr>
          <p:cNvPr id="3" name="Text Placeholder 2">
            <a:extLst>
              <a:ext uri="{FF2B5EF4-FFF2-40B4-BE49-F238E27FC236}">
                <a16:creationId xmlns:a16="http://schemas.microsoft.com/office/drawing/2014/main" id="{81A4D94A-8ADC-9C4F-F81C-699A0CEB1056}"/>
              </a:ext>
            </a:extLst>
          </p:cNvPr>
          <p:cNvSpPr>
            <a:spLocks noGrp="1"/>
          </p:cNvSpPr>
          <p:nvPr>
            <p:ph type="body" idx="1"/>
          </p:nvPr>
        </p:nvSpPr>
        <p:spPr>
          <a:xfrm>
            <a:off x="202433" y="1091381"/>
            <a:ext cx="11615941" cy="4159045"/>
          </a:xfrm>
        </p:spPr>
        <p:txBody>
          <a:bodyPr/>
          <a:lstStyle/>
          <a:p>
            <a:r>
              <a:rPr lang="en-US" sz="2400" b="1" dirty="0"/>
              <a:t>Straight-Line Method Calculation Formula:</a:t>
            </a:r>
          </a:p>
          <a:p>
            <a:r>
              <a:rPr lang="en-US" b="1" dirty="0"/>
              <a:t> Depreciation per year </a:t>
            </a:r>
            <a:r>
              <a:rPr lang="en-US" dirty="0"/>
              <a:t>= (Asset Price - Scrap Value) / Estimated Life Span.</a:t>
            </a:r>
          </a:p>
          <a:p>
            <a:r>
              <a:rPr lang="en-US" dirty="0"/>
              <a:t> </a:t>
            </a:r>
            <a:r>
              <a:rPr lang="en-US" b="1" dirty="0"/>
              <a:t>Example</a:t>
            </a:r>
          </a:p>
          <a:p>
            <a:r>
              <a:rPr lang="en-US" dirty="0"/>
              <a:t> </a:t>
            </a:r>
            <a:r>
              <a:rPr lang="en-US" b="1" dirty="0"/>
              <a:t>Calculation:</a:t>
            </a:r>
            <a:r>
              <a:rPr lang="en-US" dirty="0"/>
              <a:t> Suppose an asset costs $4,50,000 with a scrap value of $0 and an estimated life span of 10 years. The annual depreciation would be ($4,50,000 - $50,000) / 10 =40,000.</a:t>
            </a:r>
          </a:p>
          <a:p>
            <a:r>
              <a:rPr lang="en-US" dirty="0"/>
              <a:t>Scrap value is taken zero depend on the given condition .</a:t>
            </a:r>
          </a:p>
          <a:p>
            <a:r>
              <a:rPr lang="en-US" dirty="0"/>
              <a:t> </a:t>
            </a:r>
            <a:r>
              <a:rPr lang="en-US" b="1" dirty="0"/>
              <a:t>Depreciation Schedule:</a:t>
            </a:r>
          </a:p>
          <a:p>
            <a:r>
              <a:rPr lang="en-US" dirty="0"/>
              <a:t>  A table showing the year-wise depreciation and remaining book value.</a:t>
            </a:r>
            <a:endParaRPr lang="en-IN" dirty="0"/>
          </a:p>
        </p:txBody>
      </p:sp>
    </p:spTree>
    <p:extLst>
      <p:ext uri="{BB962C8B-B14F-4D97-AF65-F5344CB8AC3E}">
        <p14:creationId xmlns:p14="http://schemas.microsoft.com/office/powerpoint/2010/main" val="88311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4441-223E-4E78-C8BE-3E3E9910B2EF}"/>
              </a:ext>
            </a:extLst>
          </p:cNvPr>
          <p:cNvSpPr>
            <a:spLocks noGrp="1"/>
          </p:cNvSpPr>
          <p:nvPr>
            <p:ph type="title"/>
          </p:nvPr>
        </p:nvSpPr>
        <p:spPr>
          <a:xfrm>
            <a:off x="94278" y="95865"/>
            <a:ext cx="7574883" cy="767735"/>
          </a:xfrm>
        </p:spPr>
        <p:txBody>
          <a:bodyPr>
            <a:normAutofit/>
          </a:bodyPr>
          <a:lstStyle/>
          <a:p>
            <a:r>
              <a:rPr lang="en-IN" sz="3600" b="1" dirty="0">
                <a:solidFill>
                  <a:schemeClr val="bg2">
                    <a:lumMod val="50000"/>
                  </a:schemeClr>
                </a:solidFill>
              </a:rPr>
              <a:t>Diminishing Balance Method:</a:t>
            </a:r>
          </a:p>
        </p:txBody>
      </p:sp>
      <p:sp>
        <p:nvSpPr>
          <p:cNvPr id="3" name="Text Placeholder 2">
            <a:extLst>
              <a:ext uri="{FF2B5EF4-FFF2-40B4-BE49-F238E27FC236}">
                <a16:creationId xmlns:a16="http://schemas.microsoft.com/office/drawing/2014/main" id="{58F136E4-E56A-10E5-9E1E-DB044D4426C5}"/>
              </a:ext>
            </a:extLst>
          </p:cNvPr>
          <p:cNvSpPr>
            <a:spLocks noGrp="1"/>
          </p:cNvSpPr>
          <p:nvPr>
            <p:ph type="body" idx="1"/>
          </p:nvPr>
        </p:nvSpPr>
        <p:spPr>
          <a:xfrm>
            <a:off x="462116" y="863599"/>
            <a:ext cx="10903974" cy="5193071"/>
          </a:xfrm>
        </p:spPr>
        <p:txBody>
          <a:bodyPr/>
          <a:lstStyle/>
          <a:p>
            <a:r>
              <a:rPr lang="en-US" dirty="0">
                <a:solidFill>
                  <a:schemeClr val="tx1">
                    <a:lumMod val="85000"/>
                  </a:schemeClr>
                </a:solidFill>
              </a:rPr>
              <a:t>Calculation Formula:</a:t>
            </a:r>
          </a:p>
          <a:p>
            <a:r>
              <a:rPr lang="en-US" dirty="0"/>
              <a:t> Depreciation per year = Book Value at Beginning of Year * Depreciation Rate.</a:t>
            </a:r>
          </a:p>
          <a:p>
            <a:r>
              <a:rPr lang="en-US" dirty="0"/>
              <a:t> </a:t>
            </a:r>
            <a:r>
              <a:rPr lang="en-US" dirty="0">
                <a:solidFill>
                  <a:schemeClr val="tx1">
                    <a:lumMod val="85000"/>
                  </a:schemeClr>
                </a:solidFill>
              </a:rPr>
              <a:t>Example Calculation:</a:t>
            </a:r>
          </a:p>
          <a:p>
            <a:r>
              <a:rPr lang="en-US" dirty="0"/>
              <a:t> Suppose an asset costs $5,00,000 with a depreciation rate of 20.57%. The first year's depreciation would be $5,00,000 * 0.2057 = $1,02,835, and the book value at the end of the </a:t>
            </a:r>
            <a:r>
              <a:rPr lang="en-US" u="sng" dirty="0"/>
              <a:t>first year </a:t>
            </a:r>
            <a:r>
              <a:rPr lang="en-US" dirty="0"/>
              <a:t>would be$5,00,000 - $1,02,835= $3,97,164. </a:t>
            </a:r>
          </a:p>
          <a:p>
            <a:r>
              <a:rPr lang="en-US" dirty="0"/>
              <a:t>The </a:t>
            </a:r>
            <a:r>
              <a:rPr lang="en-US" u="sng" dirty="0"/>
              <a:t>second year's </a:t>
            </a:r>
            <a:r>
              <a:rPr lang="en-US" dirty="0"/>
              <a:t>depreciation would be $1,02,835 * 0.2057 = $81,685 and so on. </a:t>
            </a:r>
            <a:r>
              <a:rPr lang="en-US" dirty="0">
                <a:solidFill>
                  <a:schemeClr val="tx1">
                    <a:lumMod val="85000"/>
                  </a:schemeClr>
                </a:solidFill>
              </a:rPr>
              <a:t>Depreciation Schedule:</a:t>
            </a:r>
            <a:r>
              <a:rPr lang="en-US" dirty="0"/>
              <a:t> A table showing the year-wise depreciation and remaining book value.</a:t>
            </a:r>
            <a:endParaRPr lang="en-IN" dirty="0"/>
          </a:p>
        </p:txBody>
      </p:sp>
    </p:spTree>
    <p:extLst>
      <p:ext uri="{BB962C8B-B14F-4D97-AF65-F5344CB8AC3E}">
        <p14:creationId xmlns:p14="http://schemas.microsoft.com/office/powerpoint/2010/main" val="418020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05AA-3FBD-6961-5AD1-9F1E4251D1EC}"/>
              </a:ext>
            </a:extLst>
          </p:cNvPr>
          <p:cNvSpPr>
            <a:spLocks noGrp="1"/>
          </p:cNvSpPr>
          <p:nvPr>
            <p:ph type="title"/>
          </p:nvPr>
        </p:nvSpPr>
        <p:spPr>
          <a:xfrm>
            <a:off x="108155" y="609600"/>
            <a:ext cx="9724103" cy="943897"/>
          </a:xfrm>
        </p:spPr>
        <p:txBody>
          <a:bodyPr>
            <a:normAutofit fontScale="90000"/>
          </a:bodyPr>
          <a:lstStyle/>
          <a:p>
            <a:r>
              <a:rPr lang="en-US" sz="3600" b="1" dirty="0">
                <a:solidFill>
                  <a:schemeClr val="bg2">
                    <a:lumMod val="50000"/>
                  </a:schemeClr>
                </a:solidFill>
              </a:rPr>
              <a:t>Comparative Analysis of Both Methods:</a:t>
            </a:r>
            <a:endParaRPr lang="en-IN" sz="3600" b="1" dirty="0">
              <a:solidFill>
                <a:schemeClr val="bg2">
                  <a:lumMod val="50000"/>
                </a:schemeClr>
              </a:solidFill>
            </a:endParaRPr>
          </a:p>
        </p:txBody>
      </p:sp>
      <p:sp>
        <p:nvSpPr>
          <p:cNvPr id="3" name="Text Placeholder 2">
            <a:extLst>
              <a:ext uri="{FF2B5EF4-FFF2-40B4-BE49-F238E27FC236}">
                <a16:creationId xmlns:a16="http://schemas.microsoft.com/office/drawing/2014/main" id="{3F188983-543A-C18C-2FFA-8198105E0B3C}"/>
              </a:ext>
            </a:extLst>
          </p:cNvPr>
          <p:cNvSpPr>
            <a:spLocks noGrp="1"/>
          </p:cNvSpPr>
          <p:nvPr>
            <p:ph type="body" idx="1"/>
          </p:nvPr>
        </p:nvSpPr>
        <p:spPr>
          <a:xfrm>
            <a:off x="334299" y="1415845"/>
            <a:ext cx="11189108" cy="3654323"/>
          </a:xfrm>
        </p:spPr>
        <p:txBody>
          <a:bodyPr/>
          <a:lstStyle/>
          <a:p>
            <a:r>
              <a:rPr lang="en-US" dirty="0">
                <a:solidFill>
                  <a:schemeClr val="bg2">
                    <a:lumMod val="50000"/>
                  </a:schemeClr>
                </a:solidFill>
              </a:rPr>
              <a:t>The Straight-Line method provides a consistent annual depreciation expense, which is simple to calculate and understand. It is suitable for assets that provide consistent utility over time.</a:t>
            </a:r>
          </a:p>
          <a:p>
            <a:r>
              <a:rPr lang="en-US" dirty="0">
                <a:solidFill>
                  <a:schemeClr val="bg2">
                    <a:lumMod val="50000"/>
                  </a:schemeClr>
                </a:solidFill>
              </a:rPr>
              <a:t> The Diminishing Balance method provides higher depreciation expense in the earlier years and lower expense in the later years.</a:t>
            </a:r>
          </a:p>
          <a:p>
            <a:r>
              <a:rPr lang="en-US" dirty="0">
                <a:solidFill>
                  <a:schemeClr val="bg2">
                    <a:lumMod val="50000"/>
                  </a:schemeClr>
                </a:solidFill>
              </a:rPr>
              <a:t>It is suitable for assets that lose value quickly or become obsolete faster. </a:t>
            </a:r>
            <a:endParaRPr lang="en-IN" dirty="0">
              <a:solidFill>
                <a:schemeClr val="bg2">
                  <a:lumMod val="50000"/>
                </a:schemeClr>
              </a:solidFill>
            </a:endParaRPr>
          </a:p>
        </p:txBody>
      </p:sp>
    </p:spTree>
    <p:extLst>
      <p:ext uri="{BB962C8B-B14F-4D97-AF65-F5344CB8AC3E}">
        <p14:creationId xmlns:p14="http://schemas.microsoft.com/office/powerpoint/2010/main" val="1694942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1A143-FC8F-E24C-E6A3-65012476DC4C}"/>
              </a:ext>
            </a:extLst>
          </p:cNvPr>
          <p:cNvSpPr>
            <a:spLocks noGrp="1"/>
          </p:cNvSpPr>
          <p:nvPr>
            <p:ph type="title"/>
          </p:nvPr>
        </p:nvSpPr>
        <p:spPr>
          <a:xfrm>
            <a:off x="202432" y="105697"/>
            <a:ext cx="3366678" cy="975851"/>
          </a:xfrm>
        </p:spPr>
        <p:txBody>
          <a:bodyPr>
            <a:normAutofit/>
          </a:bodyPr>
          <a:lstStyle/>
          <a:p>
            <a:r>
              <a:rPr lang="en-IN" sz="3600" b="1" dirty="0">
                <a:solidFill>
                  <a:schemeClr val="bg2">
                    <a:lumMod val="75000"/>
                  </a:schemeClr>
                </a:solidFill>
              </a:rPr>
              <a:t>Approaches:</a:t>
            </a:r>
          </a:p>
        </p:txBody>
      </p:sp>
      <p:sp>
        <p:nvSpPr>
          <p:cNvPr id="3" name="Text Placeholder 2">
            <a:extLst>
              <a:ext uri="{FF2B5EF4-FFF2-40B4-BE49-F238E27FC236}">
                <a16:creationId xmlns:a16="http://schemas.microsoft.com/office/drawing/2014/main" id="{55426DA2-31A3-16DF-2A8E-03D8EF937EEA}"/>
              </a:ext>
            </a:extLst>
          </p:cNvPr>
          <p:cNvSpPr>
            <a:spLocks noGrp="1"/>
          </p:cNvSpPr>
          <p:nvPr>
            <p:ph type="body" idx="1"/>
          </p:nvPr>
        </p:nvSpPr>
        <p:spPr>
          <a:xfrm>
            <a:off x="501445" y="963561"/>
            <a:ext cx="8718755" cy="5030839"/>
          </a:xfrm>
        </p:spPr>
        <p:txBody>
          <a:bodyPr>
            <a:normAutofit lnSpcReduction="10000"/>
          </a:bodyPr>
          <a:lstStyle/>
          <a:p>
            <a:r>
              <a:rPr lang="en-IN" dirty="0">
                <a:solidFill>
                  <a:schemeClr val="bg2">
                    <a:lumMod val="50000"/>
                  </a:schemeClr>
                </a:solidFill>
              </a:rPr>
              <a:t>The core approach to deciding between SLM and DBM involves analysing the characteristics of the project’s assets, the project’s financial goals, and potential tax implications. </a:t>
            </a:r>
          </a:p>
          <a:p>
            <a:pPr marL="457200" indent="-457200">
              <a:buAutoNum type="arabicPeriod"/>
            </a:pPr>
            <a:r>
              <a:rPr lang="en-IN" dirty="0">
                <a:solidFill>
                  <a:schemeClr val="bg2">
                    <a:lumMod val="50000"/>
                  </a:schemeClr>
                </a:solidFill>
              </a:rPr>
              <a:t>Understand asset characteristics and their impact on depreciation.</a:t>
            </a:r>
          </a:p>
          <a:p>
            <a:pPr marL="457200" indent="-457200">
              <a:buAutoNum type="arabicPeriod"/>
            </a:pPr>
            <a:r>
              <a:rPr lang="en-IN" dirty="0">
                <a:solidFill>
                  <a:schemeClr val="bg2">
                    <a:lumMod val="50000"/>
                  </a:schemeClr>
                </a:solidFill>
              </a:rPr>
              <a:t>Evaluate project financial goals and reporting requirements : SLM provides predictable and stable profit margins, while DBM can lead to lower profit in the initial years.</a:t>
            </a:r>
          </a:p>
          <a:p>
            <a:pPr marL="457200" indent="-457200">
              <a:buAutoNum type="arabicPeriod"/>
            </a:pPr>
            <a:r>
              <a:rPr lang="en-IN" dirty="0">
                <a:solidFill>
                  <a:schemeClr val="bg2">
                    <a:lumMod val="50000"/>
                  </a:schemeClr>
                </a:solidFill>
              </a:rPr>
              <a:t>Align with asset management strategy : DBM can help balance the combined expense of de[recitation and repairs, as depreciation decreases while maintenance cost  tend to increase over an asset’s life.</a:t>
            </a:r>
          </a:p>
          <a:p>
            <a:r>
              <a:rPr lang="en-IN" dirty="0">
                <a:solidFill>
                  <a:schemeClr val="bg2">
                    <a:lumMod val="50000"/>
                  </a:schemeClr>
                </a:solidFill>
              </a:rPr>
              <a:t>                                         By systematically following this approach, you can make a strategic and well-informed decision about the most suitable depreciation method .</a:t>
            </a:r>
          </a:p>
        </p:txBody>
      </p:sp>
    </p:spTree>
    <p:extLst>
      <p:ext uri="{BB962C8B-B14F-4D97-AF65-F5344CB8AC3E}">
        <p14:creationId xmlns:p14="http://schemas.microsoft.com/office/powerpoint/2010/main" val="4173248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37E50-8BC3-AC8B-9018-560622657DA1}"/>
              </a:ext>
            </a:extLst>
          </p:cNvPr>
          <p:cNvSpPr>
            <a:spLocks noGrp="1"/>
          </p:cNvSpPr>
          <p:nvPr>
            <p:ph type="title"/>
          </p:nvPr>
        </p:nvSpPr>
        <p:spPr>
          <a:xfrm>
            <a:off x="74612" y="0"/>
            <a:ext cx="3199530" cy="707922"/>
          </a:xfrm>
        </p:spPr>
        <p:txBody>
          <a:bodyPr>
            <a:normAutofit/>
          </a:bodyPr>
          <a:lstStyle/>
          <a:p>
            <a:r>
              <a:rPr lang="en-US" sz="4000" b="1" dirty="0">
                <a:solidFill>
                  <a:schemeClr val="bg2">
                    <a:lumMod val="50000"/>
                  </a:schemeClr>
                </a:solidFill>
              </a:rPr>
              <a:t>Insights:</a:t>
            </a:r>
            <a:endParaRPr lang="en-IN" sz="4000" b="1" dirty="0">
              <a:solidFill>
                <a:schemeClr val="bg2">
                  <a:lumMod val="50000"/>
                </a:schemeClr>
              </a:solidFill>
            </a:endParaRPr>
          </a:p>
        </p:txBody>
      </p:sp>
      <p:sp>
        <p:nvSpPr>
          <p:cNvPr id="3" name="Text Placeholder 2">
            <a:extLst>
              <a:ext uri="{FF2B5EF4-FFF2-40B4-BE49-F238E27FC236}">
                <a16:creationId xmlns:a16="http://schemas.microsoft.com/office/drawing/2014/main" id="{08C0847C-23E4-2C06-1DA6-B7C957C7BF48}"/>
              </a:ext>
            </a:extLst>
          </p:cNvPr>
          <p:cNvSpPr>
            <a:spLocks noGrp="1"/>
          </p:cNvSpPr>
          <p:nvPr>
            <p:ph type="body" idx="1"/>
          </p:nvPr>
        </p:nvSpPr>
        <p:spPr>
          <a:xfrm>
            <a:off x="196645" y="629265"/>
            <a:ext cx="11208774" cy="5365135"/>
          </a:xfrm>
        </p:spPr>
        <p:txBody>
          <a:bodyPr/>
          <a:lstStyle/>
          <a:p>
            <a:r>
              <a:rPr lang="en-US" dirty="0"/>
              <a:t>When evaluating projects, particularly those involving significant asset, understanding the implications of different depreciation method is crucial. Depreciation, the process of allocating an asset’s cost over its useful life, is anon cash expense that impacts a project’s profitability, tax liability and ultimately, its overall financial picture. Here’s an insight into the Straight Line Method (SLM) and Diminishing Balance Method (DBM).</a:t>
            </a:r>
          </a:p>
          <a:p>
            <a:r>
              <a:rPr lang="en-US" b="1" dirty="0">
                <a:solidFill>
                  <a:schemeClr val="tx1">
                    <a:lumMod val="85000"/>
                  </a:schemeClr>
                </a:solidFill>
              </a:rPr>
              <a:t>Straight Line Method (SLM):</a:t>
            </a:r>
          </a:p>
          <a:p>
            <a:r>
              <a:rPr lang="en-US" b="1" dirty="0">
                <a:solidFill>
                  <a:schemeClr val="tx1">
                    <a:lumMod val="85000"/>
                  </a:schemeClr>
                </a:solidFill>
              </a:rPr>
              <a:t>Concept:- </a:t>
            </a:r>
            <a:r>
              <a:rPr lang="en-US" dirty="0">
                <a:solidFill>
                  <a:schemeClr val="bg2">
                    <a:lumMod val="50000"/>
                  </a:schemeClr>
                </a:solidFill>
              </a:rPr>
              <a:t>This </a:t>
            </a:r>
            <a:r>
              <a:rPr lang="en-US" dirty="0" err="1">
                <a:solidFill>
                  <a:schemeClr val="bg2">
                    <a:lumMod val="50000"/>
                  </a:schemeClr>
                </a:solidFill>
              </a:rPr>
              <a:t>ethod</a:t>
            </a:r>
            <a:r>
              <a:rPr lang="en-US" dirty="0">
                <a:solidFill>
                  <a:schemeClr val="bg2">
                    <a:lumMod val="50000"/>
                  </a:schemeClr>
                </a:solidFill>
              </a:rPr>
              <a:t> assumes a uniform decreases in the asset’s value over its estimated useful life. It allocates the same amount of depreciation expense each year.</a:t>
            </a:r>
          </a:p>
          <a:p>
            <a:r>
              <a:rPr lang="en-US" b="1" dirty="0">
                <a:solidFill>
                  <a:schemeClr val="tx1">
                    <a:lumMod val="85000"/>
                  </a:schemeClr>
                </a:solidFill>
              </a:rPr>
              <a:t>Formula:- </a:t>
            </a:r>
            <a:r>
              <a:rPr lang="en-US" dirty="0">
                <a:solidFill>
                  <a:schemeClr val="bg2">
                    <a:lumMod val="50000"/>
                  </a:schemeClr>
                </a:solidFill>
              </a:rPr>
              <a:t>Annual Depreciation = (Asset Cost – Salvage value)/useful Life</a:t>
            </a:r>
          </a:p>
          <a:p>
            <a:r>
              <a:rPr lang="en-US" b="1" dirty="0">
                <a:solidFill>
                  <a:schemeClr val="tx1">
                    <a:lumMod val="85000"/>
                  </a:schemeClr>
                </a:solidFill>
              </a:rPr>
              <a:t>Suitability:- </a:t>
            </a:r>
            <a:r>
              <a:rPr lang="en-US" dirty="0">
                <a:solidFill>
                  <a:schemeClr val="bg2">
                    <a:lumMod val="50000"/>
                  </a:schemeClr>
                </a:solidFill>
              </a:rPr>
              <a:t>Assets that lose value consistently over time, like buildings or furniture.</a:t>
            </a:r>
          </a:p>
          <a:p>
            <a:r>
              <a:rPr lang="en-US" dirty="0">
                <a:solidFill>
                  <a:schemeClr val="bg2">
                    <a:lumMod val="50000"/>
                  </a:schemeClr>
                </a:solidFill>
              </a:rPr>
              <a:t>Projects where a stable and predictable depreciation expense is desired for budgeting and financial planning. </a:t>
            </a:r>
          </a:p>
          <a:p>
            <a:r>
              <a:rPr lang="en-US" dirty="0">
                <a:solidFill>
                  <a:schemeClr val="bg2">
                    <a:lumMod val="50000"/>
                  </a:schemeClr>
                </a:solidFill>
              </a:rPr>
              <a:t>When the asset’s usefulness or productivity is steady year after year.</a:t>
            </a:r>
            <a:endParaRPr lang="en-IN" dirty="0">
              <a:solidFill>
                <a:schemeClr val="tx1">
                  <a:lumMod val="85000"/>
                </a:schemeClr>
              </a:solidFill>
            </a:endParaRPr>
          </a:p>
        </p:txBody>
      </p:sp>
    </p:spTree>
    <p:extLst>
      <p:ext uri="{BB962C8B-B14F-4D97-AF65-F5344CB8AC3E}">
        <p14:creationId xmlns:p14="http://schemas.microsoft.com/office/powerpoint/2010/main" val="376499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E137-D907-BD4F-DFC7-89722502682A}"/>
              </a:ext>
            </a:extLst>
          </p:cNvPr>
          <p:cNvSpPr>
            <a:spLocks noGrp="1"/>
          </p:cNvSpPr>
          <p:nvPr>
            <p:ph type="title"/>
          </p:nvPr>
        </p:nvSpPr>
        <p:spPr>
          <a:xfrm>
            <a:off x="0" y="35232"/>
            <a:ext cx="7521677" cy="828368"/>
          </a:xfrm>
        </p:spPr>
        <p:txBody>
          <a:bodyPr>
            <a:normAutofit/>
          </a:bodyPr>
          <a:lstStyle/>
          <a:p>
            <a:r>
              <a:rPr lang="en-US" sz="3600" b="1" dirty="0">
                <a:solidFill>
                  <a:schemeClr val="bg2">
                    <a:lumMod val="75000"/>
                  </a:schemeClr>
                </a:solidFill>
              </a:rPr>
              <a:t>Diminishing Balance method:</a:t>
            </a:r>
            <a:endParaRPr lang="en-IN" sz="3600" b="1" dirty="0">
              <a:solidFill>
                <a:schemeClr val="bg2">
                  <a:lumMod val="75000"/>
                </a:schemeClr>
              </a:solidFill>
            </a:endParaRPr>
          </a:p>
        </p:txBody>
      </p:sp>
      <p:sp>
        <p:nvSpPr>
          <p:cNvPr id="3" name="Text Placeholder 2">
            <a:extLst>
              <a:ext uri="{FF2B5EF4-FFF2-40B4-BE49-F238E27FC236}">
                <a16:creationId xmlns:a16="http://schemas.microsoft.com/office/drawing/2014/main" id="{929336ED-5E8A-BC9C-27F1-6360B5EE1F8F}"/>
              </a:ext>
            </a:extLst>
          </p:cNvPr>
          <p:cNvSpPr>
            <a:spLocks noGrp="1"/>
          </p:cNvSpPr>
          <p:nvPr>
            <p:ph type="body" idx="1"/>
          </p:nvPr>
        </p:nvSpPr>
        <p:spPr>
          <a:xfrm>
            <a:off x="324465" y="863600"/>
            <a:ext cx="11248103" cy="5130800"/>
          </a:xfrm>
        </p:spPr>
        <p:txBody>
          <a:bodyPr>
            <a:normAutofit/>
          </a:bodyPr>
          <a:lstStyle/>
          <a:p>
            <a:r>
              <a:rPr lang="en-US" sz="2400" b="1" dirty="0">
                <a:solidFill>
                  <a:schemeClr val="tx1">
                    <a:lumMod val="85000"/>
                  </a:schemeClr>
                </a:solidFill>
              </a:rPr>
              <a:t>Concept:-</a:t>
            </a:r>
            <a:r>
              <a:rPr lang="en-US" sz="2400" dirty="0">
                <a:solidFill>
                  <a:schemeClr val="bg2">
                    <a:lumMod val="50000"/>
                  </a:schemeClr>
                </a:solidFill>
              </a:rPr>
              <a:t>This method applies a fixed percentage to the assets </a:t>
            </a:r>
            <a:r>
              <a:rPr lang="en-US" sz="2400" b="1" dirty="0">
                <a:solidFill>
                  <a:schemeClr val="bg2">
                    <a:lumMod val="50000"/>
                  </a:schemeClr>
                </a:solidFill>
              </a:rPr>
              <a:t>book value </a:t>
            </a:r>
            <a:r>
              <a:rPr lang="en-US" sz="2400" dirty="0">
                <a:solidFill>
                  <a:schemeClr val="bg2">
                    <a:lumMod val="50000"/>
                  </a:schemeClr>
                </a:solidFill>
              </a:rPr>
              <a:t>(cost-depreciation) each year, resulting in higher depreciation in the initial years and lower depreciation in the initial years and lower depreciation later in the asset’s life.</a:t>
            </a:r>
          </a:p>
          <a:p>
            <a:r>
              <a:rPr lang="en-US" sz="2400" b="1" dirty="0">
                <a:solidFill>
                  <a:schemeClr val="tx1">
                    <a:lumMod val="85000"/>
                  </a:schemeClr>
                </a:solidFill>
              </a:rPr>
              <a:t>Formula:-</a:t>
            </a:r>
            <a:r>
              <a:rPr lang="en-US" sz="2400" dirty="0">
                <a:solidFill>
                  <a:schemeClr val="bg2">
                    <a:lumMod val="50000"/>
                  </a:schemeClr>
                </a:solidFill>
              </a:rPr>
              <a:t> </a:t>
            </a:r>
            <a:r>
              <a:rPr lang="en-US" sz="2400" dirty="0" err="1">
                <a:solidFill>
                  <a:schemeClr val="bg2">
                    <a:lumMod val="50000"/>
                  </a:schemeClr>
                </a:solidFill>
              </a:rPr>
              <a:t>Depriciation</a:t>
            </a:r>
            <a:r>
              <a:rPr lang="en-US" sz="2400" dirty="0">
                <a:solidFill>
                  <a:schemeClr val="bg2">
                    <a:lumMod val="50000"/>
                  </a:schemeClr>
                </a:solidFill>
              </a:rPr>
              <a:t> Book value at beginning of year *rate of depreciation(%).</a:t>
            </a:r>
          </a:p>
          <a:p>
            <a:r>
              <a:rPr lang="en-US" sz="2400" b="1" dirty="0">
                <a:solidFill>
                  <a:schemeClr val="tx1">
                    <a:lumMod val="85000"/>
                  </a:schemeClr>
                </a:solidFill>
              </a:rPr>
              <a:t>Suitability:-</a:t>
            </a:r>
            <a:r>
              <a:rPr lang="en-US" sz="2400" dirty="0">
                <a:solidFill>
                  <a:schemeClr val="bg2">
                    <a:lumMod val="50000"/>
                  </a:schemeClr>
                </a:solidFill>
              </a:rPr>
              <a:t>Assets that lose value rapidly in their early years, such as machinery, vehicles or technology equipment.</a:t>
            </a:r>
          </a:p>
          <a:p>
            <a:r>
              <a:rPr lang="en-US" sz="2400" dirty="0">
                <a:solidFill>
                  <a:schemeClr val="bg2">
                    <a:lumMod val="50000"/>
                  </a:schemeClr>
                </a:solidFill>
              </a:rPr>
              <a:t>When the asset’s productivity or efficiency is in the initial years.</a:t>
            </a:r>
          </a:p>
          <a:p>
            <a:r>
              <a:rPr lang="en-US" sz="2400" dirty="0">
                <a:solidFill>
                  <a:schemeClr val="bg2">
                    <a:lumMod val="50000"/>
                  </a:schemeClr>
                </a:solidFill>
              </a:rPr>
              <a:t>For tax purposes, as it can lead to higher tax deductions in the early years.</a:t>
            </a:r>
            <a:endParaRPr lang="en-IN" sz="2400" dirty="0">
              <a:solidFill>
                <a:schemeClr val="bg2">
                  <a:lumMod val="50000"/>
                </a:schemeClr>
              </a:solidFill>
            </a:endParaRPr>
          </a:p>
        </p:txBody>
      </p:sp>
    </p:spTree>
    <p:extLst>
      <p:ext uri="{BB962C8B-B14F-4D97-AF65-F5344CB8AC3E}">
        <p14:creationId xmlns:p14="http://schemas.microsoft.com/office/powerpoint/2010/main" val="1112992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C80A-FEF3-58FE-34F9-7E5DFF47ABC9}"/>
              </a:ext>
            </a:extLst>
          </p:cNvPr>
          <p:cNvSpPr>
            <a:spLocks noGrp="1"/>
          </p:cNvSpPr>
          <p:nvPr>
            <p:ph type="title"/>
          </p:nvPr>
        </p:nvSpPr>
        <p:spPr>
          <a:xfrm>
            <a:off x="98322" y="779207"/>
            <a:ext cx="10058400" cy="803787"/>
          </a:xfrm>
        </p:spPr>
        <p:txBody>
          <a:bodyPr>
            <a:normAutofit/>
          </a:bodyPr>
          <a:lstStyle/>
          <a:p>
            <a:r>
              <a:rPr lang="en-IN" sz="3600" b="1" dirty="0">
                <a:solidFill>
                  <a:schemeClr val="bg2">
                    <a:lumMod val="50000"/>
                  </a:schemeClr>
                </a:solidFill>
              </a:rPr>
              <a:t>Advantages and Disadvantages:</a:t>
            </a:r>
          </a:p>
        </p:txBody>
      </p:sp>
      <p:sp>
        <p:nvSpPr>
          <p:cNvPr id="3" name="Text Placeholder 2">
            <a:extLst>
              <a:ext uri="{FF2B5EF4-FFF2-40B4-BE49-F238E27FC236}">
                <a16:creationId xmlns:a16="http://schemas.microsoft.com/office/drawing/2014/main" id="{A1BD705E-5C33-72A6-9119-91E5F86D9181}"/>
              </a:ext>
            </a:extLst>
          </p:cNvPr>
          <p:cNvSpPr>
            <a:spLocks noGrp="1"/>
          </p:cNvSpPr>
          <p:nvPr>
            <p:ph type="body" idx="1"/>
          </p:nvPr>
        </p:nvSpPr>
        <p:spPr>
          <a:xfrm>
            <a:off x="324465" y="1582994"/>
            <a:ext cx="11149779" cy="4411406"/>
          </a:xfrm>
        </p:spPr>
        <p:txBody>
          <a:bodyPr/>
          <a:lstStyle/>
          <a:p>
            <a:r>
              <a:rPr lang="en-US" sz="2800" b="1" dirty="0"/>
              <a:t>Straight-Line Method: </a:t>
            </a:r>
          </a:p>
          <a:p>
            <a:r>
              <a:rPr lang="en-US" dirty="0">
                <a:solidFill>
                  <a:schemeClr val="tx1">
                    <a:lumMod val="85000"/>
                  </a:schemeClr>
                </a:solidFill>
              </a:rPr>
              <a:t>Advantages:</a:t>
            </a:r>
            <a:r>
              <a:rPr lang="en-US" dirty="0"/>
              <a:t> Simplicity, consistency in expense. </a:t>
            </a:r>
          </a:p>
          <a:p>
            <a:r>
              <a:rPr lang="en-US" dirty="0">
                <a:solidFill>
                  <a:schemeClr val="tx1">
                    <a:lumMod val="85000"/>
                  </a:schemeClr>
                </a:solidFill>
              </a:rPr>
              <a:t>Disadvantages: </a:t>
            </a:r>
            <a:r>
              <a:rPr lang="en-US" dirty="0"/>
              <a:t>Does not reflect the accelerated loss of value for some assets.</a:t>
            </a:r>
          </a:p>
          <a:p>
            <a:endParaRPr lang="en-US" dirty="0"/>
          </a:p>
          <a:p>
            <a:r>
              <a:rPr lang="en-US" sz="2800" b="1" dirty="0"/>
              <a:t>Diminishing Balance Method: </a:t>
            </a:r>
          </a:p>
          <a:p>
            <a:r>
              <a:rPr lang="en-US" dirty="0">
                <a:solidFill>
                  <a:schemeClr val="tx1">
                    <a:lumMod val="85000"/>
                  </a:schemeClr>
                </a:solidFill>
              </a:rPr>
              <a:t>Advantages: </a:t>
            </a:r>
            <a:r>
              <a:rPr lang="en-US" dirty="0"/>
              <a:t>Better reflects the actual usage and value loss of some assets.</a:t>
            </a:r>
          </a:p>
          <a:p>
            <a:r>
              <a:rPr lang="en-US" dirty="0"/>
              <a:t> </a:t>
            </a:r>
            <a:r>
              <a:rPr lang="en-US" dirty="0">
                <a:solidFill>
                  <a:schemeClr val="tx1">
                    <a:lumMod val="85000"/>
                  </a:schemeClr>
                </a:solidFill>
              </a:rPr>
              <a:t>Disadvantages:</a:t>
            </a:r>
            <a:r>
              <a:rPr lang="en-US" dirty="0"/>
              <a:t> More complex calculation, results in lower book values in later years.</a:t>
            </a:r>
            <a:endParaRPr lang="en-IN" dirty="0"/>
          </a:p>
        </p:txBody>
      </p:sp>
    </p:spTree>
    <p:extLst>
      <p:ext uri="{BB962C8B-B14F-4D97-AF65-F5344CB8AC3E}">
        <p14:creationId xmlns:p14="http://schemas.microsoft.com/office/powerpoint/2010/main" val="1049128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EBE81E-BC47-8E95-6E0A-E282D9FFEBF6}"/>
              </a:ext>
            </a:extLst>
          </p:cNvPr>
          <p:cNvSpPr>
            <a:spLocks noGrp="1"/>
          </p:cNvSpPr>
          <p:nvPr>
            <p:ph type="body" idx="1"/>
          </p:nvPr>
        </p:nvSpPr>
        <p:spPr>
          <a:xfrm>
            <a:off x="290921" y="1051232"/>
            <a:ext cx="10465569" cy="3821471"/>
          </a:xfrm>
        </p:spPr>
        <p:txBody>
          <a:bodyPr/>
          <a:lstStyle/>
          <a:p>
            <a:r>
              <a:rPr lang="en-US" sz="2400" b="1" dirty="0">
                <a:solidFill>
                  <a:schemeClr val="tx1">
                    <a:lumMod val="85000"/>
                  </a:schemeClr>
                </a:solidFill>
              </a:rPr>
              <a:t>Summary of Findings:</a:t>
            </a:r>
          </a:p>
          <a:p>
            <a:r>
              <a:rPr lang="en-US" dirty="0"/>
              <a:t> Both methods have their own merits and are suitable for different types of assets and business scenarios. The choice of method depends on the nature of the asset and the business's financial strategy.</a:t>
            </a:r>
          </a:p>
          <a:p>
            <a:r>
              <a:rPr lang="en-US" sz="2400" b="1" dirty="0">
                <a:solidFill>
                  <a:schemeClr val="tx1">
                    <a:lumMod val="85000"/>
                  </a:schemeClr>
                </a:solidFill>
              </a:rPr>
              <a:t>Recommendations:</a:t>
            </a:r>
          </a:p>
          <a:p>
            <a:r>
              <a:rPr lang="en-US" dirty="0"/>
              <a:t> For assets that provide consistent utility over time, the Straight Line method is recommended due to its simplicity and uniform expense allocation. For assets that lose value quickly or become obsolete faster, the Diminishing Balance method is recommended to better match expense with asset usage. </a:t>
            </a:r>
            <a:endParaRPr lang="en-IN" dirty="0"/>
          </a:p>
        </p:txBody>
      </p:sp>
      <p:sp>
        <p:nvSpPr>
          <p:cNvPr id="5" name="Title 4">
            <a:extLst>
              <a:ext uri="{FF2B5EF4-FFF2-40B4-BE49-F238E27FC236}">
                <a16:creationId xmlns:a16="http://schemas.microsoft.com/office/drawing/2014/main" id="{F3E7D370-91FF-4401-DBAC-49F1BB443968}"/>
              </a:ext>
            </a:extLst>
          </p:cNvPr>
          <p:cNvSpPr>
            <a:spLocks noGrp="1"/>
          </p:cNvSpPr>
          <p:nvPr>
            <p:ph type="title"/>
          </p:nvPr>
        </p:nvSpPr>
        <p:spPr>
          <a:xfrm>
            <a:off x="202432" y="154858"/>
            <a:ext cx="3848458" cy="789039"/>
          </a:xfrm>
        </p:spPr>
        <p:txBody>
          <a:bodyPr>
            <a:normAutofit/>
          </a:bodyPr>
          <a:lstStyle/>
          <a:p>
            <a:r>
              <a:rPr lang="en-US" sz="3600" b="1" dirty="0">
                <a:solidFill>
                  <a:schemeClr val="bg2">
                    <a:lumMod val="75000"/>
                  </a:schemeClr>
                </a:solidFill>
              </a:rPr>
              <a:t>Conclusion:-</a:t>
            </a:r>
            <a:endParaRPr lang="en-IN" sz="3600" b="1" dirty="0">
              <a:solidFill>
                <a:schemeClr val="bg2">
                  <a:lumMod val="75000"/>
                </a:schemeClr>
              </a:solidFill>
            </a:endParaRPr>
          </a:p>
        </p:txBody>
      </p:sp>
    </p:spTree>
    <p:extLst>
      <p:ext uri="{BB962C8B-B14F-4D97-AF65-F5344CB8AC3E}">
        <p14:creationId xmlns:p14="http://schemas.microsoft.com/office/powerpoint/2010/main" val="386625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E87A-034F-8780-0118-4F36B591A689}"/>
              </a:ext>
            </a:extLst>
          </p:cNvPr>
          <p:cNvSpPr>
            <a:spLocks noGrp="1"/>
          </p:cNvSpPr>
          <p:nvPr>
            <p:ph type="title"/>
          </p:nvPr>
        </p:nvSpPr>
        <p:spPr>
          <a:xfrm>
            <a:off x="330252" y="204019"/>
            <a:ext cx="10058400" cy="739877"/>
          </a:xfrm>
        </p:spPr>
        <p:txBody>
          <a:bodyPr/>
          <a:lstStyle/>
          <a:p>
            <a:r>
              <a:rPr lang="en-US" b="1" dirty="0">
                <a:solidFill>
                  <a:schemeClr val="bg2">
                    <a:lumMod val="75000"/>
                  </a:schemeClr>
                </a:solidFill>
              </a:rPr>
              <a:t>Information of project member:</a:t>
            </a:r>
            <a:endParaRPr lang="en-IN" b="1" dirty="0">
              <a:solidFill>
                <a:schemeClr val="bg2">
                  <a:lumMod val="75000"/>
                </a:schemeClr>
              </a:solidFill>
            </a:endParaRPr>
          </a:p>
        </p:txBody>
      </p:sp>
      <p:sp>
        <p:nvSpPr>
          <p:cNvPr id="3" name="Text Placeholder 2">
            <a:extLst>
              <a:ext uri="{FF2B5EF4-FFF2-40B4-BE49-F238E27FC236}">
                <a16:creationId xmlns:a16="http://schemas.microsoft.com/office/drawing/2014/main" id="{05EA5766-6472-4873-2B4A-A4E6FCF2B3FD}"/>
              </a:ext>
            </a:extLst>
          </p:cNvPr>
          <p:cNvSpPr>
            <a:spLocks noGrp="1"/>
          </p:cNvSpPr>
          <p:nvPr>
            <p:ph type="body" idx="1"/>
          </p:nvPr>
        </p:nvSpPr>
        <p:spPr>
          <a:xfrm>
            <a:off x="448238" y="1076631"/>
            <a:ext cx="8535988" cy="3603523"/>
          </a:xfrm>
        </p:spPr>
        <p:txBody>
          <a:bodyPr>
            <a:normAutofit/>
          </a:bodyPr>
          <a:lstStyle/>
          <a:p>
            <a:r>
              <a:rPr lang="en-US" dirty="0"/>
              <a:t>Name: </a:t>
            </a:r>
            <a:r>
              <a:rPr lang="en-US" dirty="0" err="1"/>
              <a:t>Sanjyot</a:t>
            </a:r>
            <a:r>
              <a:rPr lang="en-US" dirty="0"/>
              <a:t> Sanjay Tekale</a:t>
            </a:r>
          </a:p>
          <a:p>
            <a:r>
              <a:rPr lang="en-US" dirty="0"/>
              <a:t>Date of Birth: 25/09/2001</a:t>
            </a:r>
          </a:p>
          <a:p>
            <a:r>
              <a:rPr lang="en-US" dirty="0"/>
              <a:t>Gender: Female</a:t>
            </a:r>
          </a:p>
          <a:p>
            <a:r>
              <a:rPr lang="en-US" dirty="0"/>
              <a:t>E-Mail: </a:t>
            </a:r>
            <a:r>
              <a:rPr lang="en-US" dirty="0">
                <a:hlinkClick r:id="rId2"/>
              </a:rPr>
              <a:t>tekalesanjyot2509@gmail.com</a:t>
            </a:r>
            <a:endParaRPr lang="en-US" dirty="0"/>
          </a:p>
          <a:p>
            <a:r>
              <a:rPr lang="en-US" dirty="0"/>
              <a:t>Mob. No. : 9130108286</a:t>
            </a:r>
          </a:p>
          <a:p>
            <a:r>
              <a:rPr lang="en-US" dirty="0"/>
              <a:t> </a:t>
            </a:r>
            <a:endParaRPr lang="en-IN" dirty="0"/>
          </a:p>
        </p:txBody>
      </p:sp>
    </p:spTree>
    <p:extLst>
      <p:ext uri="{BB962C8B-B14F-4D97-AF65-F5344CB8AC3E}">
        <p14:creationId xmlns:p14="http://schemas.microsoft.com/office/powerpoint/2010/main" val="170651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E663-4B9A-1B95-6D6E-D74B4994F978}"/>
              </a:ext>
            </a:extLst>
          </p:cNvPr>
          <p:cNvSpPr>
            <a:spLocks noGrp="1"/>
          </p:cNvSpPr>
          <p:nvPr>
            <p:ph type="ctrTitle"/>
          </p:nvPr>
        </p:nvSpPr>
        <p:spPr>
          <a:xfrm>
            <a:off x="487568" y="186813"/>
            <a:ext cx="8001000" cy="1020097"/>
          </a:xfrm>
        </p:spPr>
        <p:txBody>
          <a:bodyPr/>
          <a:lstStyle/>
          <a:p>
            <a:r>
              <a:rPr lang="en-US" b="1" dirty="0">
                <a:solidFill>
                  <a:schemeClr val="accent1">
                    <a:lumMod val="75000"/>
                  </a:schemeClr>
                </a:solidFill>
              </a:rPr>
              <a:t>Introduction:-</a:t>
            </a:r>
            <a:endParaRPr lang="en-IN" b="1" dirty="0">
              <a:solidFill>
                <a:schemeClr val="accent1">
                  <a:lumMod val="75000"/>
                </a:schemeClr>
              </a:solidFill>
            </a:endParaRPr>
          </a:p>
        </p:txBody>
      </p:sp>
      <p:sp>
        <p:nvSpPr>
          <p:cNvPr id="3" name="Subtitle 2">
            <a:extLst>
              <a:ext uri="{FF2B5EF4-FFF2-40B4-BE49-F238E27FC236}">
                <a16:creationId xmlns:a16="http://schemas.microsoft.com/office/drawing/2014/main" id="{7FB2DBDE-365D-91D4-7604-37F8A38F948A}"/>
              </a:ext>
            </a:extLst>
          </p:cNvPr>
          <p:cNvSpPr>
            <a:spLocks noGrp="1"/>
          </p:cNvSpPr>
          <p:nvPr>
            <p:ph type="subTitle" idx="1"/>
          </p:nvPr>
        </p:nvSpPr>
        <p:spPr>
          <a:xfrm>
            <a:off x="487567" y="1366684"/>
            <a:ext cx="11291477" cy="4444181"/>
          </a:xfrm>
        </p:spPr>
        <p:txBody>
          <a:bodyPr>
            <a:normAutofit lnSpcReduction="10000"/>
          </a:bodyPr>
          <a:lstStyle/>
          <a:p>
            <a:pPr marL="342900" indent="-342900">
              <a:buClr>
                <a:schemeClr val="bg1">
                  <a:lumMod val="95000"/>
                  <a:lumOff val="5000"/>
                </a:schemeClr>
              </a:buClr>
              <a:buFont typeface="Wingdings" panose="05000000000000000000" pitchFamily="2" charset="2"/>
              <a:buChar char="Ø"/>
            </a:pPr>
            <a:r>
              <a:rPr lang="en-US" dirty="0">
                <a:solidFill>
                  <a:schemeClr val="bg1">
                    <a:lumMod val="95000"/>
                    <a:lumOff val="5000"/>
                  </a:schemeClr>
                </a:solidFill>
              </a:rPr>
              <a:t>Depreciation is a critical accounting concept that allocates the cost of a tangible asset over its useful life. It provides a systematic approach to recognizing the reduction in an asset’s value due to wear and tear, obsolescence, or passage of time. Among the various depreciation methods available, the </a:t>
            </a:r>
            <a:r>
              <a:rPr lang="en-US" b="1" dirty="0">
                <a:solidFill>
                  <a:schemeClr val="bg1">
                    <a:lumMod val="95000"/>
                    <a:lumOff val="5000"/>
                  </a:schemeClr>
                </a:solidFill>
              </a:rPr>
              <a:t>Straight-Line</a:t>
            </a:r>
            <a:r>
              <a:rPr lang="en-US" dirty="0">
                <a:solidFill>
                  <a:schemeClr val="bg1">
                    <a:lumMod val="95000"/>
                    <a:lumOff val="5000"/>
                  </a:schemeClr>
                </a:solidFill>
              </a:rPr>
              <a:t> and </a:t>
            </a:r>
            <a:r>
              <a:rPr lang="en-US" b="1" dirty="0">
                <a:solidFill>
                  <a:schemeClr val="bg1">
                    <a:lumMod val="95000"/>
                    <a:lumOff val="5000"/>
                  </a:schemeClr>
                </a:solidFill>
              </a:rPr>
              <a:t>Diminishing Balance </a:t>
            </a:r>
            <a:r>
              <a:rPr lang="en-US" dirty="0">
                <a:solidFill>
                  <a:schemeClr val="bg1">
                    <a:lumMod val="95000"/>
                    <a:lumOff val="5000"/>
                  </a:schemeClr>
                </a:solidFill>
              </a:rPr>
              <a:t>methods are two of the most widely used. </a:t>
            </a:r>
          </a:p>
          <a:p>
            <a:pPr marL="342900" indent="-342900">
              <a:buClr>
                <a:schemeClr val="bg1">
                  <a:lumMod val="95000"/>
                  <a:lumOff val="5000"/>
                </a:schemeClr>
              </a:buClr>
              <a:buFont typeface="Wingdings" panose="05000000000000000000" pitchFamily="2" charset="2"/>
              <a:buChar char="Ø"/>
            </a:pPr>
            <a:r>
              <a:rPr lang="en-US" dirty="0">
                <a:solidFill>
                  <a:schemeClr val="bg1">
                    <a:lumMod val="95000"/>
                    <a:lumOff val="5000"/>
                  </a:schemeClr>
                </a:solidFill>
              </a:rPr>
              <a:t>The Straight-Line method spreads the cost of an asset evenly over its useful life, making it simple and predictable. In contrast, the depreciation by applying a constant rate to the declining book value of the asset each year, resulting in higher expenses in the earlier years and lower charges in the later years. </a:t>
            </a:r>
          </a:p>
          <a:p>
            <a:pPr marL="342900" indent="-342900">
              <a:buClr>
                <a:schemeClr val="bg1">
                  <a:lumMod val="95000"/>
                  <a:lumOff val="5000"/>
                </a:schemeClr>
              </a:buClr>
              <a:buFont typeface="Wingdings" panose="05000000000000000000" pitchFamily="2" charset="2"/>
              <a:buChar char="Ø"/>
            </a:pPr>
            <a:r>
              <a:rPr lang="en-US" dirty="0">
                <a:solidFill>
                  <a:schemeClr val="bg1">
                    <a:lumMod val="95000"/>
                    <a:lumOff val="5000"/>
                  </a:schemeClr>
                </a:solidFill>
              </a:rPr>
              <a:t>This comparative analysis aims to examine the fundamental differences between these the fundamental differences between these two methods, evaluating their impact on financial statements, tax liabilities and decision-making. By understanding the advantages and limitations</a:t>
            </a:r>
            <a:r>
              <a:rPr lang="en-US" dirty="0"/>
              <a:t>.</a:t>
            </a:r>
            <a:endParaRPr lang="en-IN" dirty="0"/>
          </a:p>
        </p:txBody>
      </p:sp>
    </p:spTree>
    <p:extLst>
      <p:ext uri="{BB962C8B-B14F-4D97-AF65-F5344CB8AC3E}">
        <p14:creationId xmlns:p14="http://schemas.microsoft.com/office/powerpoint/2010/main" val="123667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359357-7FDF-64DA-2694-044CA0C4E650}"/>
              </a:ext>
            </a:extLst>
          </p:cNvPr>
          <p:cNvSpPr>
            <a:spLocks noGrp="1"/>
          </p:cNvSpPr>
          <p:nvPr>
            <p:ph type="title"/>
          </p:nvPr>
        </p:nvSpPr>
        <p:spPr>
          <a:xfrm>
            <a:off x="595722" y="4237762"/>
            <a:ext cx="8534400" cy="1507067"/>
          </a:xfrm>
        </p:spPr>
        <p:txBody>
          <a:bodyPr>
            <a:noAutofit/>
          </a:bodyPr>
          <a:lstStyle/>
          <a:p>
            <a:r>
              <a:rPr lang="en-US" sz="2800" b="1" dirty="0">
                <a:solidFill>
                  <a:srgbClr val="002060"/>
                </a:solidFill>
              </a:rPr>
              <a:t>1.What is comparative analysis ?</a:t>
            </a:r>
            <a:br>
              <a:rPr lang="en-US" sz="2800" b="1" dirty="0">
                <a:solidFill>
                  <a:srgbClr val="002060"/>
                </a:solidFill>
              </a:rPr>
            </a:br>
            <a:r>
              <a:rPr lang="en-US" sz="2800" b="1" dirty="0">
                <a:solidFill>
                  <a:srgbClr val="002060"/>
                </a:solidFill>
              </a:rPr>
              <a:t>2.What is mean by straight line method?</a:t>
            </a:r>
            <a:br>
              <a:rPr lang="en-US" sz="2800" b="1" dirty="0">
                <a:solidFill>
                  <a:srgbClr val="002060"/>
                </a:solidFill>
              </a:rPr>
            </a:br>
            <a:r>
              <a:rPr lang="en-US" sz="2800" b="1" dirty="0">
                <a:solidFill>
                  <a:srgbClr val="002060"/>
                </a:solidFill>
              </a:rPr>
              <a:t>3.What is diminishing balance?</a:t>
            </a:r>
            <a:endParaRPr lang="en-IN" sz="2800" b="1" dirty="0">
              <a:solidFill>
                <a:srgbClr val="002060"/>
              </a:solidFill>
            </a:endParaRPr>
          </a:p>
        </p:txBody>
      </p:sp>
      <p:sp>
        <p:nvSpPr>
          <p:cNvPr id="3" name="Content Placeholder 2">
            <a:extLst>
              <a:ext uri="{FF2B5EF4-FFF2-40B4-BE49-F238E27FC236}">
                <a16:creationId xmlns:a16="http://schemas.microsoft.com/office/drawing/2014/main" id="{733EB31D-8098-BA88-D7E4-3398094DC209}"/>
              </a:ext>
            </a:extLst>
          </p:cNvPr>
          <p:cNvSpPr>
            <a:spLocks noGrp="1"/>
          </p:cNvSpPr>
          <p:nvPr>
            <p:ph idx="1"/>
          </p:nvPr>
        </p:nvSpPr>
        <p:spPr>
          <a:xfrm>
            <a:off x="412955" y="334297"/>
            <a:ext cx="9399638" cy="3958421"/>
          </a:xfrm>
        </p:spPr>
        <p:txBody>
          <a:bodyPr/>
          <a:lstStyle/>
          <a:p>
            <a:pPr marL="0" indent="0">
              <a:buNone/>
            </a:pPr>
            <a:r>
              <a:rPr lang="en-US" sz="2800" b="1" dirty="0"/>
              <a:t>What We learn here…</a:t>
            </a:r>
          </a:p>
          <a:p>
            <a:pPr marL="0" indent="0">
              <a:buNone/>
            </a:pPr>
            <a:endParaRPr lang="en-US" sz="2800" b="1" dirty="0"/>
          </a:p>
          <a:p>
            <a:pPr marL="0" indent="0">
              <a:buNone/>
            </a:pPr>
            <a:endParaRPr lang="en-US" sz="2800" b="1" dirty="0"/>
          </a:p>
          <a:p>
            <a:pPr marL="0" indent="0" algn="ctr">
              <a:buNone/>
            </a:pPr>
            <a:endParaRPr lang="en-US" sz="2800" b="1" dirty="0"/>
          </a:p>
          <a:p>
            <a:pPr marL="0" indent="0" algn="ctr">
              <a:buNone/>
            </a:pPr>
            <a:r>
              <a:rPr lang="en-US" sz="2800" b="1" dirty="0"/>
              <a:t>     Vs</a:t>
            </a:r>
          </a:p>
          <a:p>
            <a:pPr marL="0" indent="0">
              <a:buNone/>
            </a:pPr>
            <a:endParaRPr lang="en-US" sz="2800" b="1" dirty="0"/>
          </a:p>
          <a:p>
            <a:pPr marL="0" indent="0">
              <a:buNone/>
            </a:pPr>
            <a:endParaRPr lang="en-IN" dirty="0"/>
          </a:p>
        </p:txBody>
      </p:sp>
      <p:sp>
        <p:nvSpPr>
          <p:cNvPr id="4" name="Rectangle 3">
            <a:extLst>
              <a:ext uri="{FF2B5EF4-FFF2-40B4-BE49-F238E27FC236}">
                <a16:creationId xmlns:a16="http://schemas.microsoft.com/office/drawing/2014/main" id="{02784540-7C5F-EDF9-0102-7F52BC82975E}"/>
              </a:ext>
            </a:extLst>
          </p:cNvPr>
          <p:cNvSpPr/>
          <p:nvPr/>
        </p:nvSpPr>
        <p:spPr>
          <a:xfrm>
            <a:off x="3540482" y="1362723"/>
            <a:ext cx="3490451"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Comparative Analysis of Depreciation Methods</a:t>
            </a:r>
            <a:endParaRPr lang="en-IN" dirty="0"/>
          </a:p>
        </p:txBody>
      </p:sp>
      <p:sp>
        <p:nvSpPr>
          <p:cNvPr id="9" name="Arrow: Left 8">
            <a:extLst>
              <a:ext uri="{FF2B5EF4-FFF2-40B4-BE49-F238E27FC236}">
                <a16:creationId xmlns:a16="http://schemas.microsoft.com/office/drawing/2014/main" id="{75EBCE4C-2D47-4455-FE10-1E8E4A88C5F5}"/>
              </a:ext>
            </a:extLst>
          </p:cNvPr>
          <p:cNvSpPr/>
          <p:nvPr/>
        </p:nvSpPr>
        <p:spPr>
          <a:xfrm>
            <a:off x="2143432" y="2129562"/>
            <a:ext cx="2325427" cy="164896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Straight Line Method </a:t>
            </a:r>
            <a:endParaRPr lang="en-IN" dirty="0"/>
          </a:p>
        </p:txBody>
      </p:sp>
      <p:sp>
        <p:nvSpPr>
          <p:cNvPr id="10" name="Arrow: Right 9">
            <a:extLst>
              <a:ext uri="{FF2B5EF4-FFF2-40B4-BE49-F238E27FC236}">
                <a16:creationId xmlns:a16="http://schemas.microsoft.com/office/drawing/2014/main" id="{9ABE8E54-EDA1-62AD-E8F6-841B6621A8B0}"/>
              </a:ext>
            </a:extLst>
          </p:cNvPr>
          <p:cNvSpPr/>
          <p:nvPr/>
        </p:nvSpPr>
        <p:spPr>
          <a:xfrm>
            <a:off x="6223916" y="2165994"/>
            <a:ext cx="2202426" cy="15761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Diminishing Balance</a:t>
            </a:r>
            <a:endParaRPr lang="en-IN" dirty="0"/>
          </a:p>
        </p:txBody>
      </p:sp>
    </p:spTree>
    <p:extLst>
      <p:ext uri="{BB962C8B-B14F-4D97-AF65-F5344CB8AC3E}">
        <p14:creationId xmlns:p14="http://schemas.microsoft.com/office/powerpoint/2010/main" val="202450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7791-9296-E92C-CEE2-747A2902C95A}"/>
              </a:ext>
            </a:extLst>
          </p:cNvPr>
          <p:cNvSpPr>
            <a:spLocks noGrp="1"/>
          </p:cNvSpPr>
          <p:nvPr>
            <p:ph type="title"/>
          </p:nvPr>
        </p:nvSpPr>
        <p:spPr>
          <a:xfrm>
            <a:off x="84446" y="127820"/>
            <a:ext cx="4890677" cy="816078"/>
          </a:xfrm>
        </p:spPr>
        <p:txBody>
          <a:bodyPr>
            <a:normAutofit fontScale="90000"/>
          </a:bodyPr>
          <a:lstStyle/>
          <a:p>
            <a:r>
              <a:rPr lang="en-IN" b="1">
                <a:solidFill>
                  <a:schemeClr val="bg2">
                    <a:lumMod val="50000"/>
                  </a:schemeClr>
                </a:solidFill>
              </a:rPr>
              <a:t>Comparative analysis:-</a:t>
            </a:r>
            <a:endParaRPr lang="en-IN" b="1" dirty="0">
              <a:solidFill>
                <a:schemeClr val="bg2">
                  <a:lumMod val="50000"/>
                </a:schemeClr>
              </a:solidFill>
            </a:endParaRPr>
          </a:p>
        </p:txBody>
      </p:sp>
      <p:sp>
        <p:nvSpPr>
          <p:cNvPr id="3" name="Text Placeholder 2">
            <a:extLst>
              <a:ext uri="{FF2B5EF4-FFF2-40B4-BE49-F238E27FC236}">
                <a16:creationId xmlns:a16="http://schemas.microsoft.com/office/drawing/2014/main" id="{AF5B0940-ABBE-FD7C-C954-D0A82D191695}"/>
              </a:ext>
            </a:extLst>
          </p:cNvPr>
          <p:cNvSpPr>
            <a:spLocks noGrp="1"/>
          </p:cNvSpPr>
          <p:nvPr>
            <p:ph type="body" idx="1"/>
          </p:nvPr>
        </p:nvSpPr>
        <p:spPr>
          <a:xfrm>
            <a:off x="202431" y="845573"/>
            <a:ext cx="11035840" cy="5624053"/>
          </a:xfrm>
        </p:spPr>
        <p:txBody>
          <a:bodyPr/>
          <a:lstStyle/>
          <a:p>
            <a:r>
              <a:rPr lang="en-IN"/>
              <a:t>Comparative analysis is a systematic evaluation of two or more entities to identify their similarities and differences. These entities can be differences. These entities can be anything from products and services to competitors, ideas, theories or even historical events.</a:t>
            </a:r>
          </a:p>
          <a:p>
            <a:r>
              <a:rPr lang="en-IN"/>
              <a:t>Understanding of the subjects, make informed decisions and uncover insights that might not be apparent when examining each entity in isolation.</a:t>
            </a:r>
          </a:p>
          <a:p>
            <a:r>
              <a:rPr lang="en-IN" b="1">
                <a:solidFill>
                  <a:schemeClr val="bg2">
                    <a:lumMod val="50000"/>
                  </a:schemeClr>
                </a:solidFill>
              </a:rPr>
              <a:t>STRAIGHT-LINE METHOD (SLM):</a:t>
            </a:r>
          </a:p>
          <a:p>
            <a:r>
              <a:rPr lang="en-IN">
                <a:solidFill>
                  <a:schemeClr val="bg2">
                    <a:lumMod val="50000"/>
                  </a:schemeClr>
                </a:solidFill>
              </a:rPr>
              <a:t>The Straight-line Method distributes the depreciation expense evenly over the asset’s useful life.</a:t>
            </a:r>
          </a:p>
          <a:p>
            <a:r>
              <a:rPr lang="en-IN">
                <a:solidFill>
                  <a:schemeClr val="bg2">
                    <a:lumMod val="50000"/>
                  </a:schemeClr>
                </a:solidFill>
              </a:rPr>
              <a:t>It calculates depreciation based on the original cost of the asset minus its salvage value, divided by its estimated useful life.</a:t>
            </a:r>
          </a:p>
          <a:p>
            <a:r>
              <a:rPr lang="en-IN">
                <a:solidFill>
                  <a:schemeClr val="bg2">
                    <a:lumMod val="50000"/>
                  </a:schemeClr>
                </a:solidFill>
              </a:rPr>
              <a:t>SLM is straight forward to calculate and provides a consistent annual expense, making it suitable for assets that experience uniform wear and tear over time, such as certain types of machinery or equipment.</a:t>
            </a:r>
          </a:p>
          <a:p>
            <a:endParaRPr lang="en-IN" dirty="0">
              <a:solidFill>
                <a:schemeClr val="bg2">
                  <a:lumMod val="50000"/>
                </a:schemeClr>
              </a:solidFill>
            </a:endParaRPr>
          </a:p>
        </p:txBody>
      </p:sp>
    </p:spTree>
    <p:extLst>
      <p:ext uri="{BB962C8B-B14F-4D97-AF65-F5344CB8AC3E}">
        <p14:creationId xmlns:p14="http://schemas.microsoft.com/office/powerpoint/2010/main" val="215138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2764-9230-09F6-7354-A65438EAF5AB}"/>
              </a:ext>
            </a:extLst>
          </p:cNvPr>
          <p:cNvSpPr>
            <a:spLocks noGrp="1"/>
          </p:cNvSpPr>
          <p:nvPr>
            <p:ph type="title"/>
          </p:nvPr>
        </p:nvSpPr>
        <p:spPr>
          <a:xfrm>
            <a:off x="271257" y="915220"/>
            <a:ext cx="10058400" cy="756264"/>
          </a:xfrm>
        </p:spPr>
        <p:txBody>
          <a:bodyPr/>
          <a:lstStyle/>
          <a:p>
            <a:r>
              <a:rPr lang="en-US" b="1" dirty="0">
                <a:solidFill>
                  <a:schemeClr val="bg2">
                    <a:lumMod val="75000"/>
                  </a:schemeClr>
                </a:solidFill>
              </a:rPr>
              <a:t>Diminishing balance method:</a:t>
            </a:r>
            <a:endParaRPr lang="en-IN" b="1" dirty="0">
              <a:solidFill>
                <a:schemeClr val="bg2">
                  <a:lumMod val="75000"/>
                </a:schemeClr>
              </a:solidFill>
            </a:endParaRPr>
          </a:p>
        </p:txBody>
      </p:sp>
      <p:sp>
        <p:nvSpPr>
          <p:cNvPr id="3" name="Text Placeholder 2">
            <a:extLst>
              <a:ext uri="{FF2B5EF4-FFF2-40B4-BE49-F238E27FC236}">
                <a16:creationId xmlns:a16="http://schemas.microsoft.com/office/drawing/2014/main" id="{B521625C-5BDE-6B32-87F8-89DC79A00690}"/>
              </a:ext>
            </a:extLst>
          </p:cNvPr>
          <p:cNvSpPr>
            <a:spLocks noGrp="1"/>
          </p:cNvSpPr>
          <p:nvPr>
            <p:ph type="body" idx="1"/>
          </p:nvPr>
        </p:nvSpPr>
        <p:spPr>
          <a:xfrm>
            <a:off x="202431" y="1474839"/>
            <a:ext cx="11124330" cy="4385186"/>
          </a:xfrm>
        </p:spPr>
        <p:txBody>
          <a:bodyPr/>
          <a:lstStyle/>
          <a:p>
            <a:r>
              <a:rPr lang="en-US" dirty="0"/>
              <a:t>The Diminishing Balance Method charges a fixed rate of depreciation on the book value (cost minus accumulated depreciation)of the asset each year, resulting in a higher depreciation expense in the initial years and a decreasing amount in subsequent years.</a:t>
            </a:r>
          </a:p>
          <a:p>
            <a:r>
              <a:rPr lang="en-US" dirty="0"/>
              <a:t>The method is better suited for asset that lose value more quickly in their early years, such as vehicles or advanced technology equipment .</a:t>
            </a:r>
          </a:p>
          <a:p>
            <a:r>
              <a:rPr lang="en-US" dirty="0"/>
              <a:t>In the Diminishing Balance Method, the asset’s book value never reaches zero, but it should not fall below the scrap value.</a:t>
            </a:r>
          </a:p>
          <a:p>
            <a:r>
              <a:rPr lang="en-US" dirty="0"/>
              <a:t>The last year’s depreciation amount might need to be adjusted to ensure the final book value equals the scrap value.</a:t>
            </a:r>
            <a:endParaRPr lang="en-IN" dirty="0"/>
          </a:p>
        </p:txBody>
      </p:sp>
    </p:spTree>
    <p:extLst>
      <p:ext uri="{BB962C8B-B14F-4D97-AF65-F5344CB8AC3E}">
        <p14:creationId xmlns:p14="http://schemas.microsoft.com/office/powerpoint/2010/main" val="401083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1AB2ED81-54DB-286C-698A-4F0968507E22}"/>
              </a:ext>
            </a:extLst>
          </p:cNvPr>
          <p:cNvGraphicFramePr/>
          <p:nvPr>
            <p:extLst>
              <p:ext uri="{D42A27DB-BD31-4B8C-83A1-F6EECF244321}">
                <p14:modId xmlns:p14="http://schemas.microsoft.com/office/powerpoint/2010/main" val="1789742577"/>
              </p:ext>
            </p:extLst>
          </p:nvPr>
        </p:nvGraphicFramePr>
        <p:xfrm>
          <a:off x="1209368" y="363794"/>
          <a:ext cx="10127226" cy="6494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519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4E1A96A-B306-05A9-E985-A146613EF403}"/>
              </a:ext>
            </a:extLst>
          </p:cNvPr>
          <p:cNvGraphicFramePr/>
          <p:nvPr>
            <p:extLst>
              <p:ext uri="{D42A27DB-BD31-4B8C-83A1-F6EECF244321}">
                <p14:modId xmlns:p14="http://schemas.microsoft.com/office/powerpoint/2010/main" val="4006538440"/>
              </p:ext>
            </p:extLst>
          </p:nvPr>
        </p:nvGraphicFramePr>
        <p:xfrm>
          <a:off x="924232" y="181897"/>
          <a:ext cx="10127226" cy="6494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023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C45E-8FB5-A2C1-ECBA-FA7BE889F716}"/>
              </a:ext>
            </a:extLst>
          </p:cNvPr>
          <p:cNvSpPr>
            <a:spLocks noGrp="1"/>
          </p:cNvSpPr>
          <p:nvPr>
            <p:ph type="title"/>
          </p:nvPr>
        </p:nvSpPr>
        <p:spPr>
          <a:xfrm>
            <a:off x="117985" y="98322"/>
            <a:ext cx="3175821" cy="580104"/>
          </a:xfrm>
        </p:spPr>
        <p:txBody>
          <a:bodyPr/>
          <a:lstStyle/>
          <a:p>
            <a:r>
              <a:rPr lang="en-US" b="1" dirty="0">
                <a:solidFill>
                  <a:schemeClr val="bg2">
                    <a:lumMod val="75000"/>
                  </a:schemeClr>
                </a:solidFill>
              </a:rPr>
              <a:t>Key findings:</a:t>
            </a:r>
            <a:endParaRPr lang="en-IN" b="1" dirty="0">
              <a:solidFill>
                <a:schemeClr val="bg2">
                  <a:lumMod val="75000"/>
                </a:schemeClr>
              </a:solidFill>
            </a:endParaRPr>
          </a:p>
        </p:txBody>
      </p:sp>
      <p:sp>
        <p:nvSpPr>
          <p:cNvPr id="3" name="Text Placeholder 2">
            <a:extLst>
              <a:ext uri="{FF2B5EF4-FFF2-40B4-BE49-F238E27FC236}">
                <a16:creationId xmlns:a16="http://schemas.microsoft.com/office/drawing/2014/main" id="{D0502C16-722C-1E38-F632-230B5A400E76}"/>
              </a:ext>
            </a:extLst>
          </p:cNvPr>
          <p:cNvSpPr>
            <a:spLocks noGrp="1"/>
          </p:cNvSpPr>
          <p:nvPr>
            <p:ph type="body" idx="1"/>
          </p:nvPr>
        </p:nvSpPr>
        <p:spPr>
          <a:xfrm>
            <a:off x="265471" y="678425"/>
            <a:ext cx="11523406" cy="5673213"/>
          </a:xfrm>
        </p:spPr>
        <p:txBody>
          <a:bodyPr/>
          <a:lstStyle/>
          <a:p>
            <a:r>
              <a:rPr lang="en-US" dirty="0"/>
              <a:t>Importance of Depreciation in Accounting: Depreciation helps in matching the cost of the asset with the revenue it generates. It provides a method to allocate the cost of the asset over its useful life, impacting both the income statement and the balance sheet. Depreciation also helps in tax deduction, as it is considered an expense.</a:t>
            </a:r>
          </a:p>
          <a:p>
            <a:r>
              <a:rPr lang="en-US" dirty="0"/>
              <a:t> </a:t>
            </a:r>
            <a:r>
              <a:rPr lang="en-US" sz="2400" b="1" dirty="0">
                <a:solidFill>
                  <a:schemeClr val="bg2">
                    <a:lumMod val="50000"/>
                  </a:schemeClr>
                </a:solidFill>
              </a:rPr>
              <a:t>Terminologies</a:t>
            </a:r>
            <a:endParaRPr lang="en-US" b="1" dirty="0">
              <a:solidFill>
                <a:schemeClr val="bg2">
                  <a:lumMod val="50000"/>
                </a:schemeClr>
              </a:solidFill>
            </a:endParaRPr>
          </a:p>
          <a:p>
            <a:r>
              <a:rPr lang="en-US" dirty="0"/>
              <a:t> </a:t>
            </a:r>
            <a:r>
              <a:rPr lang="en-US" b="1" dirty="0">
                <a:solidFill>
                  <a:schemeClr val="tx1">
                    <a:lumMod val="85000"/>
                  </a:schemeClr>
                </a:solidFill>
              </a:rPr>
              <a:t>Asset Cost</a:t>
            </a:r>
            <a:r>
              <a:rPr lang="en-US" dirty="0">
                <a:solidFill>
                  <a:schemeClr val="tx1">
                    <a:lumMod val="85000"/>
                  </a:schemeClr>
                </a:solidFill>
              </a:rPr>
              <a:t>: </a:t>
            </a:r>
            <a:r>
              <a:rPr lang="en-US" dirty="0"/>
              <a:t>The initial cost of the asset.</a:t>
            </a:r>
          </a:p>
          <a:p>
            <a:r>
              <a:rPr lang="en-US" dirty="0"/>
              <a:t> </a:t>
            </a:r>
            <a:r>
              <a:rPr lang="en-US" b="1" dirty="0">
                <a:solidFill>
                  <a:schemeClr val="tx1">
                    <a:lumMod val="85000"/>
                  </a:schemeClr>
                </a:solidFill>
              </a:rPr>
              <a:t>Additional Asset Cost: </a:t>
            </a:r>
            <a:r>
              <a:rPr lang="en-US" dirty="0"/>
              <a:t>Any additional costs incurred in acquiring the asset, such as transportation, installation, and setup costs. </a:t>
            </a:r>
          </a:p>
          <a:p>
            <a:r>
              <a:rPr lang="en-US" b="1" dirty="0">
                <a:solidFill>
                  <a:schemeClr val="tx1">
                    <a:lumMod val="85000"/>
                  </a:schemeClr>
                </a:solidFill>
              </a:rPr>
              <a:t>Asset Price</a:t>
            </a:r>
            <a:r>
              <a:rPr lang="en-US" dirty="0">
                <a:solidFill>
                  <a:schemeClr val="tx1">
                    <a:lumMod val="85000"/>
                  </a:schemeClr>
                </a:solidFill>
              </a:rPr>
              <a:t>:</a:t>
            </a:r>
            <a:r>
              <a:rPr lang="en-US" dirty="0"/>
              <a:t> The total cost of the asset, including any additional costs. </a:t>
            </a:r>
          </a:p>
          <a:p>
            <a:r>
              <a:rPr lang="en-US" b="1" dirty="0">
                <a:solidFill>
                  <a:schemeClr val="tx1">
                    <a:lumMod val="85000"/>
                  </a:schemeClr>
                </a:solidFill>
              </a:rPr>
              <a:t>Scrap Value</a:t>
            </a:r>
            <a:r>
              <a:rPr lang="en-US" dirty="0">
                <a:solidFill>
                  <a:schemeClr val="tx1">
                    <a:lumMod val="85000"/>
                  </a:schemeClr>
                </a:solidFill>
              </a:rPr>
              <a:t>: </a:t>
            </a:r>
            <a:r>
              <a:rPr lang="en-US" dirty="0"/>
              <a:t>The estimated residual or salvage value of the asset at the end of its useful life. </a:t>
            </a:r>
            <a:r>
              <a:rPr lang="en-US" b="1" dirty="0">
                <a:solidFill>
                  <a:schemeClr val="tx1">
                    <a:lumMod val="85000"/>
                  </a:schemeClr>
                </a:solidFill>
              </a:rPr>
              <a:t>Estimated Life Span (Years):</a:t>
            </a:r>
            <a:r>
              <a:rPr lang="en-US" dirty="0"/>
              <a:t> The expected number of years over which the asset will be depreciated.</a:t>
            </a:r>
          </a:p>
          <a:p>
            <a:r>
              <a:rPr lang="en-US" b="1" dirty="0">
                <a:solidFill>
                  <a:schemeClr val="tx1">
                    <a:lumMod val="85000"/>
                  </a:schemeClr>
                </a:solidFill>
              </a:rPr>
              <a:t>Depreciation/Year as per Straight Line Method:</a:t>
            </a:r>
            <a:r>
              <a:rPr lang="en-US" b="1" dirty="0"/>
              <a:t> </a:t>
            </a:r>
            <a:r>
              <a:rPr lang="en-US" dirty="0"/>
              <a:t>The amount of depreciation allocated to each year of the asset's useful life, calculated as (Asset Price - Scrap Value) / Estimated Life Span.</a:t>
            </a:r>
            <a:endParaRPr lang="en-IN" dirty="0"/>
          </a:p>
        </p:txBody>
      </p:sp>
    </p:spTree>
    <p:extLst>
      <p:ext uri="{BB962C8B-B14F-4D97-AF65-F5344CB8AC3E}">
        <p14:creationId xmlns:p14="http://schemas.microsoft.com/office/powerpoint/2010/main" val="76824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22D99D-B925-5D70-054C-8FA9761F6135}"/>
              </a:ext>
            </a:extLst>
          </p:cNvPr>
          <p:cNvSpPr>
            <a:spLocks noGrp="1"/>
          </p:cNvSpPr>
          <p:nvPr>
            <p:ph type="body" idx="1"/>
          </p:nvPr>
        </p:nvSpPr>
        <p:spPr>
          <a:xfrm>
            <a:off x="176980" y="176980"/>
            <a:ext cx="11071123" cy="6361471"/>
          </a:xfrm>
        </p:spPr>
        <p:txBody>
          <a:bodyPr>
            <a:normAutofit/>
          </a:bodyPr>
          <a:lstStyle/>
          <a:p>
            <a:r>
              <a:rPr lang="en-US" b="1" dirty="0">
                <a:solidFill>
                  <a:schemeClr val="tx1">
                    <a:lumMod val="85000"/>
                  </a:schemeClr>
                </a:solidFill>
              </a:rPr>
              <a:t>Depreciation Percentage:</a:t>
            </a:r>
          </a:p>
          <a:p>
            <a:r>
              <a:rPr lang="en-US" dirty="0"/>
              <a:t> The annual depreciation rate, calculated as (Depreciation/Year as per Straight Line Method) / Asset Price.</a:t>
            </a:r>
          </a:p>
          <a:p>
            <a:r>
              <a:rPr lang="en-US" dirty="0">
                <a:solidFill>
                  <a:schemeClr val="tx1">
                    <a:lumMod val="85000"/>
                  </a:schemeClr>
                </a:solidFill>
              </a:rPr>
              <a:t> </a:t>
            </a:r>
            <a:r>
              <a:rPr lang="en-US" b="1" dirty="0">
                <a:solidFill>
                  <a:schemeClr val="tx1">
                    <a:lumMod val="85000"/>
                  </a:schemeClr>
                </a:solidFill>
              </a:rPr>
              <a:t>Total Depreciation For Its Life Span: </a:t>
            </a:r>
          </a:p>
          <a:p>
            <a:r>
              <a:rPr lang="en-US" dirty="0"/>
              <a:t>The total depreciation expense over the asset's entire useful life, calculated as (Depreciation/Year as per Straight Line Method) * Estimated Life Span.</a:t>
            </a:r>
          </a:p>
          <a:p>
            <a:r>
              <a:rPr lang="en-US" dirty="0"/>
              <a:t> </a:t>
            </a:r>
            <a:r>
              <a:rPr lang="en-US" b="1" dirty="0">
                <a:solidFill>
                  <a:schemeClr val="tx1">
                    <a:lumMod val="85000"/>
                  </a:schemeClr>
                </a:solidFill>
              </a:rPr>
              <a:t>Depreciated Book Value After Its Life Span:</a:t>
            </a:r>
          </a:p>
          <a:p>
            <a:r>
              <a:rPr lang="en-US" dirty="0"/>
              <a:t> The value of the asset after it has been fully depreciated, equal to the scrap value. </a:t>
            </a:r>
            <a:r>
              <a:rPr lang="en-US" b="1" dirty="0">
                <a:solidFill>
                  <a:schemeClr val="tx1">
                    <a:lumMod val="85000"/>
                  </a:schemeClr>
                </a:solidFill>
              </a:rPr>
              <a:t>Balance Amount: </a:t>
            </a:r>
            <a:r>
              <a:rPr lang="en-US" dirty="0"/>
              <a:t>Any remaining balance after fully depreciating the asset, </a:t>
            </a:r>
            <a:r>
              <a:rPr lang="en-US" dirty="0" err="1"/>
              <a:t>whi</a:t>
            </a:r>
            <a:r>
              <a:rPr lang="en-IN" dirty="0" err="1"/>
              <a:t>ch</a:t>
            </a:r>
            <a:r>
              <a:rPr lang="en-IN" dirty="0"/>
              <a:t> should ideally be zero.</a:t>
            </a:r>
          </a:p>
          <a:p>
            <a:r>
              <a:rPr lang="en-US" b="1" dirty="0">
                <a:solidFill>
                  <a:schemeClr val="tx1">
                    <a:lumMod val="85000"/>
                  </a:schemeClr>
                </a:solidFill>
              </a:rPr>
              <a:t>Rate of Depreciation as per Diminishing Balance Method:</a:t>
            </a:r>
          </a:p>
          <a:p>
            <a:r>
              <a:rPr lang="en-US" dirty="0"/>
              <a:t> The annual depreciation rate calculated based on the diminishing balance method. </a:t>
            </a:r>
          </a:p>
          <a:p>
            <a:r>
              <a:rPr lang="en-US" b="1" dirty="0">
                <a:solidFill>
                  <a:schemeClr val="tx1">
                    <a:lumMod val="85000"/>
                  </a:schemeClr>
                </a:solidFill>
              </a:rPr>
              <a:t>Depreciation Schedule:</a:t>
            </a:r>
          </a:p>
          <a:p>
            <a:r>
              <a:rPr lang="en-US" dirty="0"/>
              <a:t> A table showing the year-by-year depreciation amounts and the corresponding book values of the asse</a:t>
            </a:r>
            <a:r>
              <a:rPr lang="en-IN" dirty="0"/>
              <a:t>t.</a:t>
            </a:r>
          </a:p>
        </p:txBody>
      </p:sp>
    </p:spTree>
    <p:extLst>
      <p:ext uri="{BB962C8B-B14F-4D97-AF65-F5344CB8AC3E}">
        <p14:creationId xmlns:p14="http://schemas.microsoft.com/office/powerpoint/2010/main" val="347927861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489</TotalTime>
  <Words>1859</Words>
  <Application>Microsoft Office PowerPoint</Application>
  <PresentationFormat>Widescreen</PresentationFormat>
  <Paragraphs>129</Paragraphs>
  <Slides>19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Century Gothic</vt:lpstr>
      <vt:lpstr>Wingdings</vt:lpstr>
      <vt:lpstr>Wingdings 3</vt:lpstr>
      <vt:lpstr>Slice</vt:lpstr>
      <vt:lpstr>Worksheet</vt:lpstr>
      <vt:lpstr>Depreciation calculator</vt:lpstr>
      <vt:lpstr>Introduction:-</vt:lpstr>
      <vt:lpstr>1.What is comparative analysis ? 2.What is mean by straight line method? 3.What is diminishing balance?</vt:lpstr>
      <vt:lpstr>Comparative analysis:-</vt:lpstr>
      <vt:lpstr>Diminishing balance method:</vt:lpstr>
      <vt:lpstr>PowerPoint Presentation</vt:lpstr>
      <vt:lpstr>PowerPoint Presentation</vt:lpstr>
      <vt:lpstr>Key findings:</vt:lpstr>
      <vt:lpstr>PowerPoint Presentation</vt:lpstr>
      <vt:lpstr>             ActionaBle:-             </vt:lpstr>
      <vt:lpstr>Methodologies:</vt:lpstr>
      <vt:lpstr>Diminishing Balance Method:</vt:lpstr>
      <vt:lpstr>Comparative Analysis of Both Methods:</vt:lpstr>
      <vt:lpstr>Approaches:</vt:lpstr>
      <vt:lpstr>Insights:</vt:lpstr>
      <vt:lpstr>Diminishing Balance method:</vt:lpstr>
      <vt:lpstr>Advantages and Disadvantages:</vt:lpstr>
      <vt:lpstr>Conclusion:-</vt:lpstr>
      <vt:lpstr>Information of project 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sanjyottekale2001@outlook.com</dc:creator>
  <cp:lastModifiedBy>sanjyottekale2001@outlook.com</cp:lastModifiedBy>
  <cp:revision>12</cp:revision>
  <dcterms:created xsi:type="dcterms:W3CDTF">2025-08-13T16:35:34Z</dcterms:created>
  <dcterms:modified xsi:type="dcterms:W3CDTF">2025-08-16T16:15:54Z</dcterms:modified>
</cp:coreProperties>
</file>