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8/19/2025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8/19/2025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file:///C:\Users\DELL\Downloads\Project-2%20(FInancial_Analysis_Report).xlsx"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hyperlink" Target="mailto:tekalesanjyot2509@gmail.com"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FDBCC-EFC9-987D-E467-7A02BB4352BF}"/>
              </a:ext>
            </a:extLst>
          </p:cNvPr>
          <p:cNvSpPr>
            <a:spLocks noGrp="1"/>
          </p:cNvSpPr>
          <p:nvPr>
            <p:ph type="ctrTitle"/>
          </p:nvPr>
        </p:nvSpPr>
        <p:spPr>
          <a:xfrm>
            <a:off x="2163095" y="1504064"/>
            <a:ext cx="7197726" cy="1721188"/>
          </a:xfrm>
        </p:spPr>
        <p:txBody>
          <a:bodyPr>
            <a:normAutofit fontScale="90000"/>
          </a:bodyPr>
          <a:lstStyle/>
          <a:p>
            <a:pPr algn="ctr"/>
            <a:r>
              <a:rPr lang="en-IN" sz="5400" b="1" dirty="0">
                <a:latin typeface="Arial Black" panose="020B0A04020102020204" pitchFamily="34" charset="0"/>
              </a:rPr>
              <a:t>Financial analysis project</a:t>
            </a:r>
          </a:p>
        </p:txBody>
      </p:sp>
      <p:sp>
        <p:nvSpPr>
          <p:cNvPr id="3" name="Subtitle 2">
            <a:extLst>
              <a:ext uri="{FF2B5EF4-FFF2-40B4-BE49-F238E27FC236}">
                <a16:creationId xmlns:a16="http://schemas.microsoft.com/office/drawing/2014/main" id="{C1842CA7-2778-004D-27D4-65A4EF534FCC}"/>
              </a:ext>
            </a:extLst>
          </p:cNvPr>
          <p:cNvSpPr>
            <a:spLocks noGrp="1"/>
          </p:cNvSpPr>
          <p:nvPr>
            <p:ph type="subTitle" idx="1"/>
          </p:nvPr>
        </p:nvSpPr>
        <p:spPr>
          <a:xfrm>
            <a:off x="4149213" y="4493342"/>
            <a:ext cx="7276383" cy="1485758"/>
          </a:xfrm>
        </p:spPr>
        <p:txBody>
          <a:bodyPr/>
          <a:lstStyle/>
          <a:p>
            <a:r>
              <a:rPr lang="en-IN" b="1" dirty="0"/>
              <a:t>The Project Comprehensive understanding of financial functions in excel, enabling effective financial analysis and decision making</a:t>
            </a:r>
            <a:r>
              <a:rPr lang="en-IN" dirty="0"/>
              <a:t>. </a:t>
            </a:r>
          </a:p>
        </p:txBody>
      </p:sp>
    </p:spTree>
    <p:extLst>
      <p:ext uri="{BB962C8B-B14F-4D97-AF65-F5344CB8AC3E}">
        <p14:creationId xmlns:p14="http://schemas.microsoft.com/office/powerpoint/2010/main" val="1971451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FF373D-F7B4-FD00-60E2-85CC78096479}"/>
              </a:ext>
            </a:extLst>
          </p:cNvPr>
          <p:cNvSpPr>
            <a:spLocks noGrp="1"/>
          </p:cNvSpPr>
          <p:nvPr>
            <p:ph type="body" idx="1"/>
          </p:nvPr>
        </p:nvSpPr>
        <p:spPr>
          <a:xfrm>
            <a:off x="685800" y="393291"/>
            <a:ext cx="10131428" cy="5397910"/>
          </a:xfrm>
        </p:spPr>
        <p:txBody>
          <a:bodyPr/>
          <a:lstStyle/>
          <a:p>
            <a:r>
              <a:rPr lang="en-US" b="1" dirty="0"/>
              <a:t>4. Comparative Project Evaluation</a:t>
            </a:r>
            <a:endParaRPr lang="en-US" dirty="0"/>
          </a:p>
          <a:p>
            <a:pPr marL="342900" indent="-342900">
              <a:buFont typeface="Arial" panose="020B0604020202020204" pitchFamily="34" charset="0"/>
              <a:buChar char="•"/>
            </a:pPr>
            <a:r>
              <a:rPr lang="en-US" dirty="0"/>
              <a:t>Project A: Higher NPV (₹815.89) but lower IRR (17.32%).</a:t>
            </a:r>
          </a:p>
          <a:p>
            <a:pPr marL="342900" indent="-342900">
              <a:buFont typeface="Arial" panose="020B0604020202020204" pitchFamily="34" charset="0"/>
              <a:buChar char="•"/>
            </a:pPr>
            <a:r>
              <a:rPr lang="en-US" dirty="0"/>
              <a:t>Project B: Lower NPV (₹552.40) but higher IRR (20%).</a:t>
            </a:r>
          </a:p>
          <a:p>
            <a:pPr marL="342900" indent="-342900">
              <a:buFont typeface="Arial" panose="020B0604020202020204" pitchFamily="34" charset="0"/>
              <a:buChar char="•"/>
            </a:pPr>
            <a:r>
              <a:rPr lang="en-US" dirty="0"/>
              <a:t>Choice depends on firm’s priority: </a:t>
            </a:r>
            <a:r>
              <a:rPr lang="en-US" i="1" dirty="0"/>
              <a:t>value maximization (A)</a:t>
            </a:r>
            <a:r>
              <a:rPr lang="en-US" dirty="0"/>
              <a:t> vs. </a:t>
            </a:r>
            <a:r>
              <a:rPr lang="en-US" i="1" dirty="0"/>
              <a:t>return rate (B)</a:t>
            </a:r>
            <a:endParaRPr lang="en-US" dirty="0"/>
          </a:p>
          <a:p>
            <a:endParaRPr lang="en-IN" dirty="0"/>
          </a:p>
        </p:txBody>
      </p:sp>
      <p:graphicFrame>
        <p:nvGraphicFramePr>
          <p:cNvPr id="4" name="Table 3">
            <a:extLst>
              <a:ext uri="{FF2B5EF4-FFF2-40B4-BE49-F238E27FC236}">
                <a16:creationId xmlns:a16="http://schemas.microsoft.com/office/drawing/2014/main" id="{38C9A7BB-B46A-29D7-2732-A8E00770FC34}"/>
              </a:ext>
            </a:extLst>
          </p:cNvPr>
          <p:cNvGraphicFramePr>
            <a:graphicFrameLocks noGrp="1"/>
          </p:cNvGraphicFramePr>
          <p:nvPr>
            <p:extLst>
              <p:ext uri="{D42A27DB-BD31-4B8C-83A1-F6EECF244321}">
                <p14:modId xmlns:p14="http://schemas.microsoft.com/office/powerpoint/2010/main" val="1499531180"/>
              </p:ext>
            </p:extLst>
          </p:nvPr>
        </p:nvGraphicFramePr>
        <p:xfrm>
          <a:off x="1150017" y="3726429"/>
          <a:ext cx="4601497" cy="2064772"/>
        </p:xfrm>
        <a:graphic>
          <a:graphicData uri="http://schemas.openxmlformats.org/drawingml/2006/table">
            <a:tbl>
              <a:tblPr>
                <a:tableStyleId>{5C22544A-7EE6-4342-B048-85BDC9FD1C3A}</a:tableStyleId>
              </a:tblPr>
              <a:tblGrid>
                <a:gridCol w="1867274">
                  <a:extLst>
                    <a:ext uri="{9D8B030D-6E8A-4147-A177-3AD203B41FA5}">
                      <a16:colId xmlns:a16="http://schemas.microsoft.com/office/drawing/2014/main" val="2506341409"/>
                    </a:ext>
                  </a:extLst>
                </a:gridCol>
                <a:gridCol w="1417128">
                  <a:extLst>
                    <a:ext uri="{9D8B030D-6E8A-4147-A177-3AD203B41FA5}">
                      <a16:colId xmlns:a16="http://schemas.microsoft.com/office/drawing/2014/main" val="1911558221"/>
                    </a:ext>
                  </a:extLst>
                </a:gridCol>
                <a:gridCol w="1317095">
                  <a:extLst>
                    <a:ext uri="{9D8B030D-6E8A-4147-A177-3AD203B41FA5}">
                      <a16:colId xmlns:a16="http://schemas.microsoft.com/office/drawing/2014/main" val="3528184920"/>
                    </a:ext>
                  </a:extLst>
                </a:gridCol>
              </a:tblGrid>
              <a:tr h="225248">
                <a:tc>
                  <a:txBody>
                    <a:bodyPr/>
                    <a:lstStyle/>
                    <a:p>
                      <a:pPr algn="ctr" fontAlgn="b">
                        <a:buNone/>
                      </a:pPr>
                      <a:r>
                        <a:rPr lang="en-IN" sz="1100" u="none" strike="noStrike">
                          <a:effectLst/>
                        </a:rPr>
                        <a:t>Year</a:t>
                      </a:r>
                      <a:endParaRPr lang="en-IN" sz="1100" b="1" i="0" u="none" strike="noStrike">
                        <a:solidFill>
                          <a:srgbClr val="FFFF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Project A</a:t>
                      </a:r>
                      <a:endParaRPr lang="en-IN" sz="1100" b="1" i="0" u="none" strike="noStrike">
                        <a:solidFill>
                          <a:srgbClr val="FFFF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Project B</a:t>
                      </a:r>
                      <a:endParaRPr lang="en-IN" sz="1100" b="1" i="0" u="none" strike="noStrike">
                        <a:solidFill>
                          <a:srgbClr val="FFFF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1222087"/>
                  </a:ext>
                </a:extLst>
              </a:tr>
              <a:tr h="225248">
                <a:tc>
                  <a:txBody>
                    <a:bodyPr/>
                    <a:lstStyle/>
                    <a:p>
                      <a:pPr algn="ctr" fontAlgn="b">
                        <a:buNone/>
                      </a:pP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-1000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-1000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7608317"/>
                  </a:ext>
                </a:extLst>
              </a:tr>
              <a:tr h="225248">
                <a:tc>
                  <a:txBody>
                    <a:bodyPr/>
                    <a:lstStyle/>
                    <a:p>
                      <a:pPr algn="ctr" fontAlgn="b">
                        <a:buNone/>
                      </a:pPr>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400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7373178"/>
                  </a:ext>
                </a:extLst>
              </a:tr>
              <a:tr h="225248">
                <a:tc>
                  <a:txBody>
                    <a:bodyPr/>
                    <a:lstStyle/>
                    <a:p>
                      <a:pPr algn="ctr" fontAlgn="b">
                        <a:buNone/>
                      </a:pPr>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200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400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44383265"/>
                  </a:ext>
                </a:extLst>
              </a:tr>
              <a:tr h="225248">
                <a:tc>
                  <a:txBody>
                    <a:bodyPr/>
                    <a:lstStyle/>
                    <a:p>
                      <a:pPr algn="ctr" fontAlgn="b">
                        <a:buNone/>
                      </a:pPr>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300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300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41119443"/>
                  </a:ext>
                </a:extLst>
              </a:tr>
              <a:tr h="234633">
                <a:tc>
                  <a:txBody>
                    <a:bodyPr/>
                    <a:lstStyle/>
                    <a:p>
                      <a:pPr algn="ctr" fontAlgn="b">
                        <a:buNone/>
                      </a:pPr>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500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300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6797022"/>
                  </a:ext>
                </a:extLst>
              </a:tr>
              <a:tr h="234633">
                <a:tc>
                  <a:txBody>
                    <a:bodyPr/>
                    <a:lstStyle/>
                    <a:p>
                      <a:pPr algn="ctr" fontAlgn="b">
                        <a:buNone/>
                      </a:pPr>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900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200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06881981"/>
                  </a:ext>
                </a:extLst>
              </a:tr>
              <a:tr h="234633">
                <a:tc>
                  <a:txBody>
                    <a:bodyPr/>
                    <a:lstStyle/>
                    <a:p>
                      <a:pPr algn="ctr" fontAlgn="b">
                        <a:buNone/>
                      </a:pPr>
                      <a:r>
                        <a:rPr lang="en-IN" sz="1100" u="none" strike="noStrike">
                          <a:effectLst/>
                        </a:rPr>
                        <a:t>IRR</a:t>
                      </a:r>
                      <a:endParaRPr lang="en-IN" sz="1100" b="1" i="0" u="none" strike="noStrike">
                        <a:solidFill>
                          <a:srgbClr val="FFFF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17.32%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2834989"/>
                  </a:ext>
                </a:extLst>
              </a:tr>
              <a:tr h="234633">
                <a:tc>
                  <a:txBody>
                    <a:bodyPr/>
                    <a:lstStyle/>
                    <a:p>
                      <a:pPr algn="ctr" fontAlgn="b">
                        <a:buNone/>
                      </a:pPr>
                      <a:r>
                        <a:rPr lang="en-IN" sz="1100" u="none" strike="noStrike">
                          <a:effectLst/>
                        </a:rPr>
                        <a:t>NPV</a:t>
                      </a:r>
                      <a:endParaRPr lang="en-IN" sz="1100" b="1" i="0" u="none" strike="noStrike">
                        <a:solidFill>
                          <a:srgbClr val="FFFF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815.89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dirty="0">
                          <a:effectLst/>
                        </a:rPr>
                        <a:t>552.40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77459432"/>
                  </a:ext>
                </a:extLst>
              </a:tr>
            </a:tbl>
          </a:graphicData>
        </a:graphic>
      </p:graphicFrame>
    </p:spTree>
    <p:extLst>
      <p:ext uri="{BB962C8B-B14F-4D97-AF65-F5344CB8AC3E}">
        <p14:creationId xmlns:p14="http://schemas.microsoft.com/office/powerpoint/2010/main" val="2943876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EA1756-C8F7-AA45-2021-2BD7073D752D}"/>
              </a:ext>
            </a:extLst>
          </p:cNvPr>
          <p:cNvSpPr>
            <a:spLocks noGrp="1"/>
          </p:cNvSpPr>
          <p:nvPr>
            <p:ph type="body" idx="1"/>
          </p:nvPr>
        </p:nvSpPr>
        <p:spPr>
          <a:xfrm>
            <a:off x="685800" y="314632"/>
            <a:ext cx="10131428" cy="5476568"/>
          </a:xfrm>
        </p:spPr>
        <p:txBody>
          <a:bodyPr/>
          <a:lstStyle/>
          <a:p>
            <a:r>
              <a:rPr lang="en-US" sz="2400" b="1" dirty="0"/>
              <a:t>5. XIRR &amp; Cash Flow Timing:</a:t>
            </a:r>
          </a:p>
          <a:p>
            <a:pPr marL="342900" indent="-342900">
              <a:buFont typeface="Arial" panose="020B0604020202020204" pitchFamily="34" charset="0"/>
              <a:buChar char="•"/>
            </a:pPr>
            <a:r>
              <a:rPr lang="en-US" dirty="0"/>
              <a:t>XIRR (26.42%) shows timing of cash flows greatly impacts returns.</a:t>
            </a:r>
          </a:p>
          <a:p>
            <a:pPr marL="342900" indent="-342900">
              <a:buFont typeface="Arial" panose="020B0604020202020204" pitchFamily="34" charset="0"/>
              <a:buChar char="•"/>
            </a:pPr>
            <a:r>
              <a:rPr lang="en-US" dirty="0"/>
              <a:t>Recommend focusing on projects with earlier inflows for better liquidity.</a:t>
            </a:r>
          </a:p>
          <a:p>
            <a:endParaRPr lang="en-US" dirty="0"/>
          </a:p>
          <a:p>
            <a:pPr lvl="0" defTabSz="914400" eaLnBrk="0" fontAlgn="base" hangingPunct="0">
              <a:spcBef>
                <a:spcPct val="0"/>
              </a:spcBef>
              <a:spcAft>
                <a:spcPct val="0"/>
              </a:spcAft>
              <a:buClrTx/>
              <a:buSzTx/>
            </a:pPr>
            <a:r>
              <a:rPr lang="en-US" altLang="en-US" b="1" dirty="0">
                <a:latin typeface="Arial" panose="020B0604020202020204" pitchFamily="34" charset="0"/>
              </a:rPr>
              <a:t>6. MIRR Findings:</a:t>
            </a:r>
            <a:endParaRPr lang="en-US" altLang="en-US" dirty="0">
              <a:latin typeface="Arial" panose="020B0604020202020204" pitchFamily="34" charset="0"/>
            </a:endParaRPr>
          </a:p>
          <a:p>
            <a:pPr lvl="0" defTabSz="914400" eaLnBrk="0" fontAlgn="base" hangingPunct="0">
              <a:spcBef>
                <a:spcPct val="0"/>
              </a:spcBef>
              <a:spcAft>
                <a:spcPct val="0"/>
              </a:spcAft>
              <a:buClrTx/>
              <a:buSzTx/>
              <a:buFontTx/>
              <a:buChar char="•"/>
            </a:pPr>
            <a:r>
              <a:rPr lang="en-US" altLang="en-US" dirty="0">
                <a:latin typeface="Arial" panose="020B0604020202020204" pitchFamily="34" charset="0"/>
              </a:rPr>
              <a:t>   MIRR (7%) is lower than IRR due to reinvestment assumptions →</a:t>
            </a:r>
          </a:p>
          <a:p>
            <a:pPr lvl="0" defTabSz="914400" eaLnBrk="0" fontAlgn="base" hangingPunct="0">
              <a:spcBef>
                <a:spcPct val="0"/>
              </a:spcBef>
              <a:spcAft>
                <a:spcPct val="0"/>
              </a:spcAft>
              <a:buClrTx/>
              <a:buSzTx/>
            </a:pPr>
            <a:r>
              <a:rPr lang="en-US" altLang="en-US" dirty="0">
                <a:latin typeface="Arial" panose="020B0604020202020204" pitchFamily="34" charset="0"/>
              </a:rPr>
              <a:t>    emphasize realistic reinvestment rate in project appraisals.</a:t>
            </a:r>
          </a:p>
          <a:p>
            <a:pPr lvl="0" defTabSz="914400" eaLnBrk="0" fontAlgn="base" hangingPunct="0">
              <a:spcBef>
                <a:spcPct val="0"/>
              </a:spcBef>
              <a:spcAft>
                <a:spcPct val="0"/>
              </a:spcAft>
              <a:buClrTx/>
              <a:buSzTx/>
            </a:pPr>
            <a:endParaRPr lang="en-US" altLang="en-US" dirty="0">
              <a:latin typeface="Arial" panose="020B0604020202020204" pitchFamily="34" charset="0"/>
            </a:endParaRPr>
          </a:p>
          <a:p>
            <a:endParaRPr lang="en-IN" dirty="0"/>
          </a:p>
        </p:txBody>
      </p:sp>
      <p:graphicFrame>
        <p:nvGraphicFramePr>
          <p:cNvPr id="4" name="Table 3">
            <a:extLst>
              <a:ext uri="{FF2B5EF4-FFF2-40B4-BE49-F238E27FC236}">
                <a16:creationId xmlns:a16="http://schemas.microsoft.com/office/drawing/2014/main" id="{5D9A9D38-A01B-16FB-8C51-B8CAE159F09F}"/>
              </a:ext>
            </a:extLst>
          </p:cNvPr>
          <p:cNvGraphicFramePr>
            <a:graphicFrameLocks noGrp="1"/>
          </p:cNvGraphicFramePr>
          <p:nvPr>
            <p:extLst>
              <p:ext uri="{D42A27DB-BD31-4B8C-83A1-F6EECF244321}">
                <p14:modId xmlns:p14="http://schemas.microsoft.com/office/powerpoint/2010/main" val="4040562232"/>
              </p:ext>
            </p:extLst>
          </p:nvPr>
        </p:nvGraphicFramePr>
        <p:xfrm>
          <a:off x="8640588" y="1266068"/>
          <a:ext cx="2336800" cy="1295400"/>
        </p:xfrm>
        <a:graphic>
          <a:graphicData uri="http://schemas.openxmlformats.org/drawingml/2006/table">
            <a:tbl>
              <a:tblPr>
                <a:tableStyleId>{5C22544A-7EE6-4342-B048-85BDC9FD1C3A}</a:tableStyleId>
              </a:tblPr>
              <a:tblGrid>
                <a:gridCol w="1257300">
                  <a:extLst>
                    <a:ext uri="{9D8B030D-6E8A-4147-A177-3AD203B41FA5}">
                      <a16:colId xmlns:a16="http://schemas.microsoft.com/office/drawing/2014/main" val="1193962020"/>
                    </a:ext>
                  </a:extLst>
                </a:gridCol>
                <a:gridCol w="1079500">
                  <a:extLst>
                    <a:ext uri="{9D8B030D-6E8A-4147-A177-3AD203B41FA5}">
                      <a16:colId xmlns:a16="http://schemas.microsoft.com/office/drawing/2014/main" val="1748222164"/>
                    </a:ext>
                  </a:extLst>
                </a:gridCol>
              </a:tblGrid>
              <a:tr h="182880">
                <a:tc>
                  <a:txBody>
                    <a:bodyPr/>
                    <a:lstStyle/>
                    <a:p>
                      <a:pPr algn="ctr" fontAlgn="b">
                        <a:buNone/>
                      </a:pPr>
                      <a:r>
                        <a:rPr lang="en-IN" sz="1100" u="none" strike="noStrike">
                          <a:effectLst/>
                        </a:rPr>
                        <a:t>Date</a:t>
                      </a:r>
                      <a:endParaRPr lang="en-IN" sz="1100" b="1" i="0" u="none" strike="noStrike">
                        <a:solidFill>
                          <a:srgbClr val="FFFF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Cash Flow</a:t>
                      </a:r>
                      <a:endParaRPr lang="en-IN" sz="1100" b="1" i="0" u="none" strike="noStrike">
                        <a:solidFill>
                          <a:srgbClr val="FFFF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5710734"/>
                  </a:ext>
                </a:extLst>
              </a:tr>
              <a:tr h="182880">
                <a:tc>
                  <a:txBody>
                    <a:bodyPr/>
                    <a:lstStyle/>
                    <a:p>
                      <a:pPr algn="ctr" fontAlgn="b">
                        <a:buNone/>
                      </a:pPr>
                      <a:r>
                        <a:rPr lang="en-IN" sz="1100" u="none" strike="noStrike">
                          <a:effectLst/>
                        </a:rPr>
                        <a:t>4/8/2015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-10000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50568043"/>
                  </a:ext>
                </a:extLst>
              </a:tr>
              <a:tr h="182880">
                <a:tc>
                  <a:txBody>
                    <a:bodyPr/>
                    <a:lstStyle/>
                    <a:p>
                      <a:pPr algn="ctr" fontAlgn="b">
                        <a:buNone/>
                      </a:pPr>
                      <a:r>
                        <a:rPr lang="en-IN" sz="1100" u="none" strike="noStrike">
                          <a:effectLst/>
                        </a:rPr>
                        <a:t>8/15/2015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4000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65616668"/>
                  </a:ext>
                </a:extLst>
              </a:tr>
              <a:tr h="182880">
                <a:tc>
                  <a:txBody>
                    <a:bodyPr/>
                    <a:lstStyle/>
                    <a:p>
                      <a:pPr algn="ctr" fontAlgn="b">
                        <a:buNone/>
                      </a:pPr>
                      <a:r>
                        <a:rPr lang="en-IN" sz="1100" u="none" strike="noStrike">
                          <a:effectLst/>
                        </a:rPr>
                        <a:t>3/15/2016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3000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00366370"/>
                  </a:ext>
                </a:extLst>
              </a:tr>
              <a:tr h="182880">
                <a:tc>
                  <a:txBody>
                    <a:bodyPr/>
                    <a:lstStyle/>
                    <a:p>
                      <a:pPr algn="ctr" fontAlgn="b">
                        <a:buNone/>
                      </a:pPr>
                      <a:r>
                        <a:rPr lang="en-IN" sz="1100" u="none" strike="noStrike">
                          <a:effectLst/>
                        </a:rPr>
                        <a:t>4/25/2016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5000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9832551"/>
                  </a:ext>
                </a:extLst>
              </a:tr>
              <a:tr h="190500">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12447640"/>
                  </a:ext>
                </a:extLst>
              </a:tr>
              <a:tr h="190500">
                <a:tc>
                  <a:txBody>
                    <a:bodyPr/>
                    <a:lstStyle/>
                    <a:p>
                      <a:pPr algn="ctr" fontAlgn="b">
                        <a:buNone/>
                      </a:pPr>
                      <a:r>
                        <a:rPr lang="en-IN" sz="1100" u="none" strike="noStrike">
                          <a:effectLst/>
                        </a:rPr>
                        <a:t>XIRR</a:t>
                      </a:r>
                      <a:endParaRPr lang="en-IN" sz="1100" b="1" i="0" u="none" strike="noStrike">
                        <a:solidFill>
                          <a:srgbClr val="FFFF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dirty="0">
                          <a:effectLst/>
                        </a:rPr>
                        <a:t>26.42%</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49730911"/>
                  </a:ext>
                </a:extLst>
              </a:tr>
            </a:tbl>
          </a:graphicData>
        </a:graphic>
      </p:graphicFrame>
      <p:graphicFrame>
        <p:nvGraphicFramePr>
          <p:cNvPr id="6" name="Table 5">
            <a:extLst>
              <a:ext uri="{FF2B5EF4-FFF2-40B4-BE49-F238E27FC236}">
                <a16:creationId xmlns:a16="http://schemas.microsoft.com/office/drawing/2014/main" id="{F8FF482A-3EAF-A6CE-EDE3-C9120EF2C8BA}"/>
              </a:ext>
            </a:extLst>
          </p:cNvPr>
          <p:cNvGraphicFramePr>
            <a:graphicFrameLocks noGrp="1"/>
          </p:cNvGraphicFramePr>
          <p:nvPr>
            <p:extLst>
              <p:ext uri="{D42A27DB-BD31-4B8C-83A1-F6EECF244321}">
                <p14:modId xmlns:p14="http://schemas.microsoft.com/office/powerpoint/2010/main" val="1326760041"/>
              </p:ext>
            </p:extLst>
          </p:nvPr>
        </p:nvGraphicFramePr>
        <p:xfrm>
          <a:off x="8475488" y="2982656"/>
          <a:ext cx="2501900" cy="2948940"/>
        </p:xfrm>
        <a:graphic>
          <a:graphicData uri="http://schemas.openxmlformats.org/drawingml/2006/table">
            <a:tbl>
              <a:tblPr>
                <a:tableStyleId>{5C22544A-7EE6-4342-B048-85BDC9FD1C3A}</a:tableStyleId>
              </a:tblPr>
              <a:tblGrid>
                <a:gridCol w="1422400">
                  <a:extLst>
                    <a:ext uri="{9D8B030D-6E8A-4147-A177-3AD203B41FA5}">
                      <a16:colId xmlns:a16="http://schemas.microsoft.com/office/drawing/2014/main" val="2334620348"/>
                    </a:ext>
                  </a:extLst>
                </a:gridCol>
                <a:gridCol w="1079500">
                  <a:extLst>
                    <a:ext uri="{9D8B030D-6E8A-4147-A177-3AD203B41FA5}">
                      <a16:colId xmlns:a16="http://schemas.microsoft.com/office/drawing/2014/main" val="4147748578"/>
                    </a:ext>
                  </a:extLst>
                </a:gridCol>
              </a:tblGrid>
              <a:tr h="182880">
                <a:tc>
                  <a:txBody>
                    <a:bodyPr/>
                    <a:lstStyle/>
                    <a:p>
                      <a:pPr algn="ctr" fontAlgn="b">
                        <a:buNone/>
                      </a:pPr>
                      <a:r>
                        <a:rPr lang="en-IN" sz="1100" u="none" strike="noStrike">
                          <a:effectLst/>
                        </a:rPr>
                        <a:t>Finance rate</a:t>
                      </a:r>
                      <a:endParaRPr lang="en-IN" sz="1100" b="1" i="0" u="none" strike="noStrike">
                        <a:solidFill>
                          <a:srgbClr val="FFFF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21807552"/>
                  </a:ext>
                </a:extLst>
              </a:tr>
              <a:tr h="182880">
                <a:tc>
                  <a:txBody>
                    <a:bodyPr/>
                    <a:lstStyle/>
                    <a:p>
                      <a:pPr algn="ctr" fontAlgn="b">
                        <a:buNone/>
                      </a:pPr>
                      <a:r>
                        <a:rPr lang="en-IN" sz="1100" u="none" strike="noStrike">
                          <a:effectLst/>
                        </a:rPr>
                        <a:t>Reinvestment Rate</a:t>
                      </a:r>
                      <a:endParaRPr lang="en-IN" sz="1100" b="1" i="0" u="none" strike="noStrike">
                        <a:solidFill>
                          <a:srgbClr val="FFFF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59566838"/>
                  </a:ext>
                </a:extLst>
              </a:tr>
              <a:tr h="182880">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79455027"/>
                  </a:ext>
                </a:extLst>
              </a:tr>
              <a:tr h="182880">
                <a:tc>
                  <a:txBody>
                    <a:bodyPr/>
                    <a:lstStyle/>
                    <a:p>
                      <a:pPr algn="ctr" fontAlgn="b">
                        <a:buNone/>
                      </a:pPr>
                      <a:r>
                        <a:rPr lang="en-IN" sz="1100" u="none" strike="noStrike">
                          <a:effectLst/>
                        </a:rPr>
                        <a:t>Year</a:t>
                      </a:r>
                      <a:endParaRPr lang="en-IN" sz="1100" b="1" i="0" u="none" strike="noStrike">
                        <a:solidFill>
                          <a:srgbClr val="FFFF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Cash Flow</a:t>
                      </a:r>
                      <a:endParaRPr lang="en-IN" sz="1100" b="1" i="0" u="none" strike="noStrike">
                        <a:solidFill>
                          <a:srgbClr val="FFFF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3131854"/>
                  </a:ext>
                </a:extLst>
              </a:tr>
              <a:tr h="182880">
                <a:tc>
                  <a:txBody>
                    <a:bodyPr/>
                    <a:lstStyle/>
                    <a:p>
                      <a:pPr algn="ctr" fontAlgn="b">
                        <a:buNone/>
                      </a:pP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9245852"/>
                  </a:ext>
                </a:extLst>
              </a:tr>
              <a:tr h="182880">
                <a:tc>
                  <a:txBody>
                    <a:bodyPr/>
                    <a:lstStyle/>
                    <a:p>
                      <a:pPr algn="ctr" fontAlgn="b">
                        <a:buNone/>
                      </a:pPr>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58009880"/>
                  </a:ext>
                </a:extLst>
              </a:tr>
              <a:tr h="182880">
                <a:tc>
                  <a:txBody>
                    <a:bodyPr/>
                    <a:lstStyle/>
                    <a:p>
                      <a:pPr algn="ctr" fontAlgn="b">
                        <a:buNone/>
                      </a:pPr>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7015702"/>
                  </a:ext>
                </a:extLst>
              </a:tr>
              <a:tr h="190500">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32845341"/>
                  </a:ext>
                </a:extLst>
              </a:tr>
              <a:tr h="190500">
                <a:tc>
                  <a:txBody>
                    <a:bodyPr/>
                    <a:lstStyle/>
                    <a:p>
                      <a:pPr algn="ctr" fontAlgn="b">
                        <a:buNone/>
                      </a:pPr>
                      <a:r>
                        <a:rPr lang="en-IN" sz="1100" u="none" strike="noStrike">
                          <a:effectLst/>
                        </a:rPr>
                        <a:t>Discount</a:t>
                      </a:r>
                      <a:endParaRPr lang="en-IN" sz="1100" b="1" i="0" u="none" strike="noStrike">
                        <a:solidFill>
                          <a:srgbClr val="FFFF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NPV</a:t>
                      </a:r>
                      <a:endParaRPr lang="en-IN" sz="1100" b="1" i="0" u="none" strike="noStrike">
                        <a:solidFill>
                          <a:srgbClr val="FFFF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06374975"/>
                  </a:ext>
                </a:extLst>
              </a:tr>
              <a:tr h="182880">
                <a:tc>
                  <a:txBody>
                    <a:bodyPr/>
                    <a:lstStyle/>
                    <a:p>
                      <a:pPr algn="ctr" fontAlgn="b">
                        <a:buNone/>
                      </a:pPr>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-$0.70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044091"/>
                  </a:ext>
                </a:extLst>
              </a:tr>
              <a:tr h="182880">
                <a:tc>
                  <a:txBody>
                    <a:bodyPr/>
                    <a:lstStyle/>
                    <a:p>
                      <a:pPr algn="ctr" fontAlgn="b">
                        <a:buNone/>
                      </a:pPr>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208365"/>
                  </a:ext>
                </a:extLst>
              </a:tr>
              <a:tr h="182880">
                <a:tc>
                  <a:txBody>
                    <a:bodyPr/>
                    <a:lstStyle/>
                    <a:p>
                      <a:pPr algn="ctr" fontAlgn="b">
                        <a:buNone/>
                      </a:pPr>
                      <a:r>
                        <a:rPr lang="en-IN" sz="1100" u="none" strike="noStrike">
                          <a:effectLst/>
                        </a:rPr>
                        <a:t>110%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$0.43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8639763"/>
                  </a:ext>
                </a:extLst>
              </a:tr>
              <a:tr h="182880">
                <a:tc>
                  <a:txBody>
                    <a:bodyPr/>
                    <a:lstStyle/>
                    <a:p>
                      <a:pPr algn="ctr" fontAlgn="b">
                        <a:buNone/>
                      </a:pPr>
                      <a:r>
                        <a:rPr lang="en-IN" sz="1100" u="none" strike="noStrike">
                          <a:effectLst/>
                        </a:rPr>
                        <a:t>400%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86775631"/>
                  </a:ext>
                </a:extLst>
              </a:tr>
              <a:tr h="190500">
                <a:tc>
                  <a:txBody>
                    <a:bodyPr/>
                    <a:lstStyle/>
                    <a:p>
                      <a:pPr algn="ctr" fontAlgn="b">
                        <a:buNone/>
                      </a:pPr>
                      <a:r>
                        <a:rPr lang="en-IN" sz="1100" u="none" strike="noStrike">
                          <a:effectLst/>
                        </a:rPr>
                        <a:t>500%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-$0.04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293954"/>
                  </a:ext>
                </a:extLst>
              </a:tr>
              <a:tr h="182880">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38074332"/>
                  </a:ext>
                </a:extLst>
              </a:tr>
              <a:tr h="182880">
                <a:tc>
                  <a:txBody>
                    <a:bodyPr/>
                    <a:lstStyle/>
                    <a:p>
                      <a:pPr algn="ctr" fontAlgn="b">
                        <a:buNone/>
                      </a:pPr>
                      <a:r>
                        <a:rPr lang="en-IN" sz="1100" u="none" strike="noStrike">
                          <a:effectLst/>
                        </a:rPr>
                        <a:t>MIRR</a:t>
                      </a:r>
                      <a:endParaRPr lang="en-IN" sz="1100" b="1" i="0" u="none" strike="noStrike">
                        <a:solidFill>
                          <a:srgbClr val="FFFF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dirty="0">
                          <a:effectLst/>
                        </a:rPr>
                        <a:t>7%</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143837"/>
                  </a:ext>
                </a:extLst>
              </a:tr>
            </a:tbl>
          </a:graphicData>
        </a:graphic>
      </p:graphicFrame>
    </p:spTree>
    <p:extLst>
      <p:ext uri="{BB962C8B-B14F-4D97-AF65-F5344CB8AC3E}">
        <p14:creationId xmlns:p14="http://schemas.microsoft.com/office/powerpoint/2010/main" val="2815902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05D38184-E665-8860-C55F-9D526D08E78D}"/>
              </a:ext>
            </a:extLst>
          </p:cNvPr>
          <p:cNvSpPr>
            <a:spLocks noGrp="1" noChangeArrowheads="1"/>
          </p:cNvSpPr>
          <p:nvPr>
            <p:ph type="body" idx="1"/>
          </p:nvPr>
        </p:nvSpPr>
        <p:spPr bwMode="auto">
          <a:xfrm>
            <a:off x="375920" y="157813"/>
            <a:ext cx="9897710" cy="5960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7. Sensitivity to Discount Rates: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NPV fluctuates with discount rates, turning negative at high rates.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Recommend performing </a:t>
            </a:r>
            <a:r>
              <a:rPr kumimoji="0" lang="en-US" altLang="en-US" sz="1800" b="0" i="1" u="none" strike="noStrike" cap="none" normalizeH="0" baseline="0" dirty="0">
                <a:ln>
                  <a:noFill/>
                </a:ln>
                <a:solidFill>
                  <a:schemeClr val="tx1"/>
                </a:solidFill>
                <a:effectLst/>
                <a:latin typeface="Arial" panose="020B0604020202020204" pitchFamily="34" charset="0"/>
              </a:rPr>
              <a:t>sensitivity analysis</a:t>
            </a:r>
            <a:r>
              <a:rPr kumimoji="0" lang="en-US" altLang="en-US" sz="1800" b="0" i="0" u="none" strike="noStrike" cap="none" normalizeH="0" baseline="0" dirty="0">
                <a:ln>
                  <a:noFill/>
                </a:ln>
                <a:solidFill>
                  <a:schemeClr val="tx1"/>
                </a:solidFill>
                <a:effectLst/>
                <a:latin typeface="Arial" panose="020B0604020202020204" pitchFamily="34" charset="0"/>
              </a:rPr>
              <a:t> before making long-term commitments.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8. Risk &amp; Return Balance</a:t>
            </a:r>
            <a:r>
              <a:rPr lang="en-US" altLang="en-US" sz="1800" b="1" dirty="0">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Some IRR results </a:t>
            </a:r>
            <a:r>
              <a:rPr kumimoji="0" lang="en-US" altLang="en-US" sz="1800" b="0" i="0" u="none" strike="noStrike" cap="none" normalizeH="0" baseline="0" dirty="0">
                <a:ln>
                  <a:noFill/>
                </a:ln>
                <a:solidFill>
                  <a:schemeClr val="tx1"/>
                </a:solidFill>
                <a:effectLst/>
                <a:highlight>
                  <a:srgbClr val="FF0000"/>
                </a:highlight>
                <a:latin typeface="Arial" panose="020B0604020202020204" pitchFamily="34" charset="0"/>
              </a:rPr>
              <a:t>(#NUM errors) </a:t>
            </a:r>
            <a:r>
              <a:rPr kumimoji="0" lang="en-US" altLang="en-US" sz="1800" b="0" i="0" u="none" strike="noStrike" cap="none" normalizeH="0" baseline="0" dirty="0">
                <a:ln>
                  <a:noFill/>
                </a:ln>
                <a:solidFill>
                  <a:schemeClr val="tx1"/>
                </a:solidFill>
                <a:effectLst/>
                <a:latin typeface="Arial" panose="020B0604020202020204" pitchFamily="34" charset="0"/>
              </a:rPr>
              <a:t>suggest inconsistent or multiple IRRs.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Advise using </a:t>
            </a:r>
            <a:r>
              <a:rPr kumimoji="0" lang="en-US" altLang="en-US" sz="1800" b="1" i="0" u="none" strike="noStrike" cap="none" normalizeH="0" baseline="0" dirty="0">
                <a:ln>
                  <a:noFill/>
                </a:ln>
                <a:solidFill>
                  <a:schemeClr val="tx1"/>
                </a:solidFill>
                <a:effectLst/>
                <a:latin typeface="Arial" panose="020B0604020202020204" pitchFamily="34" charset="0"/>
              </a:rPr>
              <a:t>NPV &amp; MIRR as more reliable decision tools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r>
              <a:rPr lang="en-US" sz="2400" b="1" dirty="0"/>
              <a:t>9. Overall Recommendation:</a:t>
            </a:r>
          </a:p>
          <a:p>
            <a:pPr marL="285750" indent="-285750">
              <a:buFont typeface="Arial" panose="020B0604020202020204" pitchFamily="34" charset="0"/>
              <a:buChar char="•"/>
            </a:pPr>
            <a:r>
              <a:rPr lang="en-US" sz="2400" dirty="0"/>
              <a:t>Prefer investments with positive NPV, IRR &gt; cost of capital, and stable MIRR.</a:t>
            </a:r>
          </a:p>
          <a:p>
            <a:pPr marL="285750" indent="-285750">
              <a:buFont typeface="Arial" panose="020B0604020202020204" pitchFamily="34" charset="0"/>
              <a:buChar char="•"/>
            </a:pPr>
            <a:r>
              <a:rPr lang="en-US" sz="2400" dirty="0"/>
              <a:t>Reassess high-interest loans, adopt faster repayment, and select projects</a:t>
            </a:r>
          </a:p>
          <a:p>
            <a:r>
              <a:rPr lang="en-US" sz="2400" dirty="0"/>
              <a:t>    aligning with strategic financial goals.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B4880CCE-083B-2F7D-1172-9B42E254F745}"/>
              </a:ext>
            </a:extLst>
          </p:cNvPr>
          <p:cNvGraphicFramePr>
            <a:graphicFrameLocks noGrp="1"/>
          </p:cNvGraphicFramePr>
          <p:nvPr>
            <p:extLst>
              <p:ext uri="{D42A27DB-BD31-4B8C-83A1-F6EECF244321}">
                <p14:modId xmlns:p14="http://schemas.microsoft.com/office/powerpoint/2010/main" val="3620694570"/>
              </p:ext>
            </p:extLst>
          </p:nvPr>
        </p:nvGraphicFramePr>
        <p:xfrm>
          <a:off x="8046720" y="2033216"/>
          <a:ext cx="3505200" cy="2209800"/>
        </p:xfrm>
        <a:graphic>
          <a:graphicData uri="http://schemas.openxmlformats.org/drawingml/2006/table">
            <a:tbl>
              <a:tblPr>
                <a:tableStyleId>{5C22544A-7EE6-4342-B048-85BDC9FD1C3A}</a:tableStyleId>
              </a:tblPr>
              <a:tblGrid>
                <a:gridCol w="1422400">
                  <a:extLst>
                    <a:ext uri="{9D8B030D-6E8A-4147-A177-3AD203B41FA5}">
                      <a16:colId xmlns:a16="http://schemas.microsoft.com/office/drawing/2014/main" val="24527124"/>
                    </a:ext>
                  </a:extLst>
                </a:gridCol>
                <a:gridCol w="1079500">
                  <a:extLst>
                    <a:ext uri="{9D8B030D-6E8A-4147-A177-3AD203B41FA5}">
                      <a16:colId xmlns:a16="http://schemas.microsoft.com/office/drawing/2014/main" val="3907474225"/>
                    </a:ext>
                  </a:extLst>
                </a:gridCol>
                <a:gridCol w="1003300">
                  <a:extLst>
                    <a:ext uri="{9D8B030D-6E8A-4147-A177-3AD203B41FA5}">
                      <a16:colId xmlns:a16="http://schemas.microsoft.com/office/drawing/2014/main" val="4240303346"/>
                    </a:ext>
                  </a:extLst>
                </a:gridCol>
              </a:tblGrid>
              <a:tr h="190500">
                <a:tc>
                  <a:txBody>
                    <a:bodyPr/>
                    <a:lstStyle/>
                    <a:p>
                      <a:pPr algn="ctr" fontAlgn="b">
                        <a:buNone/>
                      </a:pPr>
                      <a:r>
                        <a:rPr lang="en-IN" sz="1100" u="none" strike="noStrike">
                          <a:effectLst/>
                        </a:rPr>
                        <a:t>Cash Flows</a:t>
                      </a:r>
                      <a:endParaRPr lang="en-IN" sz="1100" b="1" i="0" u="none" strike="noStrike">
                        <a:solidFill>
                          <a:srgbClr val="FFFF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Guess</a:t>
                      </a:r>
                      <a:endParaRPr lang="en-IN" sz="1100" b="1" i="0" u="none" strike="noStrike">
                        <a:solidFill>
                          <a:srgbClr val="FFFF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IRR</a:t>
                      </a:r>
                      <a:endParaRPr lang="en-IN" sz="1100" b="1" i="0" u="none" strike="noStrike">
                        <a:solidFill>
                          <a:srgbClr val="FFFF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15618201"/>
                  </a:ext>
                </a:extLst>
              </a:tr>
              <a:tr h="182880">
                <a:tc>
                  <a:txBody>
                    <a:bodyPr/>
                    <a:lstStyle/>
                    <a:p>
                      <a:pPr algn="ctr" fontAlgn="b">
                        <a:buNone/>
                      </a:pPr>
                      <a:r>
                        <a:rPr lang="en-IN" sz="1100" u="none" strike="noStrike">
                          <a:effectLst/>
                        </a:rPr>
                        <a:t>10000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#NUM!</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3121586"/>
                  </a:ext>
                </a:extLst>
              </a:tr>
              <a:tr h="182880">
                <a:tc>
                  <a:txBody>
                    <a:bodyPr/>
                    <a:lstStyle/>
                    <a:p>
                      <a:pPr algn="ctr" fontAlgn="b">
                        <a:buNone/>
                      </a:pPr>
                      <a:r>
                        <a:rPr lang="en-IN" sz="1100" u="none" strike="noStrike">
                          <a:effectLst/>
                        </a:rPr>
                        <a:t>-5000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0.05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#NUM!</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96312382"/>
                  </a:ext>
                </a:extLst>
              </a:tr>
              <a:tr h="182880">
                <a:tc>
                  <a:txBody>
                    <a:bodyPr/>
                    <a:lstStyle/>
                    <a:p>
                      <a:pPr algn="ctr" fontAlgn="b">
                        <a:buNone/>
                      </a:pPr>
                      <a:r>
                        <a:rPr lang="en-IN" sz="1100" u="none" strike="noStrike">
                          <a:effectLst/>
                        </a:rPr>
                        <a:t>8500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0.15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#NUM!</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5140976"/>
                  </a:ext>
                </a:extLst>
              </a:tr>
              <a:tr h="182880">
                <a:tc>
                  <a:txBody>
                    <a:bodyPr/>
                    <a:lstStyle/>
                    <a:p>
                      <a:pPr algn="ctr" fontAlgn="b">
                        <a:buNone/>
                      </a:pPr>
                      <a:r>
                        <a:rPr lang="en-IN" sz="1100" u="none" strike="noStrike">
                          <a:effectLst/>
                        </a:rPr>
                        <a:t>2000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0.2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#NUM!</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07374504"/>
                  </a:ext>
                </a:extLst>
              </a:tr>
              <a:tr h="182880">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0.25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#NUM!</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391077"/>
                  </a:ext>
                </a:extLst>
              </a:tr>
              <a:tr h="182880">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0.3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#NUM!</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3691231"/>
                  </a:ext>
                </a:extLst>
              </a:tr>
              <a:tr h="182880">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0.35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#NUM!</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99726723"/>
                  </a:ext>
                </a:extLst>
              </a:tr>
              <a:tr h="182880">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0.4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#NUM!</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5862297"/>
                  </a:ext>
                </a:extLst>
              </a:tr>
              <a:tr h="182880">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0.45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#NUM!</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0659000"/>
                  </a:ext>
                </a:extLst>
              </a:tr>
              <a:tr h="182880">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0.5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#NUM!</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56160238"/>
                  </a:ext>
                </a:extLst>
              </a:tr>
              <a:tr h="190500">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0.55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dirty="0">
                          <a:effectLst/>
                        </a:rPr>
                        <a:t>#NUM!</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06100623"/>
                  </a:ext>
                </a:extLst>
              </a:tr>
            </a:tbl>
          </a:graphicData>
        </a:graphic>
      </p:graphicFrame>
    </p:spTree>
    <p:extLst>
      <p:ext uri="{BB962C8B-B14F-4D97-AF65-F5344CB8AC3E}">
        <p14:creationId xmlns:p14="http://schemas.microsoft.com/office/powerpoint/2010/main" val="1057507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69C9-1A64-D00B-82B3-D1CC6FFC6511}"/>
              </a:ext>
            </a:extLst>
          </p:cNvPr>
          <p:cNvSpPr>
            <a:spLocks noGrp="1"/>
          </p:cNvSpPr>
          <p:nvPr>
            <p:ph type="title"/>
          </p:nvPr>
        </p:nvSpPr>
        <p:spPr>
          <a:xfrm>
            <a:off x="76201" y="101601"/>
            <a:ext cx="10131427" cy="782319"/>
          </a:xfrm>
        </p:spPr>
        <p:txBody>
          <a:bodyPr>
            <a:normAutofit/>
          </a:bodyPr>
          <a:lstStyle/>
          <a:p>
            <a:r>
              <a:rPr lang="en-US" sz="4000" b="1" dirty="0">
                <a:latin typeface="Arial" panose="020B0604020202020204" pitchFamily="34" charset="0"/>
                <a:cs typeface="Arial" panose="020B0604020202020204" pitchFamily="34" charset="0"/>
              </a:rPr>
              <a:t>Methodologies:</a:t>
            </a:r>
            <a:endParaRPr lang="en-IN" sz="4000" b="1"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5CFA914-4D82-0CBA-77AC-785720EB64E3}"/>
              </a:ext>
            </a:extLst>
          </p:cNvPr>
          <p:cNvSpPr>
            <a:spLocks noGrp="1" noChangeArrowheads="1"/>
          </p:cNvSpPr>
          <p:nvPr>
            <p:ph type="body" idx="1"/>
          </p:nvPr>
        </p:nvSpPr>
        <p:spPr bwMode="auto">
          <a:xfrm>
            <a:off x="196644" y="795863"/>
            <a:ext cx="11366092"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Problem Identification:</a:t>
            </a:r>
          </a:p>
          <a:p>
            <a:pPr marR="0" lvl="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scope of the project: analysis of annuity, loan repayment, EMI calculation, and </a:t>
            </a:r>
            <a:endParaRPr lang="en-US" altLang="en-US" sz="1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investment decision-making.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 Data Collection: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Gathered input data such as loan amounts, interest rates, number of payments, and</a:t>
            </a:r>
          </a:p>
          <a:p>
            <a:pPr marR="0" lvl="0" algn="l" defTabSz="914400" rtl="0" eaLnBrk="0" fontAlgn="base" latinLnBrk="0" hangingPunct="0">
              <a:lnSpc>
                <a:spcPct val="100000"/>
              </a:lnSpc>
              <a:spcBef>
                <a:spcPct val="0"/>
              </a:spcBef>
              <a:spcAft>
                <a:spcPct val="0"/>
              </a:spcAft>
              <a:buClrTx/>
              <a:buSzTx/>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projected cash flows.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 Application of Financial Models: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Annuity Calculations</a:t>
            </a:r>
            <a:r>
              <a:rPr kumimoji="0" lang="en-US" altLang="en-US" sz="1800" b="0" i="0" u="none" strike="noStrike" cap="none" normalizeH="0" baseline="0" dirty="0">
                <a:ln>
                  <a:noFill/>
                </a:ln>
                <a:solidFill>
                  <a:schemeClr val="tx1"/>
                </a:solidFill>
                <a:effectLst/>
                <a:latin typeface="Arial" panose="020B0604020202020204" pitchFamily="34" charset="0"/>
              </a:rPr>
              <a:t> – Applied PV formulas to evaluate annuity due vs. ordinary annuity.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Loan &amp; EMI Analysis</a:t>
            </a:r>
            <a:r>
              <a:rPr kumimoji="0" lang="en-US" altLang="en-US" sz="1800" b="0" i="0" u="none" strike="noStrike" cap="none" normalizeH="0" baseline="0" dirty="0">
                <a:ln>
                  <a:noFill/>
                </a:ln>
                <a:solidFill>
                  <a:schemeClr val="tx1"/>
                </a:solidFill>
                <a:effectLst/>
                <a:latin typeface="Arial" panose="020B0604020202020204" pitchFamily="34" charset="0"/>
              </a:rPr>
              <a:t> – Used EMI formulas and prepared amortization schedules to</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separate principal and interest.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Investment Evaluation</a:t>
            </a:r>
            <a:r>
              <a:rPr kumimoji="0" lang="en-US" altLang="en-US" sz="1800" b="0" i="0" u="none" strike="noStrike" cap="none" normalizeH="0" baseline="0" dirty="0">
                <a:ln>
                  <a:noFill/>
                </a:ln>
                <a:solidFill>
                  <a:schemeClr val="tx1"/>
                </a:solidFill>
                <a:effectLst/>
                <a:latin typeface="Arial" panose="020B0604020202020204" pitchFamily="34" charset="0"/>
              </a:rPr>
              <a:t> – Applied NPV, IRR, MIRR, and XIRR to assess profitability and risk.</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0657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3A77CC6-1142-23F1-FB77-9A6002BE5ED3}"/>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1">
            <a:extLst>
              <a:ext uri="{FF2B5EF4-FFF2-40B4-BE49-F238E27FC236}">
                <a16:creationId xmlns:a16="http://schemas.microsoft.com/office/drawing/2014/main" id="{601A926B-F3AD-95D6-E114-C3A79068AA40}"/>
              </a:ext>
            </a:extLst>
          </p:cNvPr>
          <p:cNvSpPr>
            <a:spLocks noGrp="1" noChangeArrowheads="1"/>
          </p:cNvSpPr>
          <p:nvPr>
            <p:ph type="body" idx="1"/>
          </p:nvPr>
        </p:nvSpPr>
        <p:spPr bwMode="auto">
          <a:xfrm>
            <a:off x="449826" y="583590"/>
            <a:ext cx="801574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1800" dirty="0">
                <a:latin typeface="Arial" panose="020B0604020202020204" pitchFamily="34" charset="0"/>
              </a:rPr>
              <a:t>4. </a:t>
            </a:r>
            <a:r>
              <a:rPr kumimoji="0" lang="en-US" altLang="en-US" sz="1800" b="1" i="0" u="none" strike="noStrike" cap="none" normalizeH="0" baseline="0" dirty="0">
                <a:ln>
                  <a:noFill/>
                </a:ln>
                <a:solidFill>
                  <a:schemeClr val="tx1"/>
                </a:solidFill>
                <a:effectLst/>
                <a:latin typeface="Arial" panose="020B0604020202020204" pitchFamily="34" charset="0"/>
              </a:rPr>
              <a:t>Use of Tools: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MS Excel was used for all calculations (functions like PV, PMT, IPMT, </a:t>
            </a:r>
          </a:p>
          <a:p>
            <a:pPr marR="0" lvl="0" algn="l" defTabSz="914400" rtl="0" eaLnBrk="0" fontAlgn="base" latinLnBrk="0" hangingPunct="0">
              <a:lnSpc>
                <a:spcPct val="100000"/>
              </a:lnSpc>
              <a:spcBef>
                <a:spcPct val="0"/>
              </a:spcBef>
              <a:spcAft>
                <a:spcPct val="0"/>
              </a:spcAft>
              <a:buClrTx/>
              <a:buSzTx/>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PPMT, NPV, IRR, MIRR, XIRR).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Created structured tables and cash flow timelines for clarity.</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5. Comparative Analysis:</a:t>
            </a:r>
          </a:p>
          <a:p>
            <a:pPr marL="0" marR="0" lvl="0" indent="0" algn="l" defTabSz="914400" rtl="0" eaLnBrk="0" fontAlgn="base" latinLnBrk="0" hangingPunct="0">
              <a:lnSpc>
                <a:spcPct val="100000"/>
              </a:lnSpc>
              <a:spcBef>
                <a:spcPct val="0"/>
              </a:spcBef>
              <a:spcAft>
                <a:spcPct val="0"/>
              </a:spcAft>
              <a:buClrTx/>
              <a:buSzTx/>
              <a:tabLst/>
            </a:pPr>
            <a:endParaRPr lang="en-US" altLang="en-US" sz="1800"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Compared different projects and investment options based on</a:t>
            </a:r>
          </a:p>
          <a:p>
            <a:pPr marR="0" lvl="0" algn="l" defTabSz="914400" rtl="0" eaLnBrk="0" fontAlgn="base" latinLnBrk="0" hangingPunct="0">
              <a:lnSpc>
                <a:spcPct val="100000"/>
              </a:lnSpc>
              <a:spcBef>
                <a:spcPct val="0"/>
              </a:spcBef>
              <a:spcAft>
                <a:spcPct val="0"/>
              </a:spcAft>
              <a:buClrTx/>
              <a:buSzTx/>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calculated values (NPV vs. IRR vs. MIRR).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Conducted sensitivity analysis by changing discount rates.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6. Interpretation &amp; Recommendations</a:t>
            </a:r>
            <a:r>
              <a:rPr lang="en-US" altLang="en-US" sz="1800" dirty="0">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lang="en-US" altLang="en-US" sz="1800"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Interpreted results to identify the most profitable and feasible options.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Prepared actionable insights for better decision-making.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0332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A849-D75A-1D4C-3812-F8E22AE0C97E}"/>
              </a:ext>
            </a:extLst>
          </p:cNvPr>
          <p:cNvSpPr>
            <a:spLocks noGrp="1"/>
          </p:cNvSpPr>
          <p:nvPr>
            <p:ph type="title"/>
          </p:nvPr>
        </p:nvSpPr>
        <p:spPr>
          <a:xfrm>
            <a:off x="145027" y="0"/>
            <a:ext cx="10131427" cy="668593"/>
          </a:xfrm>
        </p:spPr>
        <p:txBody>
          <a:bodyPr>
            <a:normAutofit fontScale="90000"/>
          </a:bodyPr>
          <a:lstStyle/>
          <a:p>
            <a:r>
              <a:rPr lang="en-US" sz="4000" b="1" dirty="0">
                <a:latin typeface="Arial" panose="020B0604020202020204" pitchFamily="34" charset="0"/>
                <a:cs typeface="Arial" panose="020B0604020202020204" pitchFamily="34" charset="0"/>
              </a:rPr>
              <a:t>Approaches:</a:t>
            </a:r>
            <a:endParaRPr lang="en-IN" sz="4000" b="1"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CA9AFD29-E741-FCF4-CDD6-23528AE6F79A}"/>
              </a:ext>
            </a:extLst>
          </p:cNvPr>
          <p:cNvSpPr>
            <a:spLocks noGrp="1"/>
          </p:cNvSpPr>
          <p:nvPr>
            <p:ph type="body" idx="1"/>
          </p:nvPr>
        </p:nvSpPr>
        <p:spPr>
          <a:xfrm>
            <a:off x="400664" y="970935"/>
            <a:ext cx="10513142" cy="5680587"/>
          </a:xfrm>
        </p:spPr>
        <p:txBody>
          <a:bodyPr>
            <a:normAutofit fontScale="92500"/>
          </a:bodyPr>
          <a:lstStyle/>
          <a:p>
            <a:r>
              <a:rPr lang="en-US" sz="2400" b="1" dirty="0"/>
              <a:t>1. Annuity:</a:t>
            </a:r>
          </a:p>
          <a:p>
            <a:pPr marL="342900" indent="-342900">
              <a:buFont typeface="Arial" panose="020B0604020202020204" pitchFamily="34" charset="0"/>
              <a:buChar char="•"/>
            </a:pPr>
            <a:r>
              <a:rPr lang="en-US" sz="2400" dirty="0"/>
              <a:t>Applied Present Value (PV) formulas to evaluate annuity due vs. ordinary annuity.</a:t>
            </a:r>
          </a:p>
          <a:p>
            <a:pPr marL="342900" indent="-342900">
              <a:buFont typeface="Arial" panose="020B0604020202020204" pitchFamily="34" charset="0"/>
              <a:buChar char="•"/>
            </a:pPr>
            <a:r>
              <a:rPr lang="en-US" sz="2400" dirty="0"/>
              <a:t>Compared the impact of payment timing (beginning vs end of the year) on PV. </a:t>
            </a:r>
          </a:p>
          <a:p>
            <a:r>
              <a:rPr lang="en-US" sz="2400" b="1" dirty="0"/>
              <a:t>2. EMI &amp; Loan Repayment Approach:</a:t>
            </a:r>
          </a:p>
          <a:p>
            <a:pPr marL="342900" indent="-342900">
              <a:buFont typeface="Arial" panose="020B0604020202020204" pitchFamily="34" charset="0"/>
              <a:buChar char="•"/>
            </a:pPr>
            <a:r>
              <a:rPr lang="en-US" sz="2400" dirty="0"/>
              <a:t>Used EMI formula to calculate periodic installments under different interest rates and loan terms.</a:t>
            </a:r>
          </a:p>
          <a:p>
            <a:pPr marL="342900" indent="-342900">
              <a:buFont typeface="Arial" panose="020B0604020202020204" pitchFamily="34" charset="0"/>
              <a:buChar char="•"/>
            </a:pPr>
            <a:r>
              <a:rPr lang="en-US" sz="2400" dirty="0"/>
              <a:t>Prepared amortization schedules to separate principal and interest components.</a:t>
            </a:r>
            <a:endParaRPr lang="en-IN" sz="2400" dirty="0"/>
          </a:p>
          <a:p>
            <a:r>
              <a:rPr lang="en-US" sz="2400" b="1" dirty="0"/>
              <a:t>3. Investment Appraisal Approach: </a:t>
            </a:r>
          </a:p>
          <a:p>
            <a:pPr marL="342900" indent="-342900">
              <a:buFont typeface="Arial" panose="020B0604020202020204" pitchFamily="34" charset="0"/>
              <a:buChar char="•"/>
            </a:pPr>
            <a:r>
              <a:rPr lang="en-US" sz="2400" dirty="0"/>
              <a:t>Applied </a:t>
            </a:r>
            <a:r>
              <a:rPr lang="en-US" sz="2400" b="1" dirty="0"/>
              <a:t>Net Present Value (NPV) </a:t>
            </a:r>
            <a:r>
              <a:rPr lang="en-US" sz="2400" dirty="0"/>
              <a:t>technique to measure the value of future cash flows.</a:t>
            </a:r>
          </a:p>
          <a:p>
            <a:pPr marL="342900" indent="-342900">
              <a:buFont typeface="Arial" panose="020B0604020202020204" pitchFamily="34" charset="0"/>
              <a:buChar char="•"/>
            </a:pPr>
            <a:r>
              <a:rPr lang="en-US" sz="2400" dirty="0"/>
              <a:t>Used </a:t>
            </a:r>
            <a:r>
              <a:rPr lang="en-US" sz="2400" b="1" dirty="0"/>
              <a:t>Internal Rate of Return(IRR) </a:t>
            </a:r>
            <a:r>
              <a:rPr lang="en-US" sz="2400" dirty="0"/>
              <a:t>and </a:t>
            </a:r>
            <a:r>
              <a:rPr lang="en-US" sz="2400" b="1" dirty="0"/>
              <a:t>modified IRR (MIRR) </a:t>
            </a:r>
            <a:r>
              <a:rPr lang="en-US" sz="2400" dirty="0"/>
              <a:t>to asses project viability.</a:t>
            </a:r>
          </a:p>
          <a:p>
            <a:pPr marL="342900" indent="-342900">
              <a:buFont typeface="Arial" panose="020B0604020202020204" pitchFamily="34" charset="0"/>
              <a:buChar char="•"/>
            </a:pPr>
            <a:r>
              <a:rPr lang="en-US" sz="2400" dirty="0"/>
              <a:t>Conducted </a:t>
            </a:r>
            <a:r>
              <a:rPr lang="en-US" sz="2400" b="1" dirty="0"/>
              <a:t>Comparative Analysis </a:t>
            </a:r>
            <a:r>
              <a:rPr lang="en-US" sz="2400" dirty="0"/>
              <a:t>between different investment options.</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746062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06D14B-7FF5-B91E-AF7D-7FD1930286B2}"/>
              </a:ext>
            </a:extLst>
          </p:cNvPr>
          <p:cNvSpPr>
            <a:spLocks noGrp="1"/>
          </p:cNvSpPr>
          <p:nvPr>
            <p:ph type="body" idx="1"/>
          </p:nvPr>
        </p:nvSpPr>
        <p:spPr>
          <a:xfrm>
            <a:off x="685800" y="324466"/>
            <a:ext cx="10131428" cy="6233650"/>
          </a:xfrm>
        </p:spPr>
        <p:txBody>
          <a:bodyPr>
            <a:normAutofit/>
          </a:bodyPr>
          <a:lstStyle/>
          <a:p>
            <a:r>
              <a:rPr lang="en-IN" sz="2400" b="1" dirty="0"/>
              <a:t>4. Decision-Making Approach:</a:t>
            </a:r>
          </a:p>
          <a:p>
            <a:pPr marL="342900" indent="-342900">
              <a:buFont typeface="Arial" panose="020B0604020202020204" pitchFamily="34" charset="0"/>
              <a:buChar char="•"/>
            </a:pPr>
            <a:r>
              <a:rPr lang="en-IN" sz="2400" dirty="0"/>
              <a:t>Compared projects using NPV , IRR and MIRR to check consistency.</a:t>
            </a:r>
          </a:p>
          <a:p>
            <a:pPr marL="342900" indent="-342900">
              <a:buFont typeface="Arial" panose="020B0604020202020204" pitchFamily="34" charset="0"/>
              <a:buChar char="•"/>
            </a:pPr>
            <a:r>
              <a:rPr lang="en-IN" sz="2400" dirty="0"/>
              <a:t>Applied </a:t>
            </a:r>
            <a:r>
              <a:rPr lang="en-IN" sz="2400" b="1" dirty="0"/>
              <a:t>XIRR </a:t>
            </a:r>
            <a:r>
              <a:rPr lang="en-IN" sz="2400" dirty="0"/>
              <a:t>to calculate the effect of uneven/timed cash flows.</a:t>
            </a:r>
          </a:p>
          <a:p>
            <a:pPr marL="342900" indent="-342900">
              <a:buFont typeface="Arial" panose="020B0604020202020204" pitchFamily="34" charset="0"/>
              <a:buChar char="•"/>
            </a:pPr>
            <a:r>
              <a:rPr lang="en-IN" sz="2400" dirty="0"/>
              <a:t>Used sensitivity analysis to test project performance under </a:t>
            </a:r>
            <a:r>
              <a:rPr lang="en-IN" sz="2400" dirty="0" err="1"/>
              <a:t>vaying</a:t>
            </a:r>
            <a:r>
              <a:rPr lang="en-IN" sz="2400" dirty="0"/>
              <a:t> discount rates.</a:t>
            </a:r>
          </a:p>
          <a:p>
            <a:r>
              <a:rPr lang="en-IN" sz="2400" dirty="0"/>
              <a:t>5.Data &amp; tools:</a:t>
            </a:r>
          </a:p>
          <a:p>
            <a:pPr marL="342900" indent="-342900">
              <a:buFont typeface="Arial" panose="020B0604020202020204" pitchFamily="34" charset="0"/>
              <a:buChar char="•"/>
            </a:pPr>
            <a:r>
              <a:rPr lang="en-IN" sz="2400" dirty="0"/>
              <a:t>Used Ms excel financial (PV, NPV, IRR, MIRR, XIRR, PMT, IPMT, PPMT)</a:t>
            </a:r>
          </a:p>
          <a:p>
            <a:pPr marL="342900" indent="-342900">
              <a:buFont typeface="Arial" panose="020B0604020202020204" pitchFamily="34" charset="0"/>
              <a:buChar char="•"/>
            </a:pPr>
            <a:r>
              <a:rPr lang="en-IN" sz="2400" dirty="0"/>
              <a:t>Organized financial data into structured tables for clarity.</a:t>
            </a:r>
          </a:p>
          <a:p>
            <a:pPr marL="342900" indent="-342900">
              <a:buFont typeface="Arial" panose="020B0604020202020204" pitchFamily="34" charset="0"/>
              <a:buChar char="•"/>
            </a:pPr>
            <a:r>
              <a:rPr lang="en-IN" sz="2400" dirty="0"/>
              <a:t>Graphical representation of cash flows and loan schedules for better interpretation.</a:t>
            </a:r>
          </a:p>
        </p:txBody>
      </p:sp>
    </p:spTree>
    <p:extLst>
      <p:ext uri="{BB962C8B-B14F-4D97-AF65-F5344CB8AC3E}">
        <p14:creationId xmlns:p14="http://schemas.microsoft.com/office/powerpoint/2010/main" val="1605808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7ADFB9B4-B1B4-2DB5-F9E4-8C5B60B78C00}"/>
              </a:ext>
            </a:extLst>
          </p:cNvPr>
          <p:cNvGraphicFramePr>
            <a:graphicFrameLocks noChangeAspect="1"/>
          </p:cNvGraphicFramePr>
          <p:nvPr>
            <p:extLst>
              <p:ext uri="{D42A27DB-BD31-4B8C-83A1-F6EECF244321}">
                <p14:modId xmlns:p14="http://schemas.microsoft.com/office/powerpoint/2010/main" val="541803300"/>
              </p:ext>
            </p:extLst>
          </p:nvPr>
        </p:nvGraphicFramePr>
        <p:xfrm>
          <a:off x="2730962" y="-1"/>
          <a:ext cx="7062787" cy="11749547"/>
        </p:xfrm>
        <a:graphic>
          <a:graphicData uri="http://schemas.openxmlformats.org/presentationml/2006/ole">
            <mc:AlternateContent xmlns:mc="http://schemas.openxmlformats.org/markup-compatibility/2006">
              <mc:Choice xmlns:v="urn:schemas-microsoft-com:vml" Requires="v">
                <p:oleObj name="Worksheet" r:id="rId2" imgW="8465643" imgH="11925245" progId="Excel.Sheet.12">
                  <p:link updateAutomatic="1"/>
                </p:oleObj>
              </mc:Choice>
              <mc:Fallback>
                <p:oleObj name="Worksheet" r:id="rId2" imgW="8465643" imgH="11925245" progId="Excel.Sheet.12">
                  <p:link updateAutomatic="1"/>
                  <p:pic>
                    <p:nvPicPr>
                      <p:cNvPr id="0" name=""/>
                      <p:cNvPicPr/>
                      <p:nvPr/>
                    </p:nvPicPr>
                    <p:blipFill>
                      <a:blip r:embed="rId3"/>
                      <a:stretch>
                        <a:fillRect/>
                      </a:stretch>
                    </p:blipFill>
                    <p:spPr>
                      <a:xfrm>
                        <a:off x="2730962" y="-1"/>
                        <a:ext cx="7062787" cy="11749547"/>
                      </a:xfrm>
                      <a:prstGeom prst="rect">
                        <a:avLst/>
                      </a:prstGeom>
                    </p:spPr>
                  </p:pic>
                </p:oleObj>
              </mc:Fallback>
            </mc:AlternateContent>
          </a:graphicData>
        </a:graphic>
      </p:graphicFrame>
    </p:spTree>
    <p:extLst>
      <p:ext uri="{BB962C8B-B14F-4D97-AF65-F5344CB8AC3E}">
        <p14:creationId xmlns:p14="http://schemas.microsoft.com/office/powerpoint/2010/main" val="2348536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DC97C-4798-FA94-7B3B-BFD62CA653E6}"/>
              </a:ext>
            </a:extLst>
          </p:cNvPr>
          <p:cNvSpPr>
            <a:spLocks noGrp="1"/>
          </p:cNvSpPr>
          <p:nvPr>
            <p:ph type="title"/>
          </p:nvPr>
        </p:nvSpPr>
        <p:spPr>
          <a:xfrm>
            <a:off x="115530" y="83576"/>
            <a:ext cx="10131427" cy="860322"/>
          </a:xfrm>
        </p:spPr>
        <p:txBody>
          <a:bodyPr>
            <a:normAutofit/>
          </a:bodyPr>
          <a:lstStyle/>
          <a:p>
            <a:r>
              <a:rPr lang="en-IN" sz="4000" b="1" dirty="0">
                <a:latin typeface="Arial" panose="020B0604020202020204" pitchFamily="34" charset="0"/>
                <a:cs typeface="Arial" panose="020B0604020202020204" pitchFamily="34" charset="0"/>
              </a:rPr>
              <a:t>Insights:</a:t>
            </a:r>
          </a:p>
        </p:txBody>
      </p:sp>
      <p:sp>
        <p:nvSpPr>
          <p:cNvPr id="3" name="Text Placeholder 2">
            <a:extLst>
              <a:ext uri="{FF2B5EF4-FFF2-40B4-BE49-F238E27FC236}">
                <a16:creationId xmlns:a16="http://schemas.microsoft.com/office/drawing/2014/main" id="{41FA4414-018B-3434-A04F-AC9DD4BA79E9}"/>
              </a:ext>
            </a:extLst>
          </p:cNvPr>
          <p:cNvSpPr>
            <a:spLocks noGrp="1"/>
          </p:cNvSpPr>
          <p:nvPr>
            <p:ph type="body" idx="1"/>
          </p:nvPr>
        </p:nvSpPr>
        <p:spPr>
          <a:xfrm>
            <a:off x="685800" y="943898"/>
            <a:ext cx="10131428" cy="4847302"/>
          </a:xfrm>
        </p:spPr>
        <p:txBody>
          <a:bodyPr/>
          <a:lstStyle/>
          <a:p>
            <a:pPr marL="342900" indent="-342900">
              <a:buFont typeface="Arial" panose="020B0604020202020204" pitchFamily="34" charset="0"/>
              <a:buChar char="•"/>
            </a:pPr>
            <a:r>
              <a:rPr lang="en-US" sz="2400" b="1" dirty="0"/>
              <a:t>Annuity:</a:t>
            </a:r>
            <a:r>
              <a:rPr lang="en-US" dirty="0"/>
              <a:t> Understood the concept of constant cash payments over time. </a:t>
            </a:r>
          </a:p>
          <a:p>
            <a:pPr marL="342900" indent="-342900">
              <a:buFont typeface="Arial" panose="020B0604020202020204" pitchFamily="34" charset="0"/>
              <a:buChar char="•"/>
            </a:pPr>
            <a:r>
              <a:rPr lang="en-US" sz="2400" b="1" dirty="0"/>
              <a:t>Present Value (PV): </a:t>
            </a:r>
            <a:r>
              <a:rPr lang="en-US" dirty="0"/>
              <a:t>Learned to calculate the current worth of future payments. </a:t>
            </a:r>
          </a:p>
          <a:p>
            <a:pPr marL="342900" indent="-342900">
              <a:buFont typeface="Arial" panose="020B0604020202020204" pitchFamily="34" charset="0"/>
              <a:buChar char="•"/>
            </a:pPr>
            <a:r>
              <a:rPr lang="en-US" sz="2400" b="1" dirty="0"/>
              <a:t>Net Present Value (NPV) and XNPV: </a:t>
            </a:r>
            <a:r>
              <a:rPr lang="en-US" dirty="0"/>
              <a:t>Compared different investments based on future cash flows. </a:t>
            </a:r>
          </a:p>
          <a:p>
            <a:pPr marL="342900" indent="-342900">
              <a:buFont typeface="Arial" panose="020B0604020202020204" pitchFamily="34" charset="0"/>
              <a:buChar char="•"/>
            </a:pPr>
            <a:r>
              <a:rPr lang="en-US" sz="2400" b="1" dirty="0"/>
              <a:t>EMI: </a:t>
            </a:r>
            <a:r>
              <a:rPr lang="en-US" dirty="0"/>
              <a:t>Determined the monthly installment for a loan and its components. </a:t>
            </a:r>
          </a:p>
          <a:p>
            <a:pPr marL="342900" indent="-342900">
              <a:buFont typeface="Arial" panose="020B0604020202020204" pitchFamily="34" charset="0"/>
              <a:buChar char="•"/>
            </a:pPr>
            <a:r>
              <a:rPr lang="en-US" b="1" dirty="0"/>
              <a:t>Interest Rate and Loan Term: </a:t>
            </a:r>
            <a:r>
              <a:rPr lang="en-US" dirty="0"/>
              <a:t>Calculated the effective interest rate and the duration required to repay a loan. </a:t>
            </a:r>
          </a:p>
          <a:p>
            <a:pPr marL="342900" indent="-342900">
              <a:buFont typeface="Arial" panose="020B0604020202020204" pitchFamily="34" charset="0"/>
              <a:buChar char="•"/>
            </a:pPr>
            <a:r>
              <a:rPr lang="en-US" sz="2400" b="1" dirty="0"/>
              <a:t>Internal Rate of Return (IRR) and Modified IRR (MIRR): </a:t>
            </a:r>
            <a:r>
              <a:rPr lang="en-US" dirty="0"/>
              <a:t>Assessed the profitability of investments considering different cash flow timings and rates.</a:t>
            </a:r>
            <a:endParaRPr lang="en-IN" dirty="0"/>
          </a:p>
        </p:txBody>
      </p:sp>
    </p:spTree>
    <p:extLst>
      <p:ext uri="{BB962C8B-B14F-4D97-AF65-F5344CB8AC3E}">
        <p14:creationId xmlns:p14="http://schemas.microsoft.com/office/powerpoint/2010/main" val="3144991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58C59-6520-34B7-3F52-EBF0FAADB152}"/>
              </a:ext>
            </a:extLst>
          </p:cNvPr>
          <p:cNvSpPr>
            <a:spLocks noGrp="1"/>
          </p:cNvSpPr>
          <p:nvPr>
            <p:ph type="title"/>
          </p:nvPr>
        </p:nvSpPr>
        <p:spPr>
          <a:xfrm>
            <a:off x="162947" y="589936"/>
            <a:ext cx="10131427" cy="953727"/>
          </a:xfrm>
        </p:spPr>
        <p:txBody>
          <a:bodyPr>
            <a:normAutofit/>
          </a:bodyPr>
          <a:lstStyle/>
          <a:p>
            <a:r>
              <a:rPr lang="en-IN" sz="4000" b="1" dirty="0">
                <a:latin typeface="Arial" panose="020B0604020202020204" pitchFamily="34" charset="0"/>
                <a:cs typeface="Arial" panose="020B0604020202020204" pitchFamily="34" charset="0"/>
              </a:rPr>
              <a:t>Conclusion:</a:t>
            </a:r>
          </a:p>
        </p:txBody>
      </p:sp>
      <p:sp>
        <p:nvSpPr>
          <p:cNvPr id="3" name="Text Placeholder 2">
            <a:extLst>
              <a:ext uri="{FF2B5EF4-FFF2-40B4-BE49-F238E27FC236}">
                <a16:creationId xmlns:a16="http://schemas.microsoft.com/office/drawing/2014/main" id="{B11DDB96-2664-8628-2F10-B23BC1242988}"/>
              </a:ext>
            </a:extLst>
          </p:cNvPr>
          <p:cNvSpPr>
            <a:spLocks noGrp="1"/>
          </p:cNvSpPr>
          <p:nvPr>
            <p:ph type="body" idx="1"/>
          </p:nvPr>
        </p:nvSpPr>
        <p:spPr>
          <a:xfrm>
            <a:off x="511277" y="1435510"/>
            <a:ext cx="9783097" cy="4355690"/>
          </a:xfrm>
        </p:spPr>
        <p:txBody>
          <a:bodyPr/>
          <a:lstStyle/>
          <a:p>
            <a:pPr marL="342900" indent="-342900">
              <a:buFont typeface="Arial" panose="020B0604020202020204" pitchFamily="34" charset="0"/>
              <a:buChar char="•"/>
            </a:pPr>
            <a:r>
              <a:rPr lang="en-IN" sz="2400" dirty="0"/>
              <a:t>The financial analysis conducted in this project highlights the importance of evaluating cash flows, profitability and investment decisions using appropriate tools such as NPV, IRR, ANNUITY and depreciation method.</a:t>
            </a:r>
          </a:p>
          <a:p>
            <a:pPr marL="342900" indent="-342900">
              <a:buFont typeface="Arial" panose="020B0604020202020204" pitchFamily="34" charset="0"/>
              <a:buChar char="•"/>
            </a:pPr>
            <a:r>
              <a:rPr lang="en-IN" sz="2400" dirty="0"/>
              <a:t>Proper decision-making ensures better returns and sustainable growth.</a:t>
            </a:r>
          </a:p>
          <a:p>
            <a:pPr marL="342900" indent="-342900">
              <a:buFont typeface="Arial" panose="020B0604020202020204" pitchFamily="34" charset="0"/>
              <a:buChar char="•"/>
            </a:pPr>
            <a:r>
              <a:rPr lang="en-IN" sz="2400" dirty="0"/>
              <a:t>Systematic analysis supports strategic planning and long-term stability.</a:t>
            </a:r>
            <a:endParaRPr lang="en-IN" dirty="0"/>
          </a:p>
        </p:txBody>
      </p:sp>
    </p:spTree>
    <p:extLst>
      <p:ext uri="{BB962C8B-B14F-4D97-AF65-F5344CB8AC3E}">
        <p14:creationId xmlns:p14="http://schemas.microsoft.com/office/powerpoint/2010/main" val="3908871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428B1C-F80D-1A08-E787-231EE3871C54}"/>
              </a:ext>
            </a:extLst>
          </p:cNvPr>
          <p:cNvSpPr>
            <a:spLocks noGrp="1"/>
          </p:cNvSpPr>
          <p:nvPr>
            <p:ph type="title"/>
          </p:nvPr>
        </p:nvSpPr>
        <p:spPr>
          <a:xfrm>
            <a:off x="86033" y="152400"/>
            <a:ext cx="10131427" cy="914400"/>
          </a:xfrm>
        </p:spPr>
        <p:txBody>
          <a:bodyPr>
            <a:normAutofit/>
          </a:bodyPr>
          <a:lstStyle/>
          <a:p>
            <a:r>
              <a:rPr lang="en-IN" sz="4800" b="1" dirty="0">
                <a:latin typeface="Arial Black" panose="020B0A04020102020204" pitchFamily="34" charset="0"/>
              </a:rPr>
              <a:t>Contents:-</a:t>
            </a:r>
          </a:p>
        </p:txBody>
      </p:sp>
      <p:sp>
        <p:nvSpPr>
          <p:cNvPr id="5" name="Text Placeholder 4">
            <a:extLst>
              <a:ext uri="{FF2B5EF4-FFF2-40B4-BE49-F238E27FC236}">
                <a16:creationId xmlns:a16="http://schemas.microsoft.com/office/drawing/2014/main" id="{949DF522-1B5B-2CC2-6320-ABF5D4342FB9}"/>
              </a:ext>
            </a:extLst>
          </p:cNvPr>
          <p:cNvSpPr>
            <a:spLocks noGrp="1"/>
          </p:cNvSpPr>
          <p:nvPr>
            <p:ph type="body" idx="1"/>
          </p:nvPr>
        </p:nvSpPr>
        <p:spPr>
          <a:xfrm>
            <a:off x="685800" y="1066800"/>
            <a:ext cx="10277168" cy="4970206"/>
          </a:xfrm>
        </p:spPr>
        <p:txBody>
          <a:bodyPr/>
          <a:lstStyle/>
          <a:p>
            <a:pPr marL="342900" indent="-342900">
              <a:buFont typeface="Wingdings" panose="05000000000000000000" pitchFamily="2" charset="2"/>
              <a:buChar char="v"/>
            </a:pPr>
            <a:r>
              <a:rPr lang="en-IN" dirty="0"/>
              <a:t>INTRODUCTION</a:t>
            </a:r>
          </a:p>
          <a:p>
            <a:pPr marL="342900" indent="-342900">
              <a:buFont typeface="Wingdings" panose="05000000000000000000" pitchFamily="2" charset="2"/>
              <a:buChar char="v"/>
            </a:pPr>
            <a:r>
              <a:rPr lang="en-IN" dirty="0"/>
              <a:t>KEY FINDINGS </a:t>
            </a:r>
          </a:p>
          <a:p>
            <a:pPr marL="342900" indent="-342900">
              <a:buFont typeface="Wingdings" panose="05000000000000000000" pitchFamily="2" charset="2"/>
              <a:buChar char="v"/>
            </a:pPr>
            <a:r>
              <a:rPr lang="en-IN" dirty="0"/>
              <a:t>ACTIONABLE </a:t>
            </a:r>
          </a:p>
          <a:p>
            <a:pPr marL="342900" indent="-342900">
              <a:buFont typeface="Wingdings" panose="05000000000000000000" pitchFamily="2" charset="2"/>
              <a:buChar char="v"/>
            </a:pPr>
            <a:r>
              <a:rPr lang="en-IN" dirty="0"/>
              <a:t>METHODOLOGIES</a:t>
            </a:r>
          </a:p>
          <a:p>
            <a:pPr marL="342900" indent="-342900">
              <a:buFont typeface="Wingdings" panose="05000000000000000000" pitchFamily="2" charset="2"/>
              <a:buChar char="v"/>
            </a:pPr>
            <a:r>
              <a:rPr lang="en-IN" dirty="0"/>
              <a:t>APPROACHES</a:t>
            </a:r>
          </a:p>
          <a:p>
            <a:pPr marL="342900" indent="-342900">
              <a:buFont typeface="Wingdings" panose="05000000000000000000" pitchFamily="2" charset="2"/>
              <a:buChar char="v"/>
            </a:pPr>
            <a:r>
              <a:rPr lang="en-IN" dirty="0"/>
              <a:t>INSIGHTS</a:t>
            </a:r>
          </a:p>
          <a:p>
            <a:pPr marL="342900" indent="-342900">
              <a:buFont typeface="Wingdings" panose="05000000000000000000" pitchFamily="2" charset="2"/>
              <a:buChar char="v"/>
            </a:pPr>
            <a:r>
              <a:rPr lang="en-IN" dirty="0"/>
              <a:t>CONCLUSION</a:t>
            </a:r>
          </a:p>
        </p:txBody>
      </p:sp>
    </p:spTree>
    <p:extLst>
      <p:ext uri="{BB962C8B-B14F-4D97-AF65-F5344CB8AC3E}">
        <p14:creationId xmlns:p14="http://schemas.microsoft.com/office/powerpoint/2010/main" val="1715008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B1F3D9-B395-7584-EC5A-CE99EA26581F}"/>
              </a:ext>
            </a:extLst>
          </p:cNvPr>
          <p:cNvSpPr>
            <a:spLocks noGrp="1"/>
          </p:cNvSpPr>
          <p:nvPr>
            <p:ph type="title"/>
          </p:nvPr>
        </p:nvSpPr>
        <p:spPr>
          <a:xfrm>
            <a:off x="218441" y="160021"/>
            <a:ext cx="10131427" cy="906779"/>
          </a:xfrm>
        </p:spPr>
        <p:txBody>
          <a:bodyPr>
            <a:normAutofit/>
          </a:bodyPr>
          <a:lstStyle/>
          <a:p>
            <a:r>
              <a:rPr lang="en-US" sz="4000" b="1" dirty="0">
                <a:latin typeface="Arial" panose="020B0604020202020204" pitchFamily="34" charset="0"/>
                <a:cs typeface="Arial" panose="020B0604020202020204" pitchFamily="34" charset="0"/>
              </a:rPr>
              <a:t>Information Of Project Member:</a:t>
            </a:r>
            <a:endParaRPr lang="en-IN" sz="4000" b="1"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65B0A3AE-E7B9-2C25-DB19-0623363F99EA}"/>
              </a:ext>
            </a:extLst>
          </p:cNvPr>
          <p:cNvSpPr>
            <a:spLocks noGrp="1"/>
          </p:cNvSpPr>
          <p:nvPr>
            <p:ph type="body" idx="1"/>
          </p:nvPr>
        </p:nvSpPr>
        <p:spPr>
          <a:xfrm>
            <a:off x="685800" y="1066800"/>
            <a:ext cx="10131428" cy="4724400"/>
          </a:xfrm>
        </p:spPr>
        <p:txBody>
          <a:bodyPr/>
          <a:lstStyle/>
          <a:p>
            <a:r>
              <a:rPr lang="en-US" sz="2400" b="1" dirty="0"/>
              <a:t>Name:</a:t>
            </a:r>
            <a:r>
              <a:rPr lang="en-US" dirty="0"/>
              <a:t> </a:t>
            </a:r>
            <a:r>
              <a:rPr lang="en-US" sz="2400" dirty="0" err="1"/>
              <a:t>Sanjyot</a:t>
            </a:r>
            <a:r>
              <a:rPr lang="en-US" sz="2400" dirty="0"/>
              <a:t> Sanjay Tekale </a:t>
            </a:r>
            <a:endParaRPr lang="en-US" dirty="0"/>
          </a:p>
          <a:p>
            <a:r>
              <a:rPr lang="en-US" sz="2400" b="1" dirty="0"/>
              <a:t>E-mail: </a:t>
            </a:r>
            <a:r>
              <a:rPr lang="en-US" sz="2400" dirty="0">
                <a:hlinkClick r:id="rId2"/>
              </a:rPr>
              <a:t>tekalesanjyot2509@gmail.com</a:t>
            </a:r>
            <a:endParaRPr lang="en-US" dirty="0"/>
          </a:p>
          <a:p>
            <a:r>
              <a:rPr lang="en-US" sz="2400" b="1" dirty="0"/>
              <a:t>Mob. No.: </a:t>
            </a:r>
            <a:r>
              <a:rPr lang="en-US" sz="2400" dirty="0"/>
              <a:t>9130108286</a:t>
            </a:r>
            <a:endParaRPr lang="en-US" dirty="0"/>
          </a:p>
          <a:p>
            <a:r>
              <a:rPr lang="en-US" sz="2400" b="1" dirty="0"/>
              <a:t>Gender: </a:t>
            </a:r>
            <a:r>
              <a:rPr lang="en-US" sz="2400" dirty="0"/>
              <a:t>Female </a:t>
            </a:r>
            <a:endParaRPr lang="en-US" dirty="0"/>
          </a:p>
          <a:p>
            <a:r>
              <a:rPr lang="en-US" sz="2400" b="1" dirty="0"/>
              <a:t>Date Of Birth: </a:t>
            </a:r>
            <a:r>
              <a:rPr lang="en-US" sz="2400" dirty="0"/>
              <a:t>25/09/2025</a:t>
            </a:r>
            <a:endParaRPr lang="en-US" dirty="0"/>
          </a:p>
          <a:p>
            <a:r>
              <a:rPr lang="en-US" dirty="0"/>
              <a:t>                                                              </a:t>
            </a:r>
          </a:p>
          <a:p>
            <a:r>
              <a:rPr lang="en-US" dirty="0"/>
              <a:t>                                                                              </a:t>
            </a:r>
            <a:r>
              <a:rPr lang="en-US" sz="3200" b="1" dirty="0">
                <a:latin typeface="Arial" panose="020B0604020202020204" pitchFamily="34" charset="0"/>
                <a:cs typeface="Arial" panose="020B0604020202020204" pitchFamily="34" charset="0"/>
              </a:rPr>
              <a:t>THANK YOU</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4614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ED0C8-37AB-F8D7-887B-C94E9788EF25}"/>
              </a:ext>
            </a:extLst>
          </p:cNvPr>
          <p:cNvSpPr>
            <a:spLocks noGrp="1"/>
          </p:cNvSpPr>
          <p:nvPr>
            <p:ph type="title"/>
          </p:nvPr>
        </p:nvSpPr>
        <p:spPr>
          <a:xfrm>
            <a:off x="439995" y="973393"/>
            <a:ext cx="10131427" cy="884904"/>
          </a:xfrm>
        </p:spPr>
        <p:txBody>
          <a:bodyPr>
            <a:normAutofit/>
          </a:bodyPr>
          <a:lstStyle/>
          <a:p>
            <a:r>
              <a:rPr lang="en-IN" sz="4000" b="1" dirty="0">
                <a:latin typeface="Arial Black" panose="020B0A04020102020204" pitchFamily="34" charset="0"/>
              </a:rPr>
              <a:t>INTRODUCTION:</a:t>
            </a:r>
          </a:p>
        </p:txBody>
      </p:sp>
      <p:sp>
        <p:nvSpPr>
          <p:cNvPr id="3" name="Text Placeholder 2">
            <a:extLst>
              <a:ext uri="{FF2B5EF4-FFF2-40B4-BE49-F238E27FC236}">
                <a16:creationId xmlns:a16="http://schemas.microsoft.com/office/drawing/2014/main" id="{236381EC-D8D0-96B8-83CC-C42D99D763DE}"/>
              </a:ext>
            </a:extLst>
          </p:cNvPr>
          <p:cNvSpPr>
            <a:spLocks noGrp="1"/>
          </p:cNvSpPr>
          <p:nvPr>
            <p:ph type="body" idx="1"/>
          </p:nvPr>
        </p:nvSpPr>
        <p:spPr>
          <a:xfrm>
            <a:off x="685800" y="1858297"/>
            <a:ext cx="8173065" cy="4237703"/>
          </a:xfrm>
        </p:spPr>
        <p:txBody>
          <a:bodyPr/>
          <a:lstStyle/>
          <a:p>
            <a:r>
              <a:rPr lang="en-US" dirty="0"/>
              <a:t>The purpose of this project is to provide fundamental insights into how financial functions and terminologies work in Excel. It is essential to thoroughly understand the provided documentation and terms to efficiently utilize Excel's financial functions such as PV, NPV, XNPV, IRR, MIRR, and XIRR. This project involves analyzing a prepared dataset and applying these financial functions to derive meaningful financial insights.</a:t>
            </a:r>
            <a:endParaRPr lang="en-IN" dirty="0"/>
          </a:p>
        </p:txBody>
      </p:sp>
    </p:spTree>
    <p:extLst>
      <p:ext uri="{BB962C8B-B14F-4D97-AF65-F5344CB8AC3E}">
        <p14:creationId xmlns:p14="http://schemas.microsoft.com/office/powerpoint/2010/main" val="2736825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7602-7D4A-BBA4-60D7-495ACB018D01}"/>
              </a:ext>
            </a:extLst>
          </p:cNvPr>
          <p:cNvSpPr>
            <a:spLocks noGrp="1"/>
          </p:cNvSpPr>
          <p:nvPr>
            <p:ph type="title"/>
          </p:nvPr>
        </p:nvSpPr>
        <p:spPr>
          <a:xfrm>
            <a:off x="685800" y="422789"/>
            <a:ext cx="10131427" cy="953727"/>
          </a:xfrm>
        </p:spPr>
        <p:txBody>
          <a:bodyPr>
            <a:normAutofit/>
          </a:bodyPr>
          <a:lstStyle/>
          <a:p>
            <a:r>
              <a:rPr lang="en-IN" sz="4000" b="1" dirty="0">
                <a:latin typeface="Arial Black" panose="020B0A04020102020204" pitchFamily="34" charset="0"/>
              </a:rPr>
              <a:t>KEY FINDINGS:</a:t>
            </a:r>
          </a:p>
        </p:txBody>
      </p:sp>
      <p:sp>
        <p:nvSpPr>
          <p:cNvPr id="3" name="Text Placeholder 2">
            <a:extLst>
              <a:ext uri="{FF2B5EF4-FFF2-40B4-BE49-F238E27FC236}">
                <a16:creationId xmlns:a16="http://schemas.microsoft.com/office/drawing/2014/main" id="{42A1CF74-6C3D-2006-46DC-7B8BE0B1EADA}"/>
              </a:ext>
            </a:extLst>
          </p:cNvPr>
          <p:cNvSpPr>
            <a:spLocks noGrp="1"/>
          </p:cNvSpPr>
          <p:nvPr>
            <p:ph type="body" idx="1"/>
          </p:nvPr>
        </p:nvSpPr>
        <p:spPr>
          <a:xfrm>
            <a:off x="685800" y="1651819"/>
            <a:ext cx="9539748" cy="4916129"/>
          </a:xfrm>
        </p:spPr>
        <p:txBody>
          <a:bodyPr>
            <a:normAutofit/>
          </a:bodyPr>
          <a:lstStyle/>
          <a:p>
            <a:r>
              <a:rPr lang="en-IN" sz="2400" b="1" dirty="0"/>
              <a:t>1. Annuity:</a:t>
            </a:r>
          </a:p>
          <a:p>
            <a:r>
              <a:rPr lang="en-US" sz="2400" dirty="0"/>
              <a:t>    An annuity is a series of constant cash payments made over a</a:t>
            </a:r>
          </a:p>
          <a:p>
            <a:r>
              <a:rPr lang="en-US" sz="2400" dirty="0"/>
              <a:t>    continuous period, such as retirement savings, insurance payments, </a:t>
            </a:r>
          </a:p>
          <a:p>
            <a:r>
              <a:rPr lang="en-US" sz="2400" dirty="0"/>
              <a:t>    or mortgage payments. In annuity function:</a:t>
            </a:r>
          </a:p>
          <a:p>
            <a:pPr marL="342900" indent="-342900">
              <a:buFont typeface="Arial" panose="020B0604020202020204" pitchFamily="34" charset="0"/>
              <a:buChar char="•"/>
            </a:pPr>
            <a:r>
              <a:rPr lang="en-US" sz="2400" dirty="0"/>
              <a:t>A positive number represents cash received.</a:t>
            </a:r>
          </a:p>
          <a:p>
            <a:pPr marL="342900" indent="-342900">
              <a:buFont typeface="Arial" panose="020B0604020202020204" pitchFamily="34" charset="0"/>
              <a:buChar char="•"/>
            </a:pPr>
            <a:r>
              <a:rPr lang="en-US" sz="2400" dirty="0"/>
              <a:t>A negative number represents cash paid out.</a:t>
            </a:r>
          </a:p>
          <a:p>
            <a:r>
              <a:rPr lang="en-US" sz="2400" dirty="0"/>
              <a:t>     </a:t>
            </a:r>
            <a:r>
              <a:rPr lang="en-IN" sz="2400" dirty="0"/>
              <a:t>Present Value (PV):</a:t>
            </a:r>
          </a:p>
          <a:p>
            <a:r>
              <a:rPr lang="en-IN" sz="2400" dirty="0"/>
              <a:t>     </a:t>
            </a:r>
            <a:r>
              <a:rPr lang="en-US" sz="2400" dirty="0"/>
              <a:t>Excel Function: PV</a:t>
            </a:r>
          </a:p>
          <a:p>
            <a:r>
              <a:rPr lang="en-US" sz="2400" dirty="0"/>
              <a:t>      =PV(rate, </a:t>
            </a:r>
            <a:r>
              <a:rPr lang="en-US" sz="2400" dirty="0" err="1"/>
              <a:t>nper</a:t>
            </a:r>
            <a:r>
              <a:rPr lang="en-US" sz="2400" dirty="0"/>
              <a:t>, </a:t>
            </a:r>
            <a:r>
              <a:rPr lang="en-US" sz="2400" dirty="0" err="1"/>
              <a:t>pmt</a:t>
            </a:r>
            <a:r>
              <a:rPr lang="en-US" sz="2400" dirty="0"/>
              <a:t>, [</a:t>
            </a:r>
            <a:r>
              <a:rPr lang="en-US" sz="2400" dirty="0" err="1"/>
              <a:t>fv</a:t>
            </a:r>
            <a:r>
              <a:rPr lang="en-US" sz="2400" dirty="0"/>
              <a:t>], [type])</a:t>
            </a:r>
          </a:p>
          <a:p>
            <a:endParaRPr lang="en-US" sz="2400" b="1" dirty="0"/>
          </a:p>
          <a:p>
            <a:endParaRPr lang="en-IN" sz="2400" dirty="0"/>
          </a:p>
        </p:txBody>
      </p:sp>
    </p:spTree>
    <p:extLst>
      <p:ext uri="{BB962C8B-B14F-4D97-AF65-F5344CB8AC3E}">
        <p14:creationId xmlns:p14="http://schemas.microsoft.com/office/powerpoint/2010/main" val="3897655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76406206-B68F-25D6-96AF-516F1C9D543B}"/>
              </a:ext>
            </a:extLst>
          </p:cNvPr>
          <p:cNvSpPr>
            <a:spLocks noGrp="1"/>
          </p:cNvSpPr>
          <p:nvPr>
            <p:ph type="body" idx="1"/>
          </p:nvPr>
        </p:nvSpPr>
        <p:spPr>
          <a:xfrm>
            <a:off x="568325" y="993775"/>
            <a:ext cx="10131425" cy="5377528"/>
          </a:xfrm>
        </p:spPr>
        <p:txBody>
          <a:bodyPr>
            <a:normAutofit fontScale="97500"/>
          </a:bodyPr>
          <a:lstStyle/>
          <a:p>
            <a:r>
              <a:rPr lang="en-US" sz="2500" b="1" dirty="0"/>
              <a:t>2. Loan Analysis:</a:t>
            </a:r>
          </a:p>
          <a:p>
            <a:pPr marL="342900" indent="-342900">
              <a:buFont typeface="Arial" panose="020B0604020202020204" pitchFamily="34" charset="0"/>
              <a:buChar char="•"/>
            </a:pPr>
            <a:r>
              <a:rPr lang="en-US" sz="2500" dirty="0"/>
              <a:t>Term loan of 1,00,000 with EMI of 1,500 for 12 month.</a:t>
            </a:r>
          </a:p>
          <a:p>
            <a:pPr marL="342900" indent="-342900">
              <a:buFont typeface="Arial" panose="020B0604020202020204" pitchFamily="34" charset="0"/>
              <a:buChar char="•"/>
            </a:pPr>
            <a:r>
              <a:rPr lang="en-US" sz="2500" dirty="0"/>
              <a:t>Interest rate applied shows manageable repayment structure.</a:t>
            </a:r>
          </a:p>
          <a:p>
            <a:r>
              <a:rPr lang="en-US" sz="2500" b="1" dirty="0"/>
              <a:t>3. Investment Decisions (NPV Analysis):</a:t>
            </a:r>
          </a:p>
          <a:p>
            <a:pPr marL="342900" indent="-342900">
              <a:buFont typeface="Arial" panose="020B0604020202020204" pitchFamily="34" charset="0"/>
              <a:buChar char="•"/>
            </a:pPr>
            <a:r>
              <a:rPr lang="en-US" sz="2500" dirty="0"/>
              <a:t>Investment 1 and Investment 2 show </a:t>
            </a:r>
            <a:r>
              <a:rPr lang="en-US" sz="2500" b="1" dirty="0">
                <a:solidFill>
                  <a:srgbClr val="00B050"/>
                </a:solidFill>
              </a:rPr>
              <a:t>positive NPVs </a:t>
            </a:r>
            <a:r>
              <a:rPr lang="en-US" sz="2500" dirty="0"/>
              <a:t>, indicating financial viability.</a:t>
            </a:r>
          </a:p>
          <a:p>
            <a:pPr marL="342900" indent="-342900">
              <a:buFont typeface="Arial" panose="020B0604020202020204" pitchFamily="34" charset="0"/>
              <a:buChar char="•"/>
            </a:pPr>
            <a:r>
              <a:rPr lang="en-US" sz="2500" dirty="0">
                <a:highlight>
                  <a:srgbClr val="00FF00"/>
                </a:highlight>
              </a:rPr>
              <a:t>Middle-year NPV </a:t>
            </a:r>
            <a:r>
              <a:rPr lang="en-US" sz="2500" dirty="0"/>
              <a:t>values confirm projects are </a:t>
            </a:r>
            <a:r>
              <a:rPr lang="en-US" sz="2500" dirty="0">
                <a:highlight>
                  <a:srgbClr val="00FF00"/>
                </a:highlight>
              </a:rPr>
              <a:t>profitable </a:t>
            </a:r>
            <a:r>
              <a:rPr lang="en-US" sz="2500" dirty="0"/>
              <a:t>under discounting.</a:t>
            </a:r>
          </a:p>
          <a:p>
            <a:endParaRPr lang="en-IN" sz="2500" b="1" dirty="0"/>
          </a:p>
        </p:txBody>
      </p:sp>
    </p:spTree>
    <p:extLst>
      <p:ext uri="{BB962C8B-B14F-4D97-AF65-F5344CB8AC3E}">
        <p14:creationId xmlns:p14="http://schemas.microsoft.com/office/powerpoint/2010/main" val="4091477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7B5FF0E-3F69-06BA-0F7B-102FC30D1C41}"/>
              </a:ext>
            </a:extLst>
          </p:cNvPr>
          <p:cNvSpPr>
            <a:spLocks noGrp="1"/>
          </p:cNvSpPr>
          <p:nvPr>
            <p:ph type="body" idx="1"/>
          </p:nvPr>
        </p:nvSpPr>
        <p:spPr>
          <a:xfrm>
            <a:off x="282679" y="806245"/>
            <a:ext cx="9461089" cy="4984955"/>
          </a:xfrm>
        </p:spPr>
        <p:txBody>
          <a:bodyPr/>
          <a:lstStyle/>
          <a:p>
            <a:r>
              <a:rPr lang="en-US" sz="2400" b="1" dirty="0"/>
              <a:t>4. Project Comparison (IRR and NPV):</a:t>
            </a:r>
          </a:p>
          <a:p>
            <a:pPr marL="342900" indent="-342900">
              <a:buFont typeface="Arial" panose="020B0604020202020204" pitchFamily="34" charset="0"/>
              <a:buChar char="•"/>
            </a:pPr>
            <a:r>
              <a:rPr lang="en-US" b="1" dirty="0"/>
              <a:t>Project A: </a:t>
            </a:r>
            <a:r>
              <a:rPr lang="en-US" dirty="0"/>
              <a:t>IRR = 17.39%, NPV = 815.89 : strong return.</a:t>
            </a:r>
          </a:p>
          <a:p>
            <a:pPr marL="342900" indent="-342900">
              <a:buFont typeface="Arial" panose="020B0604020202020204" pitchFamily="34" charset="0"/>
              <a:buChar char="•"/>
            </a:pPr>
            <a:r>
              <a:rPr lang="en-US" b="1" dirty="0"/>
              <a:t>Project B: </a:t>
            </a:r>
            <a:r>
              <a:rPr lang="en-US" dirty="0"/>
              <a:t>IRR = 21.23%, NPV = 552.40 : higher </a:t>
            </a:r>
            <a:r>
              <a:rPr lang="en-US" dirty="0" err="1"/>
              <a:t>IRRbut</a:t>
            </a:r>
            <a:r>
              <a:rPr lang="en-US" dirty="0"/>
              <a:t> lower NPV.</a:t>
            </a:r>
          </a:p>
          <a:p>
            <a:pPr marL="342900" indent="-342900">
              <a:buFont typeface="Arial" panose="020B0604020202020204" pitchFamily="34" charset="0"/>
              <a:buChar char="•"/>
            </a:pPr>
            <a:r>
              <a:rPr lang="en-US" dirty="0"/>
              <a:t>Decisions depends on priority: </a:t>
            </a:r>
            <a:r>
              <a:rPr lang="en-US" dirty="0">
                <a:highlight>
                  <a:srgbClr val="808000"/>
                </a:highlight>
              </a:rPr>
              <a:t>maximum value (project A) or maximum rate of return (project B)</a:t>
            </a:r>
            <a:endParaRPr lang="en-US" dirty="0"/>
          </a:p>
          <a:p>
            <a:r>
              <a:rPr lang="en-US" sz="2400" b="1" dirty="0"/>
              <a:t>5.XIRR Analysis:</a:t>
            </a:r>
          </a:p>
          <a:p>
            <a:pPr marL="342900" indent="-342900">
              <a:buFont typeface="Arial" panose="020B0604020202020204" pitchFamily="34" charset="0"/>
              <a:buChar char="•"/>
            </a:pPr>
            <a:r>
              <a:rPr lang="en-US" sz="2400" dirty="0"/>
              <a:t>Effective XIRR = 26.42%, showing returns considering uneven cash flows.</a:t>
            </a:r>
          </a:p>
          <a:p>
            <a:endParaRPr lang="en-IN" sz="2400" dirty="0"/>
          </a:p>
        </p:txBody>
      </p:sp>
    </p:spTree>
    <p:extLst>
      <p:ext uri="{BB962C8B-B14F-4D97-AF65-F5344CB8AC3E}">
        <p14:creationId xmlns:p14="http://schemas.microsoft.com/office/powerpoint/2010/main" val="1844732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75AE-2595-2618-3214-95E1D35DCDDC}"/>
              </a:ext>
            </a:extLst>
          </p:cNvPr>
          <p:cNvSpPr>
            <a:spLocks noGrp="1"/>
          </p:cNvSpPr>
          <p:nvPr>
            <p:ph type="title"/>
          </p:nvPr>
        </p:nvSpPr>
        <p:spPr>
          <a:xfrm>
            <a:off x="263014" y="98325"/>
            <a:ext cx="10131427" cy="727586"/>
          </a:xfrm>
        </p:spPr>
        <p:txBody>
          <a:bodyPr>
            <a:normAutofit/>
          </a:bodyPr>
          <a:lstStyle/>
          <a:p>
            <a:r>
              <a:rPr lang="en-US" sz="4000" b="1" dirty="0">
                <a:latin typeface="Arial Black" panose="020B0A04020102020204" pitchFamily="34" charset="0"/>
              </a:rPr>
              <a:t>Actionable:</a:t>
            </a:r>
            <a:endParaRPr lang="en-IN" sz="4000" b="1" dirty="0">
              <a:latin typeface="Arial Black" panose="020B0A04020102020204" pitchFamily="34" charset="0"/>
            </a:endParaRPr>
          </a:p>
        </p:txBody>
      </p:sp>
      <p:sp>
        <p:nvSpPr>
          <p:cNvPr id="3" name="Text Placeholder 2">
            <a:extLst>
              <a:ext uri="{FF2B5EF4-FFF2-40B4-BE49-F238E27FC236}">
                <a16:creationId xmlns:a16="http://schemas.microsoft.com/office/drawing/2014/main" id="{BDD11FE5-BA47-69CB-0EE6-476954ABBB79}"/>
              </a:ext>
            </a:extLst>
          </p:cNvPr>
          <p:cNvSpPr>
            <a:spLocks noGrp="1"/>
          </p:cNvSpPr>
          <p:nvPr>
            <p:ph type="body" idx="1"/>
          </p:nvPr>
        </p:nvSpPr>
        <p:spPr>
          <a:xfrm>
            <a:off x="263014" y="993059"/>
            <a:ext cx="10131427" cy="4621160"/>
          </a:xfrm>
        </p:spPr>
        <p:txBody>
          <a:bodyPr/>
          <a:lstStyle/>
          <a:p>
            <a:r>
              <a:rPr lang="en-US" sz="2400" b="1" dirty="0"/>
              <a:t>1. Annuity Analysis</a:t>
            </a:r>
            <a:endParaRPr lang="en-US" sz="2400" dirty="0"/>
          </a:p>
          <a:p>
            <a:r>
              <a:rPr lang="en-US" dirty="0"/>
              <a:t>   PV of annuity is higher when payments are made at the beginning of the year →</a:t>
            </a:r>
          </a:p>
          <a:p>
            <a:r>
              <a:rPr lang="en-US" dirty="0"/>
              <a:t>   recommend considering </a:t>
            </a:r>
            <a:r>
              <a:rPr lang="en-US" i="1" dirty="0"/>
              <a:t>annuity due</a:t>
            </a:r>
            <a:r>
              <a:rPr lang="en-US" dirty="0"/>
              <a:t> for higher returns.</a:t>
            </a:r>
          </a:p>
          <a:p>
            <a:endParaRPr lang="en-US" dirty="0"/>
          </a:p>
          <a:p>
            <a:endParaRPr lang="en-US" dirty="0"/>
          </a:p>
          <a:p>
            <a:endParaRPr lang="en-US" dirty="0"/>
          </a:p>
          <a:p>
            <a:endParaRPr lang="en-IN" dirty="0"/>
          </a:p>
        </p:txBody>
      </p:sp>
      <p:graphicFrame>
        <p:nvGraphicFramePr>
          <p:cNvPr id="4" name="Table 3">
            <a:extLst>
              <a:ext uri="{FF2B5EF4-FFF2-40B4-BE49-F238E27FC236}">
                <a16:creationId xmlns:a16="http://schemas.microsoft.com/office/drawing/2014/main" id="{3FCDBE4B-498F-BC7D-7031-27FA5839C744}"/>
              </a:ext>
            </a:extLst>
          </p:cNvPr>
          <p:cNvGraphicFramePr>
            <a:graphicFrameLocks noGrp="1"/>
          </p:cNvGraphicFramePr>
          <p:nvPr>
            <p:extLst>
              <p:ext uri="{D42A27DB-BD31-4B8C-83A1-F6EECF244321}">
                <p14:modId xmlns:p14="http://schemas.microsoft.com/office/powerpoint/2010/main" val="1431480349"/>
              </p:ext>
            </p:extLst>
          </p:nvPr>
        </p:nvGraphicFramePr>
        <p:xfrm>
          <a:off x="678426" y="3451122"/>
          <a:ext cx="7391400" cy="2054943"/>
        </p:xfrm>
        <a:graphic>
          <a:graphicData uri="http://schemas.openxmlformats.org/drawingml/2006/table">
            <a:tbl>
              <a:tblPr>
                <a:tableStyleId>{5C22544A-7EE6-4342-B048-85BDC9FD1C3A}</a:tableStyleId>
              </a:tblPr>
              <a:tblGrid>
                <a:gridCol w="1419225">
                  <a:extLst>
                    <a:ext uri="{9D8B030D-6E8A-4147-A177-3AD203B41FA5}">
                      <a16:colId xmlns:a16="http://schemas.microsoft.com/office/drawing/2014/main" val="632602958"/>
                    </a:ext>
                  </a:extLst>
                </a:gridCol>
                <a:gridCol w="1076325">
                  <a:extLst>
                    <a:ext uri="{9D8B030D-6E8A-4147-A177-3AD203B41FA5}">
                      <a16:colId xmlns:a16="http://schemas.microsoft.com/office/drawing/2014/main" val="3971738539"/>
                    </a:ext>
                  </a:extLst>
                </a:gridCol>
                <a:gridCol w="1009650">
                  <a:extLst>
                    <a:ext uri="{9D8B030D-6E8A-4147-A177-3AD203B41FA5}">
                      <a16:colId xmlns:a16="http://schemas.microsoft.com/office/drawing/2014/main" val="2105091108"/>
                    </a:ext>
                  </a:extLst>
                </a:gridCol>
                <a:gridCol w="2628900">
                  <a:extLst>
                    <a:ext uri="{9D8B030D-6E8A-4147-A177-3AD203B41FA5}">
                      <a16:colId xmlns:a16="http://schemas.microsoft.com/office/drawing/2014/main" val="3945510873"/>
                    </a:ext>
                  </a:extLst>
                </a:gridCol>
                <a:gridCol w="1257300">
                  <a:extLst>
                    <a:ext uri="{9D8B030D-6E8A-4147-A177-3AD203B41FA5}">
                      <a16:colId xmlns:a16="http://schemas.microsoft.com/office/drawing/2014/main" val="4030894445"/>
                    </a:ext>
                  </a:extLst>
                </a:gridCol>
              </a:tblGrid>
              <a:tr h="324465">
                <a:tc gridSpan="5">
                  <a:txBody>
                    <a:bodyPr/>
                    <a:lstStyle/>
                    <a:p>
                      <a:pPr algn="ctr" fontAlgn="b">
                        <a:buNone/>
                      </a:pPr>
                      <a:r>
                        <a:rPr lang="en-IN" sz="1200" u="none" strike="noStrike" dirty="0">
                          <a:effectLst/>
                        </a:rPr>
                        <a:t>Annuity</a:t>
                      </a:r>
                      <a:endParaRPr lang="en-IN" sz="1200" b="1" i="0" u="none" strike="noStrike" dirty="0">
                        <a:solidFill>
                          <a:srgbClr val="FFFF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37936358"/>
                  </a:ext>
                </a:extLst>
              </a:tr>
              <a:tr h="288413">
                <a:tc>
                  <a:txBody>
                    <a:bodyPr/>
                    <a:lstStyle/>
                    <a:p>
                      <a:pPr algn="ctr" fontAlgn="b">
                        <a:buNone/>
                      </a:pPr>
                      <a:r>
                        <a:rPr lang="en-IN" sz="1100" u="none" strike="noStrike">
                          <a:effectLst/>
                        </a:rPr>
                        <a:t>Price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32000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Price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32000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4557809"/>
                  </a:ext>
                </a:extLst>
              </a:tr>
              <a:tr h="288413">
                <a:tc>
                  <a:txBody>
                    <a:bodyPr/>
                    <a:lstStyle/>
                    <a:p>
                      <a:pPr algn="ctr" fontAlgn="b">
                        <a:buNone/>
                      </a:pPr>
                      <a:r>
                        <a:rPr lang="en-IN" sz="1100" u="none" strike="noStrike">
                          <a:effectLst/>
                        </a:rPr>
                        <a:t>Interest Rate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0.13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Interest Rate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0.13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86093500"/>
                  </a:ext>
                </a:extLst>
              </a:tr>
              <a:tr h="288413">
                <a:tc>
                  <a:txBody>
                    <a:bodyPr/>
                    <a:lstStyle/>
                    <a:p>
                      <a:pPr algn="ctr" fontAlgn="b">
                        <a:buNone/>
                      </a:pPr>
                      <a:r>
                        <a:rPr lang="en-IN" sz="1100" u="none" strike="noStrike">
                          <a:effectLst/>
                        </a:rPr>
                        <a:t>No. of payments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No. of payments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95913388"/>
                  </a:ext>
                </a:extLst>
              </a:tr>
              <a:tr h="288413">
                <a:tc>
                  <a:txBody>
                    <a:bodyPr/>
                    <a:lstStyle/>
                    <a:p>
                      <a:pPr algn="ctr" fontAlgn="b">
                        <a:buNone/>
                      </a:pPr>
                      <a:r>
                        <a:rPr lang="en-IN" sz="1100" u="none" strike="noStrike">
                          <a:effectLst/>
                        </a:rPr>
                        <a:t>Payment</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-6000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Payment</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-6000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68490442"/>
                  </a:ext>
                </a:extLst>
              </a:tr>
              <a:tr h="288413">
                <a:tc gridSpan="2">
                  <a:txBody>
                    <a:bodyPr/>
                    <a:lstStyle/>
                    <a:p>
                      <a:pPr algn="ctr" fontAlgn="b">
                        <a:buNone/>
                      </a:pPr>
                      <a:r>
                        <a:rPr lang="en-US" sz="1100" u="none" strike="noStrike">
                          <a:effectLst/>
                        </a:rPr>
                        <a:t>Payments at end of the year</a:t>
                      </a:r>
                      <a:endParaRPr lang="en-US"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ctr" fontAlgn="b">
                        <a:buNone/>
                      </a:pPr>
                      <a:r>
                        <a:rPr lang="en-US" sz="1100" u="none" strike="noStrike">
                          <a:effectLst/>
                        </a:rPr>
                        <a:t>Payments at beginning of the year</a:t>
                      </a:r>
                      <a:endParaRPr lang="en-US"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2492909575"/>
                  </a:ext>
                </a:extLst>
              </a:tr>
              <a:tr h="288413">
                <a:tc>
                  <a:txBody>
                    <a:bodyPr/>
                    <a:lstStyle/>
                    <a:p>
                      <a:pPr algn="ctr" fontAlgn="b">
                        <a:buNone/>
                      </a:pPr>
                      <a:r>
                        <a:rPr lang="en-IN" sz="1100" u="none" strike="noStrike">
                          <a:effectLst/>
                        </a:rPr>
                        <a:t>PV</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28792.62</a:t>
                      </a:r>
                      <a:endParaRPr lang="en-IN" sz="1100" b="1" i="0" u="none" strike="noStrike">
                        <a:solidFill>
                          <a:srgbClr val="FFFF00"/>
                        </a:solidFill>
                        <a:effectLst/>
                        <a:latin typeface="Calibri" panose="020F0502020204030204" pitchFamily="34" charset="0"/>
                      </a:endParaRPr>
                    </a:p>
                  </a:txBody>
                  <a:tcPr marL="7620" marR="7620" marT="7620" marB="0" anchor="b"/>
                </a:tc>
                <a:tc>
                  <a:txBody>
                    <a:bodyPr/>
                    <a:lstStyle/>
                    <a:p>
                      <a:pPr algn="ctr"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PV</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dirty="0">
                          <a:effectLst/>
                        </a:rPr>
                        <a:t>32535.66</a:t>
                      </a:r>
                      <a:endParaRPr lang="en-IN" sz="1100" b="1" i="0" u="none" strike="noStrike" dirty="0">
                        <a:solidFill>
                          <a:srgbClr val="FFFF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99787983"/>
                  </a:ext>
                </a:extLst>
              </a:tr>
            </a:tbl>
          </a:graphicData>
        </a:graphic>
      </p:graphicFrame>
    </p:spTree>
    <p:extLst>
      <p:ext uri="{BB962C8B-B14F-4D97-AF65-F5344CB8AC3E}">
        <p14:creationId xmlns:p14="http://schemas.microsoft.com/office/powerpoint/2010/main" val="2519664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D87C9D7-BB26-EA72-4A35-32C34BCE92E7}"/>
              </a:ext>
            </a:extLst>
          </p:cNvPr>
          <p:cNvSpPr>
            <a:spLocks noGrp="1" noChangeArrowheads="1"/>
          </p:cNvSpPr>
          <p:nvPr>
            <p:ph type="body" idx="1"/>
          </p:nvPr>
        </p:nvSpPr>
        <p:spPr bwMode="auto">
          <a:xfrm>
            <a:off x="430161" y="600132"/>
            <a:ext cx="8972328"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2. Loan/EMI Management: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Higher interest rates significantly increase EMI burden (e.g., ₹52,139 vs. ₹13,261).</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Suggest refinancing or opting for lower interest rate loans to reduce long-term costs.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2D8F843B-6AB6-81B9-FAB1-CCF36B52620B}"/>
              </a:ext>
            </a:extLst>
          </p:cNvPr>
          <p:cNvGraphicFramePr>
            <a:graphicFrameLocks noGrp="1"/>
          </p:cNvGraphicFramePr>
          <p:nvPr>
            <p:extLst>
              <p:ext uri="{D42A27DB-BD31-4B8C-83A1-F6EECF244321}">
                <p14:modId xmlns:p14="http://schemas.microsoft.com/office/powerpoint/2010/main" val="2849216766"/>
              </p:ext>
            </p:extLst>
          </p:nvPr>
        </p:nvGraphicFramePr>
        <p:xfrm>
          <a:off x="931588" y="2677623"/>
          <a:ext cx="8470901" cy="2042160"/>
        </p:xfrm>
        <a:graphic>
          <a:graphicData uri="http://schemas.openxmlformats.org/drawingml/2006/table">
            <a:tbl>
              <a:tblPr>
                <a:tableStyleId>{5C22544A-7EE6-4342-B048-85BDC9FD1C3A}</a:tableStyleId>
              </a:tblPr>
              <a:tblGrid>
                <a:gridCol w="1419757">
                  <a:extLst>
                    <a:ext uri="{9D8B030D-6E8A-4147-A177-3AD203B41FA5}">
                      <a16:colId xmlns:a16="http://schemas.microsoft.com/office/drawing/2014/main" val="1557637995"/>
                    </a:ext>
                  </a:extLst>
                </a:gridCol>
                <a:gridCol w="1076729">
                  <a:extLst>
                    <a:ext uri="{9D8B030D-6E8A-4147-A177-3AD203B41FA5}">
                      <a16:colId xmlns:a16="http://schemas.microsoft.com/office/drawing/2014/main" val="519978604"/>
                    </a:ext>
                  </a:extLst>
                </a:gridCol>
                <a:gridCol w="1010029">
                  <a:extLst>
                    <a:ext uri="{9D8B030D-6E8A-4147-A177-3AD203B41FA5}">
                      <a16:colId xmlns:a16="http://schemas.microsoft.com/office/drawing/2014/main" val="3862929450"/>
                    </a:ext>
                  </a:extLst>
                </a:gridCol>
                <a:gridCol w="2629886">
                  <a:extLst>
                    <a:ext uri="{9D8B030D-6E8A-4147-A177-3AD203B41FA5}">
                      <a16:colId xmlns:a16="http://schemas.microsoft.com/office/drawing/2014/main" val="42783851"/>
                    </a:ext>
                  </a:extLst>
                </a:gridCol>
                <a:gridCol w="1257771">
                  <a:extLst>
                    <a:ext uri="{9D8B030D-6E8A-4147-A177-3AD203B41FA5}">
                      <a16:colId xmlns:a16="http://schemas.microsoft.com/office/drawing/2014/main" val="3397201995"/>
                    </a:ext>
                  </a:extLst>
                </a:gridCol>
                <a:gridCol w="1076729">
                  <a:extLst>
                    <a:ext uri="{9D8B030D-6E8A-4147-A177-3AD203B41FA5}">
                      <a16:colId xmlns:a16="http://schemas.microsoft.com/office/drawing/2014/main" val="1055699885"/>
                    </a:ext>
                  </a:extLst>
                </a:gridCol>
              </a:tblGrid>
              <a:tr h="236220">
                <a:tc gridSpan="6">
                  <a:txBody>
                    <a:bodyPr/>
                    <a:lstStyle/>
                    <a:p>
                      <a:pPr algn="ctr" fontAlgn="b">
                        <a:buNone/>
                      </a:pPr>
                      <a:r>
                        <a:rPr lang="en-IN" sz="1400" u="none" strike="noStrike">
                          <a:effectLst/>
                        </a:rPr>
                        <a:t>EMI</a:t>
                      </a:r>
                      <a:endParaRPr lang="en-IN" sz="1400" b="1" i="0" u="none" strike="noStrike">
                        <a:solidFill>
                          <a:srgbClr val="FFFF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04282807"/>
                  </a:ext>
                </a:extLst>
              </a:tr>
              <a:tr h="182880">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988886"/>
                  </a:ext>
                </a:extLst>
              </a:tr>
              <a:tr h="182880">
                <a:tc>
                  <a:txBody>
                    <a:bodyPr/>
                    <a:lstStyle/>
                    <a:p>
                      <a:pPr algn="ctr" fontAlgn="b">
                        <a:buNone/>
                      </a:pPr>
                      <a:r>
                        <a:rPr lang="en-IN" sz="1100" u="none" strike="noStrike">
                          <a:effectLst/>
                        </a:rPr>
                        <a:t>Rate per annum</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0.12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Rate per annum</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0.16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2184175"/>
                  </a:ext>
                </a:extLst>
              </a:tr>
              <a:tr h="182880">
                <a:tc>
                  <a:txBody>
                    <a:bodyPr/>
                    <a:lstStyle/>
                    <a:p>
                      <a:pPr algn="ctr" fontAlgn="b">
                        <a:buNone/>
                      </a:pPr>
                      <a:r>
                        <a:rPr lang="en-IN" sz="1100" u="none" strike="noStrike">
                          <a:effectLst/>
                        </a:rPr>
                        <a:t>Rate per month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0.01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Rate per month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0.013333333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48896868"/>
                  </a:ext>
                </a:extLst>
              </a:tr>
              <a:tr h="182880">
                <a:tc>
                  <a:txBody>
                    <a:bodyPr/>
                    <a:lstStyle/>
                    <a:p>
                      <a:pPr algn="ctr" fontAlgn="b">
                        <a:buNone/>
                      </a:pPr>
                      <a:r>
                        <a:rPr lang="en-IN" sz="1100" u="none" strike="noStrike">
                          <a:effectLst/>
                        </a:rPr>
                        <a:t>Term</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Term</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05976975"/>
                  </a:ext>
                </a:extLst>
              </a:tr>
              <a:tr h="182880">
                <a:tc>
                  <a:txBody>
                    <a:bodyPr/>
                    <a:lstStyle/>
                    <a:p>
                      <a:pPr algn="ctr" fontAlgn="b">
                        <a:buNone/>
                      </a:pPr>
                      <a:r>
                        <a:rPr lang="en-IN" sz="1100" u="none" strike="noStrike">
                          <a:effectLst/>
                        </a:rPr>
                        <a:t>No. of monthly payments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300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Loan Amount (PV)</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-100000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085531"/>
                  </a:ext>
                </a:extLst>
              </a:tr>
              <a:tr h="182880">
                <a:tc>
                  <a:txBody>
                    <a:bodyPr/>
                    <a:lstStyle/>
                    <a:p>
                      <a:pPr algn="ctr" fontAlgn="b">
                        <a:buNone/>
                      </a:pPr>
                      <a:r>
                        <a:rPr lang="en-IN" sz="1100" u="none" strike="noStrike">
                          <a:effectLst/>
                        </a:rPr>
                        <a:t>Loan Amount (PV)</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-5000000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FV</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5901003"/>
                  </a:ext>
                </a:extLst>
              </a:tr>
              <a:tr h="182880">
                <a:tc>
                  <a:txBody>
                    <a:bodyPr/>
                    <a:lstStyle/>
                    <a:p>
                      <a:pPr algn="ctr" fontAlgn="b">
                        <a:buNone/>
                      </a:pPr>
                      <a:r>
                        <a:rPr lang="en-IN" sz="1100" u="none" strike="noStrike">
                          <a:effectLst/>
                        </a:rPr>
                        <a:t>FV</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Type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27493284"/>
                  </a:ext>
                </a:extLst>
              </a:tr>
              <a:tr h="182880">
                <a:tc>
                  <a:txBody>
                    <a:bodyPr/>
                    <a:lstStyle/>
                    <a:p>
                      <a:pPr algn="ctr" fontAlgn="b">
                        <a:buNone/>
                      </a:pPr>
                      <a:r>
                        <a:rPr lang="en-IN" sz="1100" u="none" strike="noStrike">
                          <a:effectLst/>
                        </a:rPr>
                        <a:t>Type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EMI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13261.59</a:t>
                      </a:r>
                      <a:endParaRPr lang="en-IN" sz="1100" b="1" i="0" u="none" strike="noStrike">
                        <a:solidFill>
                          <a:srgbClr val="FFFF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08737822"/>
                  </a:ext>
                </a:extLst>
              </a:tr>
              <a:tr h="182880">
                <a:tc>
                  <a:txBody>
                    <a:bodyPr/>
                    <a:lstStyle/>
                    <a:p>
                      <a:pPr algn="ctr" fontAlgn="b">
                        <a:buNone/>
                      </a:pPr>
                      <a:r>
                        <a:rPr lang="en-IN" sz="1100" u="none" strike="noStrike">
                          <a:effectLst/>
                        </a:rPr>
                        <a:t>EMI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52139.81</a:t>
                      </a:r>
                      <a:endParaRPr lang="en-IN" sz="1100" b="1" i="0" u="none" strike="noStrike">
                        <a:solidFill>
                          <a:srgbClr val="FFFF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12617331"/>
                  </a:ext>
                </a:extLst>
              </a:tr>
            </a:tbl>
          </a:graphicData>
        </a:graphic>
      </p:graphicFrame>
    </p:spTree>
    <p:extLst>
      <p:ext uri="{BB962C8B-B14F-4D97-AF65-F5344CB8AC3E}">
        <p14:creationId xmlns:p14="http://schemas.microsoft.com/office/powerpoint/2010/main" val="1443382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53E3BB-8EF4-5A9C-2BBE-1840AF5D7A02}"/>
              </a:ext>
            </a:extLst>
          </p:cNvPr>
          <p:cNvSpPr txBox="1"/>
          <p:nvPr/>
        </p:nvSpPr>
        <p:spPr>
          <a:xfrm>
            <a:off x="393291" y="609600"/>
            <a:ext cx="8750710" cy="6093976"/>
          </a:xfrm>
          <a:prstGeom prst="rect">
            <a:avLst/>
          </a:prstGeom>
          <a:noFill/>
        </p:spPr>
        <p:txBody>
          <a:bodyPr wrap="square">
            <a:spAutoFit/>
          </a:bodyPr>
          <a:lstStyle/>
          <a:p>
            <a:pPr>
              <a:buNone/>
            </a:pPr>
            <a:r>
              <a:rPr lang="en-US" sz="2400" b="1" dirty="0"/>
              <a:t>3. Investment Decision (NPV &amp; IRR):</a:t>
            </a:r>
          </a:p>
          <a:p>
            <a:pPr>
              <a:buNone/>
            </a:pPr>
            <a:endParaRPr lang="en-US" sz="2400" b="1" dirty="0"/>
          </a:p>
          <a:p>
            <a:pPr>
              <a:buFont typeface="Arial" panose="020B0604020202020204" pitchFamily="34" charset="0"/>
              <a:buChar char="•"/>
            </a:pPr>
            <a:r>
              <a:rPr lang="en-US" dirty="0"/>
              <a:t>   Both Investment 1 &amp; Investment 2 have positive NPVs, but Investment 2 yields slightly</a:t>
            </a:r>
          </a:p>
          <a:p>
            <a:r>
              <a:rPr lang="en-US" dirty="0"/>
              <a:t>    higher value → prefer </a:t>
            </a:r>
            <a:r>
              <a:rPr lang="en-US" b="1" dirty="0"/>
              <a:t>Investment 2</a:t>
            </a:r>
            <a:r>
              <a:rPr lang="en-US" dirty="0"/>
              <a:t>. Middle year NPV values confirm projects are </a:t>
            </a:r>
          </a:p>
          <a:p>
            <a:r>
              <a:rPr lang="en-US" dirty="0"/>
              <a:t>    profitable.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buFont typeface="Arial" panose="020B0604020202020204" pitchFamily="34" charset="0"/>
              <a:buChar char="•"/>
            </a:pPr>
            <a:r>
              <a:rPr lang="en-US" dirty="0"/>
              <a:t>  Projects with IRR (10.53%) greater than cost of capital (≈10%) are acceptable.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id="{38AD33D4-35B1-F6A3-8166-F01F885BCCC4}"/>
              </a:ext>
            </a:extLst>
          </p:cNvPr>
          <p:cNvGraphicFramePr>
            <a:graphicFrameLocks noGrp="1"/>
          </p:cNvGraphicFramePr>
          <p:nvPr>
            <p:extLst>
              <p:ext uri="{D42A27DB-BD31-4B8C-83A1-F6EECF244321}">
                <p14:modId xmlns:p14="http://schemas.microsoft.com/office/powerpoint/2010/main" val="3544311523"/>
              </p:ext>
            </p:extLst>
          </p:nvPr>
        </p:nvGraphicFramePr>
        <p:xfrm>
          <a:off x="905798" y="2208497"/>
          <a:ext cx="5710653" cy="2441006"/>
        </p:xfrm>
        <a:graphic>
          <a:graphicData uri="http://schemas.openxmlformats.org/drawingml/2006/table">
            <a:tbl>
              <a:tblPr>
                <a:tableStyleId>{5C22544A-7EE6-4342-B048-85BDC9FD1C3A}</a:tableStyleId>
              </a:tblPr>
              <a:tblGrid>
                <a:gridCol w="1311850">
                  <a:extLst>
                    <a:ext uri="{9D8B030D-6E8A-4147-A177-3AD203B41FA5}">
                      <a16:colId xmlns:a16="http://schemas.microsoft.com/office/drawing/2014/main" val="986666315"/>
                    </a:ext>
                  </a:extLst>
                </a:gridCol>
                <a:gridCol w="994894">
                  <a:extLst>
                    <a:ext uri="{9D8B030D-6E8A-4147-A177-3AD203B41FA5}">
                      <a16:colId xmlns:a16="http://schemas.microsoft.com/office/drawing/2014/main" val="1415282984"/>
                    </a:ext>
                  </a:extLst>
                </a:gridCol>
                <a:gridCol w="933263">
                  <a:extLst>
                    <a:ext uri="{9D8B030D-6E8A-4147-A177-3AD203B41FA5}">
                      <a16:colId xmlns:a16="http://schemas.microsoft.com/office/drawing/2014/main" val="1261246480"/>
                    </a:ext>
                  </a:extLst>
                </a:gridCol>
                <a:gridCol w="2430006">
                  <a:extLst>
                    <a:ext uri="{9D8B030D-6E8A-4147-A177-3AD203B41FA5}">
                      <a16:colId xmlns:a16="http://schemas.microsoft.com/office/drawing/2014/main" val="3629412607"/>
                    </a:ext>
                  </a:extLst>
                </a:gridCol>
                <a:gridCol w="40640">
                  <a:extLst>
                    <a:ext uri="{9D8B030D-6E8A-4147-A177-3AD203B41FA5}">
                      <a16:colId xmlns:a16="http://schemas.microsoft.com/office/drawing/2014/main" val="1542342495"/>
                    </a:ext>
                  </a:extLst>
                </a:gridCol>
              </a:tblGrid>
              <a:tr h="164377">
                <a:tc gridSpan="5">
                  <a:txBody>
                    <a:bodyPr/>
                    <a:lstStyle/>
                    <a:p>
                      <a:pPr algn="ctr" fontAlgn="b">
                        <a:buNone/>
                      </a:pPr>
                      <a:r>
                        <a:rPr lang="en-IN" sz="1200" u="none" strike="noStrike">
                          <a:effectLst/>
                        </a:rPr>
                        <a:t>Decision on Investments</a:t>
                      </a:r>
                      <a:endParaRPr lang="en-IN" sz="1200" b="1" i="0" u="none" strike="noStrike">
                        <a:solidFill>
                          <a:srgbClr val="FFFF00"/>
                        </a:solidFill>
                        <a:effectLst/>
                        <a:latin typeface="Calibri" panose="020F0502020204030204" pitchFamily="34" charset="0"/>
                      </a:endParaRPr>
                    </a:p>
                  </a:txBody>
                  <a:tcPr marL="7620" marR="7620" marT="762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74815259"/>
                  </a:ext>
                </a:extLst>
              </a:tr>
              <a:tr h="151227">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8806457"/>
                  </a:ext>
                </a:extLst>
              </a:tr>
              <a:tr h="151227">
                <a:tc>
                  <a:txBody>
                    <a:bodyPr/>
                    <a:lstStyle/>
                    <a:p>
                      <a:pPr algn="ctr" fontAlgn="b">
                        <a:buNone/>
                      </a:pPr>
                      <a:r>
                        <a:rPr lang="en-IN" sz="1100" u="none" strike="noStrike">
                          <a:effectLst/>
                        </a:rPr>
                        <a:t>Interest Rate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0.2</a:t>
                      </a:r>
                      <a:endParaRPr lang="en-IN" sz="1100" b="1" i="0" u="none" strike="noStrike">
                        <a:solidFill>
                          <a:srgbClr val="FFFF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44771998"/>
                  </a:ext>
                </a:extLst>
              </a:tr>
              <a:tr h="151227">
                <a:tc>
                  <a:txBody>
                    <a:bodyPr/>
                    <a:lstStyle/>
                    <a:p>
                      <a:pPr algn="ctr" fontAlgn="b">
                        <a:buNone/>
                      </a:pPr>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gridSpan="2">
                  <a:txBody>
                    <a:bodyPr/>
                    <a:lstStyle/>
                    <a:p>
                      <a:pPr algn="ctr" fontAlgn="b">
                        <a:buNone/>
                      </a:pPr>
                      <a:r>
                        <a:rPr lang="en-IN" sz="1100" u="none" strike="noStrike">
                          <a:effectLst/>
                        </a:rPr>
                        <a:t>Cash Flow</a:t>
                      </a:r>
                      <a:endParaRPr lang="en-IN" sz="11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0106100"/>
                  </a:ext>
                </a:extLst>
              </a:tr>
              <a:tr h="189006">
                <a:tc>
                  <a:txBody>
                    <a:bodyPr/>
                    <a:lstStyle/>
                    <a:p>
                      <a:pPr algn="ctr" fontAlgn="b">
                        <a:buNone/>
                      </a:pPr>
                      <a:r>
                        <a:rPr lang="en-IN" sz="1100" u="none" strike="noStrike">
                          <a:effectLst/>
                        </a:rPr>
                        <a:t>Time</a:t>
                      </a:r>
                      <a:endParaRPr lang="en-IN" sz="1100" b="1" i="0" u="none" strike="noStrike">
                        <a:solidFill>
                          <a:srgbClr val="FFFF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Investement 1</a:t>
                      </a:r>
                      <a:endParaRPr lang="en-IN" sz="1100" b="1" i="0" u="none" strike="noStrike">
                        <a:solidFill>
                          <a:srgbClr val="FFFF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Investement 2</a:t>
                      </a:r>
                      <a:endParaRPr lang="en-IN" sz="1100" b="1" i="0" u="none" strike="noStrike">
                        <a:solidFill>
                          <a:srgbClr val="FFFF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73880069"/>
                  </a:ext>
                </a:extLst>
              </a:tr>
              <a:tr h="151227">
                <a:tc>
                  <a:txBody>
                    <a:bodyPr/>
                    <a:lstStyle/>
                    <a:p>
                      <a:pPr algn="ctr" fontAlgn="b">
                        <a:buNone/>
                      </a:pPr>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-10000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-5000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81238028"/>
                  </a:ext>
                </a:extLst>
              </a:tr>
              <a:tr h="151227">
                <a:tc>
                  <a:txBody>
                    <a:bodyPr/>
                    <a:lstStyle/>
                    <a:p>
                      <a:pPr algn="ctr" fontAlgn="b">
                        <a:buNone/>
                      </a:pPr>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25000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20000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05855670"/>
                  </a:ext>
                </a:extLst>
              </a:tr>
              <a:tr h="151227">
                <a:tc>
                  <a:txBody>
                    <a:bodyPr/>
                    <a:lstStyle/>
                    <a:p>
                      <a:pPr algn="ctr" fontAlgn="b">
                        <a:buNone/>
                      </a:pPr>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-7000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-8000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95844097"/>
                  </a:ext>
                </a:extLst>
              </a:tr>
              <a:tr h="151227">
                <a:tc>
                  <a:txBody>
                    <a:bodyPr/>
                    <a:lstStyle/>
                    <a:p>
                      <a:pPr algn="ctr" fontAlgn="b">
                        <a:buNone/>
                      </a:pPr>
                      <a:r>
                        <a:rPr lang="en-IN" sz="1100" u="none" strike="noStrike">
                          <a:effectLst/>
                        </a:rPr>
                        <a:t>Total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8000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7000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0741213"/>
                  </a:ext>
                </a:extLst>
              </a:tr>
              <a:tr h="151227">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78169753"/>
                  </a:ext>
                </a:extLst>
              </a:tr>
              <a:tr h="189006">
                <a:tc>
                  <a:txBody>
                    <a:bodyPr/>
                    <a:lstStyle/>
                    <a:p>
                      <a:pPr algn="ctr" fontAlgn="b">
                        <a:buNone/>
                      </a:pPr>
                      <a:r>
                        <a:rPr lang="en-IN" sz="1100" u="none" strike="noStrike">
                          <a:effectLst/>
                        </a:rPr>
                        <a:t>NPV (End Year)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4976.85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5092.59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4044575"/>
                  </a:ext>
                </a:extLst>
              </a:tr>
              <a:tr h="281408">
                <a:tc>
                  <a:txBody>
                    <a:bodyPr/>
                    <a:lstStyle/>
                    <a:p>
                      <a:pPr algn="ctr" fontAlgn="b">
                        <a:buNone/>
                      </a:pPr>
                      <a:r>
                        <a:rPr lang="en-IN" sz="1100" u="none" strike="noStrike">
                          <a:effectLst/>
                        </a:rPr>
                        <a:t>NPV (Beginning Year)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5972.22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6111.11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6246076"/>
                  </a:ext>
                </a:extLst>
              </a:tr>
              <a:tr h="189006">
                <a:tc>
                  <a:txBody>
                    <a:bodyPr/>
                    <a:lstStyle/>
                    <a:p>
                      <a:pPr algn="ctr" fontAlgn="b">
                        <a:buNone/>
                      </a:pPr>
                      <a:r>
                        <a:rPr lang="en-IN" sz="1100" u="none" strike="noStrike">
                          <a:effectLst/>
                        </a:rPr>
                        <a:t>NPV (Middle Year)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5451.87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buNone/>
                      </a:pPr>
                      <a:r>
                        <a:rPr lang="en-IN" sz="1100" u="none" strike="noStrike">
                          <a:effectLst/>
                        </a:rPr>
                        <a:t>5578.66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buNone/>
                      </a:pP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69414327"/>
                  </a:ext>
                </a:extLst>
              </a:tr>
            </a:tbl>
          </a:graphicData>
        </a:graphic>
      </p:graphicFrame>
    </p:spTree>
    <p:extLst>
      <p:ext uri="{BB962C8B-B14F-4D97-AF65-F5344CB8AC3E}">
        <p14:creationId xmlns:p14="http://schemas.microsoft.com/office/powerpoint/2010/main" val="1800620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
  <TotalTime>478</TotalTime>
  <Words>1580</Words>
  <Application>Microsoft Office PowerPoint</Application>
  <PresentationFormat>Widescreen</PresentationFormat>
  <Paragraphs>344</Paragraphs>
  <Slides>20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Links</vt:lpstr>
      </vt:variant>
      <vt:variant>
        <vt:i4>1</vt:i4>
      </vt:variant>
      <vt:variant>
        <vt:lpstr>Slide Titles</vt:lpstr>
      </vt:variant>
      <vt:variant>
        <vt:i4>20</vt:i4>
      </vt:variant>
    </vt:vector>
  </HeadingPairs>
  <TitlesOfParts>
    <vt:vector size="27" baseType="lpstr">
      <vt:lpstr>Arial</vt:lpstr>
      <vt:lpstr>Arial Black</vt:lpstr>
      <vt:lpstr>Calibri</vt:lpstr>
      <vt:lpstr>Calibri Light</vt:lpstr>
      <vt:lpstr>Wingdings</vt:lpstr>
      <vt:lpstr>Celestial</vt:lpstr>
      <vt:lpstr>C:\Users\DELL\Downloads\Project-2 (FInancial_Analysis_Report).xlsx</vt:lpstr>
      <vt:lpstr>Financial analysis project</vt:lpstr>
      <vt:lpstr>Contents:-</vt:lpstr>
      <vt:lpstr>INTRODUCTION:</vt:lpstr>
      <vt:lpstr>KEY FINDINGS:</vt:lpstr>
      <vt:lpstr>PowerPoint Presentation</vt:lpstr>
      <vt:lpstr>PowerPoint Presentation</vt:lpstr>
      <vt:lpstr>Actionable:</vt:lpstr>
      <vt:lpstr>PowerPoint Presentation</vt:lpstr>
      <vt:lpstr>PowerPoint Presentation</vt:lpstr>
      <vt:lpstr>PowerPoint Presentation</vt:lpstr>
      <vt:lpstr>PowerPoint Presentation</vt:lpstr>
      <vt:lpstr>PowerPoint Presentation</vt:lpstr>
      <vt:lpstr>Methodologies:</vt:lpstr>
      <vt:lpstr>PowerPoint Presentation</vt:lpstr>
      <vt:lpstr>Approaches:</vt:lpstr>
      <vt:lpstr>PowerPoint Presentation</vt:lpstr>
      <vt:lpstr>PowerPoint Presentation</vt:lpstr>
      <vt:lpstr>Insights:</vt:lpstr>
      <vt:lpstr>Conclusion:</vt:lpstr>
      <vt:lpstr>Information Of Project Member: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sanjyottekale2001@outlook.com</dc:creator>
  <cp:lastModifiedBy>sanjyottekale2001@outlook.com</cp:lastModifiedBy>
  <cp:revision>6</cp:revision>
  <dcterms:created xsi:type="dcterms:W3CDTF">2025-08-17T19:23:33Z</dcterms:created>
  <dcterms:modified xsi:type="dcterms:W3CDTF">2025-08-19T11:52:01Z</dcterms:modified>
</cp:coreProperties>
</file>