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57" r:id="rId6"/>
    <p:sldId id="259" r:id="rId7"/>
    <p:sldId id="258" r:id="rId8"/>
    <p:sldId id="265" r:id="rId9"/>
    <p:sldId id="260" r:id="rId10"/>
    <p:sldId id="266" r:id="rId11"/>
    <p:sldId id="267" r:id="rId12"/>
    <p:sldId id="268" r:id="rId13"/>
    <p:sldId id="274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56D"/>
    <a:srgbClr val="2D6296"/>
    <a:srgbClr val="FFCEC7"/>
    <a:srgbClr val="FFD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47" autoAdjust="0"/>
    <p:restoredTop sz="94660"/>
  </p:normalViewPr>
  <p:slideViewPr>
    <p:cSldViewPr snapToGrid="0">
      <p:cViewPr varScale="1">
        <p:scale>
          <a:sx n="87" d="100"/>
          <a:sy n="87" d="100"/>
        </p:scale>
        <p:origin x="9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C96B-3AF9-4603-80A1-7406B67B7F1F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BA4C-01D8-429C-ACCB-9AE2A9E95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33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C96B-3AF9-4603-80A1-7406B67B7F1F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BA4C-01D8-429C-ACCB-9AE2A9E95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68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C96B-3AF9-4603-80A1-7406B67B7F1F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BA4C-01D8-429C-ACCB-9AE2A9E95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60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C96B-3AF9-4603-80A1-7406B67B7F1F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BA4C-01D8-429C-ACCB-9AE2A9E95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24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C96B-3AF9-4603-80A1-7406B67B7F1F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BA4C-01D8-429C-ACCB-9AE2A9E95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2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C96B-3AF9-4603-80A1-7406B67B7F1F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BA4C-01D8-429C-ACCB-9AE2A9E95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49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C96B-3AF9-4603-80A1-7406B67B7F1F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BA4C-01D8-429C-ACCB-9AE2A9E95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38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C96B-3AF9-4603-80A1-7406B67B7F1F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BA4C-01D8-429C-ACCB-9AE2A9E95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18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C96B-3AF9-4603-80A1-7406B67B7F1F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BA4C-01D8-429C-ACCB-9AE2A9E95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38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C96B-3AF9-4603-80A1-7406B67B7F1F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BA4C-01D8-429C-ACCB-9AE2A9E95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49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C96B-3AF9-4603-80A1-7406B67B7F1F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BA4C-01D8-429C-ACCB-9AE2A9E95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9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0C96B-3AF9-4603-80A1-7406B67B7F1F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3BA4C-01D8-429C-ACCB-9AE2A9E95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5270"/>
            <a:ext cx="5996354" cy="33674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9" y="573158"/>
            <a:ext cx="5071078" cy="3144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89" y="4445735"/>
            <a:ext cx="3870678" cy="2214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07" y="3641673"/>
            <a:ext cx="5904799" cy="3116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5735"/>
            <a:ext cx="3815964" cy="2312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084" y="638843"/>
            <a:ext cx="3269263" cy="30787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25242" y="0"/>
            <a:ext cx="6005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FC756D"/>
                </a:solidFill>
                <a:latin typeface="Bahnschrift SemiBold" panose="020B0502040204020203" pitchFamily="34" charset="0"/>
              </a:rPr>
              <a:t>Cluster Visualization</a:t>
            </a:r>
            <a:endParaRPr lang="en-IN" sz="3600" b="1" dirty="0">
              <a:solidFill>
                <a:srgbClr val="FC756D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9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5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2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8177"/>
            <a:ext cx="6694216" cy="38598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635" y="-1"/>
            <a:ext cx="6556314" cy="43258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3122" y="1156270"/>
            <a:ext cx="2162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>
                <a:solidFill>
                  <a:srgbClr val="FC756D"/>
                </a:solidFill>
                <a:latin typeface="Bahnschrift" panose="020B0502040204020203" pitchFamily="34" charset="0"/>
              </a:rPr>
              <a:t>Marital Status</a:t>
            </a:r>
            <a:r>
              <a:rPr lang="en-IN" u="sng" dirty="0" smtClean="0">
                <a:solidFill>
                  <a:srgbClr val="FC756D"/>
                </a:solidFill>
                <a:latin typeface="Bahnschrift" panose="020B0502040204020203" pitchFamily="34" charset="0"/>
              </a:rPr>
              <a:t> </a:t>
            </a:r>
          </a:p>
          <a:p>
            <a:endParaRPr lang="en-IN" u="sng" dirty="0">
              <a:solidFill>
                <a:srgbClr val="FC756D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" y="1670538"/>
            <a:ext cx="5969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296"/>
                </a:solidFill>
              </a:rPr>
              <a:t>higher prevalence of customers in the "Married" and "Together" categories, while the "Single" and "Alone" categories show a smaller representation.</a:t>
            </a:r>
            <a:endParaRPr lang="en-IN" dirty="0">
              <a:solidFill>
                <a:srgbClr val="2D629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57492" y="4542718"/>
            <a:ext cx="2162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C756D"/>
                </a:solidFill>
                <a:latin typeface="Bahnschrift" panose="020B0502040204020203" pitchFamily="34" charset="0"/>
              </a:rPr>
              <a:t>Income</a:t>
            </a:r>
            <a:endParaRPr lang="en-IN" dirty="0">
              <a:solidFill>
                <a:srgbClr val="FC756D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4727" y="5093676"/>
            <a:ext cx="5969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D6296"/>
                </a:solidFill>
              </a:rPr>
              <a:t>The income distribution graph shows that 10.9% of </a:t>
            </a:r>
          </a:p>
          <a:p>
            <a:r>
              <a:rPr lang="en-US" dirty="0" smtClean="0">
                <a:solidFill>
                  <a:srgbClr val="2D6296"/>
                </a:solidFill>
              </a:rPr>
              <a:t>customers earn less than 25k, while 3% earn more </a:t>
            </a:r>
          </a:p>
          <a:p>
            <a:r>
              <a:rPr lang="en-US" dirty="0" smtClean="0">
                <a:solidFill>
                  <a:srgbClr val="2D6296"/>
                </a:solidFill>
              </a:rPr>
              <a:t>than 150k.</a:t>
            </a:r>
            <a:endParaRPr lang="en-IN" dirty="0">
              <a:solidFill>
                <a:srgbClr val="2D62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2" y="244391"/>
            <a:ext cx="4870244" cy="34011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3645578"/>
            <a:ext cx="10715890" cy="32124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65776" y="598728"/>
            <a:ext cx="338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C756D"/>
                </a:solidFill>
                <a:latin typeface="Bahnschrift" panose="020B0502040204020203" pitchFamily="34" charset="0"/>
              </a:rPr>
              <a:t>Spend On Products</a:t>
            </a:r>
            <a:endParaRPr lang="en-IN" dirty="0">
              <a:solidFill>
                <a:srgbClr val="FC756D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5776" y="1085322"/>
            <a:ext cx="5893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D6296"/>
                </a:solidFill>
              </a:rPr>
              <a:t>The graph reveals that customers have a higher preference for purchasing wines compared to other product categories in the last 2 years.</a:t>
            </a:r>
            <a:endParaRPr lang="en-IN" dirty="0">
              <a:solidFill>
                <a:srgbClr val="2D629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4374" y="3332784"/>
            <a:ext cx="498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C756D"/>
                </a:solidFill>
                <a:latin typeface="Bahnschrift" panose="020B0502040204020203" pitchFamily="34" charset="0"/>
              </a:rPr>
              <a:t>Age Distribution of Customer</a:t>
            </a:r>
            <a:endParaRPr lang="en-IN" dirty="0">
              <a:solidFill>
                <a:srgbClr val="FC756D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1" y="1183944"/>
            <a:ext cx="3381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C756D"/>
                </a:solidFill>
                <a:latin typeface="Bahnschrift" panose="020B0502040204020203" pitchFamily="34" charset="0"/>
              </a:rPr>
              <a:t>Education Distribution</a:t>
            </a:r>
            <a:r>
              <a:rPr lang="en-IN" dirty="0" smtClean="0">
                <a:solidFill>
                  <a:srgbClr val="FC756D"/>
                </a:solidFill>
                <a:latin typeface="Bahnschrift" panose="020B0502040204020203" pitchFamily="34" charset="0"/>
              </a:rPr>
              <a:t> </a:t>
            </a:r>
          </a:p>
          <a:p>
            <a:endParaRPr lang="en-IN" dirty="0">
              <a:solidFill>
                <a:srgbClr val="FC756D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1" y="1670538"/>
            <a:ext cx="5893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296"/>
                </a:solidFill>
              </a:rPr>
              <a:t>higher prevalence of customers </a:t>
            </a:r>
            <a:r>
              <a:rPr lang="en-US" dirty="0" smtClean="0">
                <a:solidFill>
                  <a:srgbClr val="2D6296"/>
                </a:solidFill>
              </a:rPr>
              <a:t>are  “Graduation” categories</a:t>
            </a:r>
            <a:r>
              <a:rPr lang="en-US" dirty="0">
                <a:solidFill>
                  <a:srgbClr val="2D6296"/>
                </a:solidFill>
              </a:rPr>
              <a:t>, while the </a:t>
            </a:r>
            <a:r>
              <a:rPr lang="en-US" dirty="0" smtClean="0">
                <a:solidFill>
                  <a:srgbClr val="2D6296"/>
                </a:solidFill>
              </a:rPr>
              <a:t>“Basic" </a:t>
            </a:r>
            <a:r>
              <a:rPr lang="en-US" dirty="0">
                <a:solidFill>
                  <a:srgbClr val="2D6296"/>
                </a:solidFill>
              </a:rPr>
              <a:t>and </a:t>
            </a:r>
            <a:r>
              <a:rPr lang="en-US" dirty="0" smtClean="0">
                <a:solidFill>
                  <a:srgbClr val="2D6296"/>
                </a:solidFill>
              </a:rPr>
              <a:t>“2N Cycle " </a:t>
            </a:r>
            <a:r>
              <a:rPr lang="en-US" dirty="0">
                <a:solidFill>
                  <a:srgbClr val="2D6296"/>
                </a:solidFill>
              </a:rPr>
              <a:t>categories show a smaller representation.</a:t>
            </a:r>
            <a:endParaRPr lang="en-IN" dirty="0">
              <a:solidFill>
                <a:srgbClr val="2D629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56754" y="4628296"/>
            <a:ext cx="4186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C756D"/>
                </a:solidFill>
              </a:rPr>
              <a:t>Number Of Purchases</a:t>
            </a:r>
            <a:endParaRPr lang="en-IN" dirty="0">
              <a:solidFill>
                <a:srgbClr val="FC756D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4727" y="5093676"/>
            <a:ext cx="5969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296"/>
                </a:solidFill>
              </a:rPr>
              <a:t>The graph reveals that customers tend to make more purchases in physical stores (</a:t>
            </a:r>
            <a:r>
              <a:rPr lang="en-US" dirty="0" err="1">
                <a:solidFill>
                  <a:srgbClr val="2D6296"/>
                </a:solidFill>
              </a:rPr>
              <a:t>NumStorePurchases</a:t>
            </a:r>
            <a:r>
              <a:rPr lang="en-US" dirty="0" smtClean="0">
                <a:solidFill>
                  <a:srgbClr val="2D6296"/>
                </a:solidFill>
              </a:rPr>
              <a:t>)</a:t>
            </a:r>
          </a:p>
          <a:p>
            <a:r>
              <a:rPr lang="en-US" dirty="0" smtClean="0">
                <a:solidFill>
                  <a:srgbClr val="2D6296"/>
                </a:solidFill>
              </a:rPr>
              <a:t> </a:t>
            </a:r>
            <a:r>
              <a:rPr lang="en-US" dirty="0">
                <a:solidFill>
                  <a:srgbClr val="2D6296"/>
                </a:solidFill>
              </a:rPr>
              <a:t>compared to online channels (</a:t>
            </a:r>
            <a:r>
              <a:rPr lang="en-US" dirty="0" err="1">
                <a:solidFill>
                  <a:srgbClr val="2D6296"/>
                </a:solidFill>
              </a:rPr>
              <a:t>NumWebPurchases</a:t>
            </a:r>
            <a:r>
              <a:rPr lang="en-US" dirty="0">
                <a:solidFill>
                  <a:srgbClr val="2D6296"/>
                </a:solidFill>
              </a:rPr>
              <a:t> and </a:t>
            </a:r>
            <a:r>
              <a:rPr lang="en-US" dirty="0" err="1">
                <a:solidFill>
                  <a:srgbClr val="2D6296"/>
                </a:solidFill>
              </a:rPr>
              <a:t>NumCatalogPurchases</a:t>
            </a:r>
            <a:r>
              <a:rPr lang="en-US" dirty="0">
                <a:solidFill>
                  <a:srgbClr val="2D6296"/>
                </a:solidFill>
              </a:rPr>
              <a:t>).</a:t>
            </a:r>
            <a:endParaRPr lang="en-IN" dirty="0">
              <a:solidFill>
                <a:srgbClr val="2D629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2" y="2711130"/>
            <a:ext cx="5962508" cy="3834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740" y="281418"/>
            <a:ext cx="5710029" cy="338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132" y="1862950"/>
            <a:ext cx="4328535" cy="32235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46" y="3764003"/>
            <a:ext cx="4572396" cy="3185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175" y="0"/>
            <a:ext cx="4313294" cy="3170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160" y="5086489"/>
            <a:ext cx="7214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D6296"/>
                </a:solidFill>
              </a:rPr>
              <a:t>Feature engineering was performed on the 'Education' and '</a:t>
            </a:r>
            <a:r>
              <a:rPr lang="en-US" dirty="0" err="1" smtClean="0">
                <a:solidFill>
                  <a:srgbClr val="2D6296"/>
                </a:solidFill>
              </a:rPr>
              <a:t>Marital_Status</a:t>
            </a:r>
            <a:r>
              <a:rPr lang="en-US" dirty="0" smtClean="0">
                <a:solidFill>
                  <a:srgbClr val="2D6296"/>
                </a:solidFill>
              </a:rPr>
              <a:t>' columns to transform them into numerical representations suitable for analysis. Additionally, the '</a:t>
            </a:r>
            <a:r>
              <a:rPr lang="en-US" dirty="0" err="1" smtClean="0">
                <a:solidFill>
                  <a:srgbClr val="2D6296"/>
                </a:solidFill>
              </a:rPr>
              <a:t>Kidhome</a:t>
            </a:r>
            <a:r>
              <a:rPr lang="en-US" dirty="0" smtClean="0">
                <a:solidFill>
                  <a:srgbClr val="2D6296"/>
                </a:solidFill>
              </a:rPr>
              <a:t>' and '</a:t>
            </a:r>
            <a:r>
              <a:rPr lang="en-US" dirty="0" err="1" smtClean="0">
                <a:solidFill>
                  <a:srgbClr val="2D6296"/>
                </a:solidFill>
              </a:rPr>
              <a:t>Teenhome</a:t>
            </a:r>
            <a:r>
              <a:rPr lang="en-US" dirty="0" smtClean="0">
                <a:solidFill>
                  <a:srgbClr val="2D6296"/>
                </a:solidFill>
              </a:rPr>
              <a:t>' columns were combined to create an '</a:t>
            </a:r>
            <a:r>
              <a:rPr lang="en-US" dirty="0" err="1" smtClean="0">
                <a:solidFill>
                  <a:srgbClr val="2D6296"/>
                </a:solidFill>
              </a:rPr>
              <a:t>is_parent</a:t>
            </a:r>
            <a:r>
              <a:rPr lang="en-US" dirty="0" smtClean="0">
                <a:solidFill>
                  <a:srgbClr val="2D6296"/>
                </a:solidFill>
              </a:rPr>
              <a:t>' column, indicating whether the customer has children or not.</a:t>
            </a:r>
            <a:endParaRPr lang="en-IN" dirty="0">
              <a:solidFill>
                <a:srgbClr val="2D629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2664" y="484632"/>
            <a:ext cx="6089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C756D"/>
                </a:solidFill>
                <a:latin typeface="Bahnschrift SemiBold" panose="020B0502040204020203" pitchFamily="34" charset="0"/>
              </a:rPr>
              <a:t>Feature Engineering</a:t>
            </a:r>
            <a:endParaRPr lang="en-IN" sz="4800" dirty="0">
              <a:solidFill>
                <a:srgbClr val="FC756D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7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196</Words>
  <Application>Microsoft Office PowerPoint</Application>
  <PresentationFormat>Widescreen</PresentationFormat>
  <Paragraphs>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sanjy</dc:creator>
  <cp:lastModifiedBy>sanjy</cp:lastModifiedBy>
  <cp:revision>13</cp:revision>
  <dcterms:created xsi:type="dcterms:W3CDTF">2023-07-07T18:01:54Z</dcterms:created>
  <dcterms:modified xsi:type="dcterms:W3CDTF">2023-07-08T11:11:22Z</dcterms:modified>
</cp:coreProperties>
</file>