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2" r:id="rId4"/>
    <p:sldId id="259" r:id="rId5"/>
    <p:sldId id="257" r:id="rId6"/>
    <p:sldId id="270" r:id="rId7"/>
    <p:sldId id="258" r:id="rId8"/>
    <p:sldId id="260" r:id="rId9"/>
    <p:sldId id="261" r:id="rId10"/>
    <p:sldId id="264" r:id="rId11"/>
    <p:sldId id="263" r:id="rId12"/>
    <p:sldId id="266" r:id="rId13"/>
    <p:sldId id="26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535" y="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8598" y="1122362"/>
            <a:ext cx="8679401" cy="2739423"/>
          </a:xfrm>
        </p:spPr>
        <p:txBody>
          <a:bodyPr>
            <a:normAutofit fontScale="90000"/>
          </a:bodyPr>
          <a:lstStyle/>
          <a:p>
            <a:pPr>
              <a:lnSpc>
                <a:spcPct val="150000"/>
              </a:lnSpc>
            </a:pPr>
            <a:r>
              <a:rPr lang="en-IN" dirty="0" smtClean="0"/>
              <a:t>Communication </a:t>
            </a:r>
            <a:r>
              <a:rPr lang="en-IN" dirty="0" smtClean="0"/>
              <a:t>and Technology</a:t>
            </a:r>
            <a:r>
              <a:rPr lang="en-IN" dirty="0"/>
              <a:t> </a:t>
            </a:r>
            <a:r>
              <a:rPr lang="en-IN" dirty="0" smtClean="0"/>
              <a:t>In the Contemporary World</a:t>
            </a:r>
            <a:endParaRPr lang="en-IN" dirty="0"/>
          </a:p>
        </p:txBody>
      </p:sp>
      <p:sp>
        <p:nvSpPr>
          <p:cNvPr id="3" name="Subtitle 2"/>
          <p:cNvSpPr>
            <a:spLocks noGrp="1"/>
          </p:cNvSpPr>
          <p:nvPr>
            <p:ph type="subTitle" idx="1"/>
          </p:nvPr>
        </p:nvSpPr>
        <p:spPr>
          <a:xfrm>
            <a:off x="4829452" y="4953739"/>
            <a:ext cx="5838547" cy="1367161"/>
          </a:xfrm>
        </p:spPr>
        <p:txBody>
          <a:bodyPr>
            <a:normAutofit/>
          </a:bodyPr>
          <a:lstStyle/>
          <a:p>
            <a:r>
              <a:rPr lang="en-IN" sz="2800" dirty="0" err="1" smtClean="0"/>
              <a:t>Somdatta</a:t>
            </a:r>
            <a:r>
              <a:rPr lang="en-IN" sz="2800" dirty="0" smtClean="0"/>
              <a:t> Bhattacharya</a:t>
            </a:r>
          </a:p>
          <a:p>
            <a:r>
              <a:rPr lang="en-IN" sz="2800" dirty="0" smtClean="0"/>
              <a:t>Department of </a:t>
            </a:r>
            <a:r>
              <a:rPr lang="en-IN" sz="2800" dirty="0" err="1" smtClean="0"/>
              <a:t>Hss</a:t>
            </a:r>
            <a:r>
              <a:rPr lang="en-IN" sz="2800" dirty="0" smtClean="0"/>
              <a:t>, IIT </a:t>
            </a:r>
            <a:r>
              <a:rPr lang="en-IN" sz="2800" dirty="0" err="1" smtClean="0"/>
              <a:t>Kharagpur</a:t>
            </a:r>
            <a:endParaRPr lang="en-IN" sz="2800" dirty="0"/>
          </a:p>
        </p:txBody>
      </p:sp>
    </p:spTree>
    <p:extLst>
      <p:ext uri="{BB962C8B-B14F-4D97-AF65-F5344CB8AC3E}">
        <p14:creationId xmlns:p14="http://schemas.microsoft.com/office/powerpoint/2010/main" val="226945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Does Modern day Communication have Pitfalls?</a:t>
            </a:r>
            <a:endParaRPr lang="en-IN" dirty="0"/>
          </a:p>
        </p:txBody>
      </p:sp>
      <p:sp>
        <p:nvSpPr>
          <p:cNvPr id="3" name="Content Placeholder 2"/>
          <p:cNvSpPr>
            <a:spLocks noGrp="1"/>
          </p:cNvSpPr>
          <p:nvPr>
            <p:ph idx="1"/>
          </p:nvPr>
        </p:nvSpPr>
        <p:spPr>
          <a:xfrm>
            <a:off x="1141412" y="2249487"/>
            <a:ext cx="9905999" cy="4186824"/>
          </a:xfrm>
        </p:spPr>
        <p:txBody>
          <a:bodyPr>
            <a:normAutofit/>
          </a:bodyPr>
          <a:lstStyle/>
          <a:p>
            <a:r>
              <a:rPr lang="en-US" dirty="0"/>
              <a:t>Modern means of communication </a:t>
            </a:r>
            <a:r>
              <a:rPr lang="en-US" dirty="0" smtClean="0"/>
              <a:t>are </a:t>
            </a:r>
            <a:r>
              <a:rPr lang="en-US" dirty="0"/>
              <a:t>harmful to health, especially as they use low-frequency signaling technology, which may cause fatigue and sleep </a:t>
            </a:r>
            <a:r>
              <a:rPr lang="en-US" dirty="0" smtClean="0"/>
              <a:t>problems</a:t>
            </a:r>
          </a:p>
          <a:p>
            <a:endParaRPr lang="en-US" dirty="0"/>
          </a:p>
          <a:p>
            <a:r>
              <a:rPr lang="en-US" dirty="0"/>
              <a:t>Technology keeps us together but there is A LOT of room for error in the written word.  When you receive an email or text message you typically read it in your own voice with your own tone, and that’s not always the tone that the author intended it</a:t>
            </a:r>
            <a:r>
              <a:rPr lang="en-US" dirty="0" smtClean="0"/>
              <a:t>. Interpretation could really become misinterpretation</a:t>
            </a:r>
            <a:endParaRPr lang="en-IN" dirty="0"/>
          </a:p>
        </p:txBody>
      </p:sp>
    </p:spTree>
    <p:extLst>
      <p:ext uri="{BB962C8B-B14F-4D97-AF65-F5344CB8AC3E}">
        <p14:creationId xmlns:p14="http://schemas.microsoft.com/office/powerpoint/2010/main" val="9892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43884"/>
            <a:ext cx="9905998" cy="1180730"/>
          </a:xfrm>
        </p:spPr>
        <p:txBody>
          <a:bodyPr/>
          <a:lstStyle/>
          <a:p>
            <a:pPr algn="ctr"/>
            <a:r>
              <a:rPr lang="en-US" dirty="0" smtClean="0"/>
              <a:t>Pandemic: A Case in Point</a:t>
            </a:r>
            <a:endParaRPr lang="en-IN" dirty="0"/>
          </a:p>
        </p:txBody>
      </p:sp>
      <p:sp>
        <p:nvSpPr>
          <p:cNvPr id="3" name="Content Placeholder 2"/>
          <p:cNvSpPr>
            <a:spLocks noGrp="1"/>
          </p:cNvSpPr>
          <p:nvPr>
            <p:ph idx="1"/>
          </p:nvPr>
        </p:nvSpPr>
        <p:spPr>
          <a:xfrm>
            <a:off x="1141412" y="1482571"/>
            <a:ext cx="10088840" cy="5211191"/>
          </a:xfrm>
        </p:spPr>
        <p:txBody>
          <a:bodyPr>
            <a:normAutofit fontScale="92500" lnSpcReduction="10000"/>
          </a:bodyPr>
          <a:lstStyle/>
          <a:p>
            <a:r>
              <a:rPr lang="en-US" dirty="0" smtClean="0"/>
              <a:t>Normal social conventions have been put on hold or have been altered</a:t>
            </a:r>
          </a:p>
          <a:p>
            <a:endParaRPr lang="en-US" dirty="0" smtClean="0"/>
          </a:p>
          <a:p>
            <a:r>
              <a:rPr lang="en-IN" dirty="0" smtClean="0"/>
              <a:t>The disruption has provided both challenges and opportunities</a:t>
            </a:r>
          </a:p>
          <a:p>
            <a:endParaRPr lang="en-IN" dirty="0" smtClean="0"/>
          </a:p>
          <a:p>
            <a:r>
              <a:rPr lang="en-IN" dirty="0" smtClean="0"/>
              <a:t>Protective measures (social distancing/masking) have posed problems for interpersonal communication, creating discordance between verbal and non-verbal communication</a:t>
            </a:r>
          </a:p>
          <a:p>
            <a:endParaRPr lang="en-IN" dirty="0" smtClean="0"/>
          </a:p>
          <a:p>
            <a:r>
              <a:rPr lang="en-US" dirty="0" smtClean="0"/>
              <a:t>Tricia Jones talks about strategies we are using, “such </a:t>
            </a:r>
            <a:r>
              <a:rPr lang="en-US" dirty="0"/>
              <a:t>as elbow bumps rather than fist </a:t>
            </a:r>
            <a:r>
              <a:rPr lang="en-US" dirty="0" smtClean="0"/>
              <a:t>bumps”, </a:t>
            </a:r>
            <a:r>
              <a:rPr lang="en-US" dirty="0"/>
              <a:t>which </a:t>
            </a:r>
            <a:r>
              <a:rPr lang="en-US" dirty="0" smtClean="0"/>
              <a:t>are entertaining, but they also send </a:t>
            </a:r>
            <a:r>
              <a:rPr lang="en-US" dirty="0"/>
              <a:t>the message that this is </a:t>
            </a:r>
            <a:r>
              <a:rPr lang="en-US" dirty="0" smtClean="0"/>
              <a:t>artificial, and we aren't </a:t>
            </a:r>
            <a:r>
              <a:rPr lang="en-US" dirty="0"/>
              <a:t>being </a:t>
            </a:r>
            <a:r>
              <a:rPr lang="en-US" dirty="0" smtClean="0"/>
              <a:t>“authentic </a:t>
            </a:r>
            <a:r>
              <a:rPr lang="en-US" dirty="0"/>
              <a:t>the way we used to </a:t>
            </a:r>
            <a:r>
              <a:rPr lang="en-US" dirty="0" smtClean="0"/>
              <a:t>be”, because we are putting on a “performance”</a:t>
            </a:r>
            <a:endParaRPr lang="en-IN" dirty="0"/>
          </a:p>
        </p:txBody>
      </p:sp>
    </p:spTree>
    <p:extLst>
      <p:ext uri="{BB962C8B-B14F-4D97-AF65-F5344CB8AC3E}">
        <p14:creationId xmlns:p14="http://schemas.microsoft.com/office/powerpoint/2010/main" val="2527067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377" y="639192"/>
            <a:ext cx="4119239" cy="5584055"/>
          </a:xfrm>
          <a:prstGeom prst="rect">
            <a:avLst/>
          </a:prstGeom>
        </p:spPr>
      </p:pic>
    </p:spTree>
    <p:extLst>
      <p:ext uri="{BB962C8B-B14F-4D97-AF65-F5344CB8AC3E}">
        <p14:creationId xmlns:p14="http://schemas.microsoft.com/office/powerpoint/2010/main" val="190789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94872"/>
          </a:xfrm>
        </p:spPr>
        <p:txBody>
          <a:bodyPr/>
          <a:lstStyle/>
          <a:p>
            <a:pPr algn="ctr"/>
            <a:r>
              <a:rPr lang="en-US" dirty="0"/>
              <a:t>Pandemic: A Case in Point</a:t>
            </a:r>
            <a:endParaRPr lang="en-IN" dirty="0"/>
          </a:p>
        </p:txBody>
      </p:sp>
      <p:sp>
        <p:nvSpPr>
          <p:cNvPr id="3" name="Content Placeholder 2"/>
          <p:cNvSpPr>
            <a:spLocks noGrp="1"/>
          </p:cNvSpPr>
          <p:nvPr>
            <p:ph idx="1"/>
          </p:nvPr>
        </p:nvSpPr>
        <p:spPr>
          <a:xfrm>
            <a:off x="1141412" y="1793288"/>
            <a:ext cx="9905999" cy="4438835"/>
          </a:xfrm>
        </p:spPr>
        <p:txBody>
          <a:bodyPr>
            <a:normAutofit/>
          </a:bodyPr>
          <a:lstStyle/>
          <a:p>
            <a:r>
              <a:rPr lang="en-US" dirty="0"/>
              <a:t>We are learning how to use language to stand in for the courtesy we would otherwise show nonverbally—and building a new set of norms along the </a:t>
            </a:r>
            <a:r>
              <a:rPr lang="en-US" dirty="0" smtClean="0"/>
              <a:t>way</a:t>
            </a:r>
            <a:endParaRPr lang="en-US" dirty="0"/>
          </a:p>
          <a:p>
            <a:endParaRPr lang="en-US" dirty="0"/>
          </a:p>
          <a:p>
            <a:r>
              <a:rPr lang="en-US" dirty="0"/>
              <a:t>For young people, these habits could become permanent. </a:t>
            </a:r>
            <a:r>
              <a:rPr lang="en-US" dirty="0" smtClean="0"/>
              <a:t>The </a:t>
            </a:r>
            <a:r>
              <a:rPr lang="en-US" dirty="0"/>
              <a:t>pandemic is accelerating young people’s shift away from nonverbal </a:t>
            </a:r>
            <a:r>
              <a:rPr lang="en-US" dirty="0" smtClean="0"/>
              <a:t>communication, because of their excessive dependence on their devices</a:t>
            </a:r>
          </a:p>
          <a:p>
            <a:endParaRPr lang="en-US" dirty="0"/>
          </a:p>
          <a:p>
            <a:r>
              <a:rPr lang="en-US" dirty="0" smtClean="0"/>
              <a:t>Device based communication means not learning or forgetting non-verbal cues</a:t>
            </a:r>
          </a:p>
          <a:p>
            <a:endParaRPr lang="en-US" dirty="0"/>
          </a:p>
          <a:p>
            <a:endParaRPr lang="en-US" dirty="0"/>
          </a:p>
          <a:p>
            <a:endParaRPr lang="en-IN" dirty="0"/>
          </a:p>
        </p:txBody>
      </p:sp>
    </p:spTree>
    <p:extLst>
      <p:ext uri="{BB962C8B-B14F-4D97-AF65-F5344CB8AC3E}">
        <p14:creationId xmlns:p14="http://schemas.microsoft.com/office/powerpoint/2010/main" val="122957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conclusion…</a:t>
            </a:r>
            <a:endParaRPr lang="en-IN" dirty="0"/>
          </a:p>
        </p:txBody>
      </p:sp>
      <p:sp>
        <p:nvSpPr>
          <p:cNvPr id="3" name="Content Placeholder 2"/>
          <p:cNvSpPr>
            <a:spLocks noGrp="1"/>
          </p:cNvSpPr>
          <p:nvPr>
            <p:ph idx="1"/>
          </p:nvPr>
        </p:nvSpPr>
        <p:spPr>
          <a:xfrm>
            <a:off x="1141412" y="1917576"/>
            <a:ext cx="9905999" cy="4163627"/>
          </a:xfrm>
        </p:spPr>
        <p:txBody>
          <a:bodyPr>
            <a:normAutofit lnSpcReduction="10000"/>
          </a:bodyPr>
          <a:lstStyle/>
          <a:p>
            <a:r>
              <a:rPr lang="en-US" dirty="0" smtClean="0"/>
              <a:t>Even </a:t>
            </a:r>
            <a:r>
              <a:rPr lang="en-US" dirty="0"/>
              <a:t>without </a:t>
            </a:r>
            <a:r>
              <a:rPr lang="en-US" dirty="0" smtClean="0"/>
              <a:t>pandemics, what </a:t>
            </a:r>
            <a:r>
              <a:rPr lang="en-US" dirty="0"/>
              <a:t>is “normal” changes over </a:t>
            </a:r>
            <a:r>
              <a:rPr lang="en-US" dirty="0" smtClean="0"/>
              <a:t>time </a:t>
            </a:r>
          </a:p>
          <a:p>
            <a:endParaRPr lang="en-US" dirty="0"/>
          </a:p>
          <a:p>
            <a:r>
              <a:rPr lang="en-US" dirty="0" smtClean="0"/>
              <a:t>Social media and </a:t>
            </a:r>
            <a:r>
              <a:rPr lang="en-US" dirty="0"/>
              <a:t>digital </a:t>
            </a:r>
            <a:r>
              <a:rPr lang="en-US" dirty="0" smtClean="0"/>
              <a:t>communication are </a:t>
            </a:r>
            <a:r>
              <a:rPr lang="en-US" dirty="0"/>
              <a:t>sure to remain important for the foreseeable future. </a:t>
            </a:r>
            <a:endParaRPr lang="en-US" dirty="0" smtClean="0"/>
          </a:p>
          <a:p>
            <a:endParaRPr lang="en-US" dirty="0"/>
          </a:p>
          <a:p>
            <a:r>
              <a:rPr lang="en-US" dirty="0" smtClean="0"/>
              <a:t>Changes in communication technology are going to be radical and fast paced</a:t>
            </a:r>
          </a:p>
          <a:p>
            <a:endParaRPr lang="en-US" dirty="0"/>
          </a:p>
          <a:p>
            <a:r>
              <a:rPr lang="en-US" dirty="0" smtClean="0"/>
              <a:t>But </a:t>
            </a:r>
            <a:r>
              <a:rPr lang="en-US" dirty="0"/>
              <a:t>they will not replace face-to-face </a:t>
            </a:r>
            <a:r>
              <a:rPr lang="en-US" dirty="0" smtClean="0"/>
              <a:t>interaction</a:t>
            </a:r>
            <a:endParaRPr lang="en-IN" dirty="0"/>
          </a:p>
        </p:txBody>
      </p:sp>
    </p:spTree>
    <p:extLst>
      <p:ext uri="{BB962C8B-B14F-4D97-AF65-F5344CB8AC3E}">
        <p14:creationId xmlns:p14="http://schemas.microsoft.com/office/powerpoint/2010/main" val="130832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06096"/>
          </a:xfrm>
        </p:spPr>
        <p:txBody>
          <a:bodyPr/>
          <a:lstStyle/>
          <a:p>
            <a:pPr algn="ctr"/>
            <a:r>
              <a:rPr lang="en-IN" dirty="0" smtClean="0"/>
              <a:t>Road </a:t>
            </a:r>
            <a:r>
              <a:rPr lang="en-IN" dirty="0" err="1" smtClean="0"/>
              <a:t>MAp</a:t>
            </a:r>
            <a:endParaRPr lang="en-IN" dirty="0"/>
          </a:p>
        </p:txBody>
      </p:sp>
      <p:sp>
        <p:nvSpPr>
          <p:cNvPr id="3" name="Content Placeholder 2"/>
          <p:cNvSpPr>
            <a:spLocks noGrp="1"/>
          </p:cNvSpPr>
          <p:nvPr>
            <p:ph idx="1"/>
          </p:nvPr>
        </p:nvSpPr>
        <p:spPr>
          <a:xfrm>
            <a:off x="1141412" y="1828800"/>
            <a:ext cx="9905999" cy="3962401"/>
          </a:xfrm>
        </p:spPr>
        <p:txBody>
          <a:bodyPr/>
          <a:lstStyle/>
          <a:p>
            <a:r>
              <a:rPr lang="en-IN" sz="2800" dirty="0" smtClean="0"/>
              <a:t>Human Communication</a:t>
            </a:r>
          </a:p>
          <a:p>
            <a:r>
              <a:rPr lang="en-IN" sz="2800" dirty="0" smtClean="0"/>
              <a:t>Human Communication Reinvented</a:t>
            </a:r>
          </a:p>
          <a:p>
            <a:r>
              <a:rPr lang="en-IN" sz="2800" dirty="0" smtClean="0"/>
              <a:t>Importance, if any</a:t>
            </a:r>
          </a:p>
          <a:p>
            <a:r>
              <a:rPr lang="en-IN" sz="2800" dirty="0" smtClean="0"/>
              <a:t>Pitfalls, if any</a:t>
            </a:r>
          </a:p>
          <a:p>
            <a:r>
              <a:rPr lang="en-IN" sz="2800" dirty="0" smtClean="0"/>
              <a:t>Pandemic: A Case in Point</a:t>
            </a:r>
          </a:p>
          <a:p>
            <a:r>
              <a:rPr lang="en-IN" sz="2800" dirty="0" smtClean="0"/>
              <a:t>Conclusions, if any</a:t>
            </a:r>
          </a:p>
          <a:p>
            <a:endParaRPr lang="en-IN" dirty="0"/>
          </a:p>
        </p:txBody>
      </p:sp>
    </p:spTree>
    <p:extLst>
      <p:ext uri="{BB962C8B-B14F-4D97-AF65-F5344CB8AC3E}">
        <p14:creationId xmlns:p14="http://schemas.microsoft.com/office/powerpoint/2010/main" val="227495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World of Human Communication</a:t>
            </a:r>
            <a:endParaRPr lang="en-IN" dirty="0"/>
          </a:p>
        </p:txBody>
      </p:sp>
      <p:sp>
        <p:nvSpPr>
          <p:cNvPr id="3" name="Content Placeholder 2"/>
          <p:cNvSpPr>
            <a:spLocks noGrp="1"/>
          </p:cNvSpPr>
          <p:nvPr>
            <p:ph idx="1"/>
          </p:nvPr>
        </p:nvSpPr>
        <p:spPr/>
        <p:txBody>
          <a:bodyPr/>
          <a:lstStyle/>
          <a:p>
            <a:r>
              <a:rPr lang="en-US" dirty="0" smtClean="0"/>
              <a:t>As important as the discovery of fire</a:t>
            </a:r>
          </a:p>
          <a:p>
            <a:r>
              <a:rPr lang="en-US" dirty="0" smtClean="0"/>
              <a:t>Crucial for sharing ideas and making decisions</a:t>
            </a:r>
          </a:p>
          <a:p>
            <a:r>
              <a:rPr lang="en-US" dirty="0" smtClean="0"/>
              <a:t>Specific information to specific people at specific time</a:t>
            </a:r>
          </a:p>
          <a:p>
            <a:r>
              <a:rPr lang="en-US" dirty="0" smtClean="0"/>
              <a:t>What we communicate, and how we communicate have radically changed</a:t>
            </a:r>
          </a:p>
          <a:p>
            <a:r>
              <a:rPr lang="en-US" dirty="0" smtClean="0"/>
              <a:t>Human communication has never been more important, nor controversial in the history of human civilization </a:t>
            </a:r>
          </a:p>
          <a:p>
            <a:endParaRPr lang="en-IN" dirty="0"/>
          </a:p>
        </p:txBody>
      </p:sp>
    </p:spTree>
    <p:extLst>
      <p:ext uri="{BB962C8B-B14F-4D97-AF65-F5344CB8AC3E}">
        <p14:creationId xmlns:p14="http://schemas.microsoft.com/office/powerpoint/2010/main" val="4138803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96" y="550416"/>
            <a:ext cx="10005134" cy="5805996"/>
          </a:xfrm>
          <a:prstGeom prst="rect">
            <a:avLst/>
          </a:prstGeom>
        </p:spPr>
      </p:pic>
    </p:spTree>
    <p:extLst>
      <p:ext uri="{BB962C8B-B14F-4D97-AF65-F5344CB8AC3E}">
        <p14:creationId xmlns:p14="http://schemas.microsoft.com/office/powerpoint/2010/main" val="235701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39765"/>
          </a:xfrm>
        </p:spPr>
        <p:txBody>
          <a:bodyPr/>
          <a:lstStyle/>
          <a:p>
            <a:r>
              <a:rPr lang="en-US" dirty="0" smtClean="0"/>
              <a:t>Human communication reinvented</a:t>
            </a:r>
            <a:endParaRPr lang="en-IN" dirty="0"/>
          </a:p>
        </p:txBody>
      </p:sp>
      <p:sp>
        <p:nvSpPr>
          <p:cNvPr id="3" name="Content Placeholder 2"/>
          <p:cNvSpPr>
            <a:spLocks noGrp="1"/>
          </p:cNvSpPr>
          <p:nvPr>
            <p:ph idx="1"/>
          </p:nvPr>
        </p:nvSpPr>
        <p:spPr>
          <a:xfrm>
            <a:off x="1141412" y="1526959"/>
            <a:ext cx="9905999" cy="4651899"/>
          </a:xfrm>
        </p:spPr>
        <p:txBody>
          <a:bodyPr>
            <a:noAutofit/>
          </a:bodyPr>
          <a:lstStyle/>
          <a:p>
            <a:r>
              <a:rPr lang="en-US" dirty="0"/>
              <a:t>The study of computer-mediated communication (CMC) and new communication technologies (NCTs) is an established and growing field not only with respect to the new technologies becoming available, but also in the many ways we are adopting them for use</a:t>
            </a:r>
            <a:r>
              <a:rPr lang="en-US" dirty="0" smtClean="0"/>
              <a:t>.</a:t>
            </a:r>
          </a:p>
          <a:p>
            <a:pPr marL="0" indent="0">
              <a:buNone/>
            </a:pPr>
            <a:endParaRPr lang="en-US" dirty="0" smtClean="0"/>
          </a:p>
          <a:p>
            <a:r>
              <a:rPr lang="en-US" dirty="0" smtClean="0"/>
              <a:t>Heightened </a:t>
            </a:r>
            <a:r>
              <a:rPr lang="en-US" dirty="0"/>
              <a:t>connection speeds and vast networks of intelligent </a:t>
            </a:r>
            <a:r>
              <a:rPr lang="en-US" dirty="0" smtClean="0"/>
              <a:t>devices has reinvented communication. Birthday </a:t>
            </a:r>
            <a:r>
              <a:rPr lang="en-US" dirty="0"/>
              <a:t>cards, handwritten letters and </a:t>
            </a:r>
            <a:r>
              <a:rPr lang="en-US" dirty="0" smtClean="0"/>
              <a:t>telephone calls </a:t>
            </a:r>
            <a:r>
              <a:rPr lang="en-US" dirty="0"/>
              <a:t>have been overshadowed by ground-breaking technologies such as instant messaging and video </a:t>
            </a:r>
            <a:r>
              <a:rPr lang="en-US" dirty="0" smtClean="0"/>
              <a:t>calling</a:t>
            </a:r>
          </a:p>
          <a:p>
            <a:endParaRPr lang="en-US" dirty="0"/>
          </a:p>
        </p:txBody>
      </p:sp>
    </p:spTree>
    <p:extLst>
      <p:ext uri="{BB962C8B-B14F-4D97-AF65-F5344CB8AC3E}">
        <p14:creationId xmlns:p14="http://schemas.microsoft.com/office/powerpoint/2010/main" val="185099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communication reinvented</a:t>
            </a:r>
            <a:endParaRPr lang="en-IN" dirty="0"/>
          </a:p>
        </p:txBody>
      </p:sp>
      <p:sp>
        <p:nvSpPr>
          <p:cNvPr id="3" name="Content Placeholder 2"/>
          <p:cNvSpPr>
            <a:spLocks noGrp="1"/>
          </p:cNvSpPr>
          <p:nvPr>
            <p:ph idx="1"/>
          </p:nvPr>
        </p:nvSpPr>
        <p:spPr>
          <a:xfrm>
            <a:off x="1141412" y="1873188"/>
            <a:ext cx="9905999" cy="4252403"/>
          </a:xfrm>
        </p:spPr>
        <p:txBody>
          <a:bodyPr>
            <a:normAutofit lnSpcReduction="10000"/>
          </a:bodyPr>
          <a:lstStyle/>
          <a:p>
            <a:r>
              <a:rPr lang="en-US" dirty="0"/>
              <a:t>A tiny hand-held device carries our address book, telephone, high-definition camera, contactless bank card and access to the internet in our back </a:t>
            </a:r>
            <a:r>
              <a:rPr lang="en-US" dirty="0" smtClean="0"/>
              <a:t>pockets</a:t>
            </a:r>
          </a:p>
          <a:p>
            <a:endParaRPr lang="en-US" dirty="0"/>
          </a:p>
          <a:p>
            <a:r>
              <a:rPr lang="en-US" dirty="0"/>
              <a:t> </a:t>
            </a:r>
            <a:r>
              <a:rPr lang="en-US" dirty="0" smtClean="0"/>
              <a:t>Issues such as privacy </a:t>
            </a:r>
            <a:r>
              <a:rPr lang="en-US" dirty="0"/>
              <a:t>and anonymity online, cyber-bullying and trolling, online relationships, social networks and social network </a:t>
            </a:r>
            <a:r>
              <a:rPr lang="en-US" dirty="0" smtClean="0"/>
              <a:t>sites and </a:t>
            </a:r>
            <a:r>
              <a:rPr lang="en-US" dirty="0"/>
              <a:t>digital civic engagement </a:t>
            </a:r>
            <a:r>
              <a:rPr lang="en-US" dirty="0" smtClean="0"/>
              <a:t>have come up in this changed scenario</a:t>
            </a:r>
            <a:endParaRPr lang="en-US" dirty="0"/>
          </a:p>
          <a:p>
            <a:endParaRPr lang="en-US" dirty="0"/>
          </a:p>
          <a:p>
            <a:r>
              <a:rPr lang="en-US" dirty="0"/>
              <a:t>With it, the language of communication has also changed: Twitter with its 140 characters and LOL/OMG of texting</a:t>
            </a:r>
          </a:p>
          <a:p>
            <a:endParaRPr lang="en-IN" dirty="0"/>
          </a:p>
        </p:txBody>
      </p:sp>
    </p:spTree>
    <p:extLst>
      <p:ext uri="{BB962C8B-B14F-4D97-AF65-F5344CB8AC3E}">
        <p14:creationId xmlns:p14="http://schemas.microsoft.com/office/powerpoint/2010/main" val="367929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896644"/>
            <a:ext cx="9905998" cy="932155"/>
          </a:xfrm>
        </p:spPr>
        <p:txBody>
          <a:bodyPr>
            <a:normAutofit fontScale="90000"/>
          </a:bodyPr>
          <a:lstStyle/>
          <a:p>
            <a:r>
              <a:rPr lang="en-US" dirty="0"/>
              <a:t>Why is being connected so important?</a:t>
            </a:r>
            <a:br>
              <a:rPr lang="en-US" dirty="0"/>
            </a:br>
            <a:endParaRPr lang="en-IN" dirty="0"/>
          </a:p>
        </p:txBody>
      </p:sp>
      <p:sp>
        <p:nvSpPr>
          <p:cNvPr id="3" name="Content Placeholder 2"/>
          <p:cNvSpPr>
            <a:spLocks noGrp="1"/>
          </p:cNvSpPr>
          <p:nvPr>
            <p:ph idx="1"/>
          </p:nvPr>
        </p:nvSpPr>
        <p:spPr>
          <a:xfrm>
            <a:off x="1141412" y="1828799"/>
            <a:ext cx="9905999" cy="4660778"/>
          </a:xfrm>
        </p:spPr>
        <p:txBody>
          <a:bodyPr>
            <a:normAutofit/>
          </a:bodyPr>
          <a:lstStyle/>
          <a:p>
            <a:r>
              <a:rPr lang="en-US" dirty="0"/>
              <a:t>In an age where travel to every corner of the globe is easier than ever, many people have a far-reaching, international social network of friends and family. </a:t>
            </a:r>
            <a:r>
              <a:rPr lang="en-US" dirty="0" smtClean="0"/>
              <a:t>Modern </a:t>
            </a:r>
            <a:r>
              <a:rPr lang="en-US" dirty="0"/>
              <a:t>means of communication </a:t>
            </a:r>
            <a:r>
              <a:rPr lang="en-US" dirty="0" smtClean="0"/>
              <a:t>help </a:t>
            </a:r>
            <a:r>
              <a:rPr lang="en-US" dirty="0"/>
              <a:t>us </a:t>
            </a:r>
            <a:r>
              <a:rPr lang="en-US" dirty="0" smtClean="0"/>
              <a:t>keep </a:t>
            </a:r>
            <a:r>
              <a:rPr lang="en-US" dirty="0"/>
              <a:t>in frequent </a:t>
            </a:r>
            <a:r>
              <a:rPr lang="en-US" dirty="0" smtClean="0"/>
              <a:t>contact</a:t>
            </a:r>
          </a:p>
          <a:p>
            <a:endParaRPr lang="en-US" dirty="0" smtClean="0"/>
          </a:p>
          <a:p>
            <a:r>
              <a:rPr lang="en-US" dirty="0"/>
              <a:t>In a society where loneliness is at its peak, instant communication offers those battling with mental health struggles an opportunity to contact someone easily if urgent help is needed</a:t>
            </a:r>
            <a:r>
              <a:rPr lang="en-US" dirty="0" smtClean="0"/>
              <a:t>.</a:t>
            </a:r>
          </a:p>
          <a:p>
            <a:endParaRPr lang="en-US" dirty="0"/>
          </a:p>
          <a:p>
            <a:r>
              <a:rPr lang="en-IN" dirty="0"/>
              <a:t>S</a:t>
            </a:r>
            <a:r>
              <a:rPr lang="en-IN" dirty="0" smtClean="0"/>
              <a:t>ocial </a:t>
            </a:r>
            <a:r>
              <a:rPr lang="en-IN" dirty="0"/>
              <a:t>media </a:t>
            </a:r>
            <a:r>
              <a:rPr lang="en-IN" dirty="0" smtClean="0"/>
              <a:t>can </a:t>
            </a:r>
            <a:r>
              <a:rPr lang="en-US" dirty="0" smtClean="0"/>
              <a:t>reinforce </a:t>
            </a:r>
            <a:r>
              <a:rPr lang="en-US" dirty="0"/>
              <a:t>our social lives rather than replace them.</a:t>
            </a:r>
          </a:p>
          <a:p>
            <a:endParaRPr lang="en-IN" dirty="0"/>
          </a:p>
        </p:txBody>
      </p:sp>
    </p:spTree>
    <p:extLst>
      <p:ext uri="{BB962C8B-B14F-4D97-AF65-F5344CB8AC3E}">
        <p14:creationId xmlns:p14="http://schemas.microsoft.com/office/powerpoint/2010/main" val="380532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90686"/>
          </a:xfrm>
        </p:spPr>
        <p:txBody>
          <a:bodyPr>
            <a:normAutofit fontScale="90000"/>
          </a:bodyPr>
          <a:lstStyle/>
          <a:p>
            <a:r>
              <a:rPr lang="en-US" dirty="0"/>
              <a:t>Why is being connected so important?</a:t>
            </a:r>
            <a:br>
              <a:rPr lang="en-US" dirty="0"/>
            </a:br>
            <a:endParaRPr lang="en-IN" dirty="0"/>
          </a:p>
        </p:txBody>
      </p:sp>
      <p:sp>
        <p:nvSpPr>
          <p:cNvPr id="3" name="Content Placeholder 2"/>
          <p:cNvSpPr>
            <a:spLocks noGrp="1"/>
          </p:cNvSpPr>
          <p:nvPr>
            <p:ph idx="1"/>
          </p:nvPr>
        </p:nvSpPr>
        <p:spPr>
          <a:xfrm>
            <a:off x="1141412" y="1509204"/>
            <a:ext cx="10106596" cy="4696287"/>
          </a:xfrm>
        </p:spPr>
        <p:txBody>
          <a:bodyPr/>
          <a:lstStyle/>
          <a:p>
            <a:r>
              <a:rPr lang="en-US" dirty="0"/>
              <a:t>P</a:t>
            </a:r>
            <a:r>
              <a:rPr lang="en-US" dirty="0" smtClean="0"/>
              <a:t>roductivity of businesses is </a:t>
            </a:r>
            <a:r>
              <a:rPr lang="en-US" dirty="0"/>
              <a:t>at an all-time high thanks to improved communication </a:t>
            </a:r>
            <a:r>
              <a:rPr lang="en-US" dirty="0" smtClean="0"/>
              <a:t>technologies</a:t>
            </a:r>
          </a:p>
          <a:p>
            <a:endParaRPr lang="en-US" dirty="0"/>
          </a:p>
          <a:p>
            <a:r>
              <a:rPr lang="en-US" dirty="0" smtClean="0"/>
              <a:t>Workplace hierarchy can be bypassed, as a </a:t>
            </a:r>
            <a:r>
              <a:rPr lang="en-US" dirty="0"/>
              <a:t>more casual approach to communication between peers via chat channels such as Slack or WhatsApp </a:t>
            </a:r>
            <a:r>
              <a:rPr lang="en-US" dirty="0" smtClean="0"/>
              <a:t>softens old-school formalities</a:t>
            </a:r>
          </a:p>
          <a:p>
            <a:endParaRPr lang="en-US" dirty="0"/>
          </a:p>
          <a:p>
            <a:r>
              <a:rPr lang="en-US" dirty="0"/>
              <a:t>Ease of international communication also allows companies to seek overseas </a:t>
            </a:r>
            <a:r>
              <a:rPr lang="en-US" dirty="0" smtClean="0"/>
              <a:t>employees who can </a:t>
            </a:r>
            <a:r>
              <a:rPr lang="en-IN" dirty="0" smtClean="0"/>
              <a:t>work </a:t>
            </a:r>
            <a:r>
              <a:rPr lang="en-IN" dirty="0"/>
              <a:t>remotely</a:t>
            </a:r>
          </a:p>
        </p:txBody>
      </p:sp>
    </p:spTree>
    <p:extLst>
      <p:ext uri="{BB962C8B-B14F-4D97-AF65-F5344CB8AC3E}">
        <p14:creationId xmlns:p14="http://schemas.microsoft.com/office/powerpoint/2010/main" val="285738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Does Modern day Communication have Pitfalls?</a:t>
            </a:r>
            <a:endParaRPr lang="en-IN" dirty="0"/>
          </a:p>
        </p:txBody>
      </p:sp>
      <p:sp>
        <p:nvSpPr>
          <p:cNvPr id="3" name="Content Placeholder 2"/>
          <p:cNvSpPr>
            <a:spLocks noGrp="1"/>
          </p:cNvSpPr>
          <p:nvPr>
            <p:ph idx="1"/>
          </p:nvPr>
        </p:nvSpPr>
        <p:spPr>
          <a:xfrm>
            <a:off x="1141412" y="2249486"/>
            <a:ext cx="9905999" cy="4195701"/>
          </a:xfrm>
        </p:spPr>
        <p:txBody>
          <a:bodyPr>
            <a:normAutofit fontScale="92500" lnSpcReduction="20000"/>
          </a:bodyPr>
          <a:lstStyle/>
          <a:p>
            <a:r>
              <a:rPr lang="en-US" dirty="0"/>
              <a:t>Modern means of communication are insecure because the information is centrally in one database. It is likely to be exposed to tampering from corrupt people, and pirates or viruses can also attack </a:t>
            </a:r>
            <a:r>
              <a:rPr lang="en-US" dirty="0" smtClean="0"/>
              <a:t>it</a:t>
            </a:r>
          </a:p>
          <a:p>
            <a:endParaRPr lang="en-US" dirty="0"/>
          </a:p>
          <a:p>
            <a:r>
              <a:rPr lang="en-US" dirty="0"/>
              <a:t>It affects building relationships, due to the reduction of a direct meeting between people, and the reduction of dependence on actual telephone </a:t>
            </a:r>
            <a:r>
              <a:rPr lang="en-US" dirty="0" smtClean="0"/>
              <a:t>communication. Misunderstanding, incomplete information, limited feedback are all fallouts</a:t>
            </a:r>
            <a:endParaRPr lang="en-US" dirty="0" smtClean="0"/>
          </a:p>
          <a:p>
            <a:endParaRPr lang="en-US" dirty="0"/>
          </a:p>
          <a:p>
            <a:r>
              <a:rPr lang="en-US" dirty="0" smtClean="0"/>
              <a:t>Social fabric is loosened and people can remain untraced and </a:t>
            </a:r>
            <a:r>
              <a:rPr lang="en-US" dirty="0" smtClean="0"/>
              <a:t>incognito. Trust building becomes difficult </a:t>
            </a:r>
            <a:endParaRPr lang="en-IN" dirty="0"/>
          </a:p>
        </p:txBody>
      </p:sp>
    </p:spTree>
    <p:extLst>
      <p:ext uri="{BB962C8B-B14F-4D97-AF65-F5344CB8AC3E}">
        <p14:creationId xmlns:p14="http://schemas.microsoft.com/office/powerpoint/2010/main" val="584969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3759</TotalTime>
  <Words>696</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Tw Cen MT</vt:lpstr>
      <vt:lpstr>Circuit</vt:lpstr>
      <vt:lpstr>Communication and Technology In the Contemporary World</vt:lpstr>
      <vt:lpstr>Road MAp</vt:lpstr>
      <vt:lpstr>The World of Human Communication</vt:lpstr>
      <vt:lpstr>PowerPoint Presentation</vt:lpstr>
      <vt:lpstr>Human communication reinvented</vt:lpstr>
      <vt:lpstr>Human communication reinvented</vt:lpstr>
      <vt:lpstr>Why is being connected so important? </vt:lpstr>
      <vt:lpstr>Why is being connected so important? </vt:lpstr>
      <vt:lpstr>Does Modern day Communication have Pitfalls?</vt:lpstr>
      <vt:lpstr>Does Modern day Communication have Pitfalls?</vt:lpstr>
      <vt:lpstr>Pandemic: A Case in Point</vt:lpstr>
      <vt:lpstr>PowerPoint Presentation</vt:lpstr>
      <vt:lpstr>Pandemic: A Case in Point</vt:lpstr>
      <vt:lpstr>In 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in the Contemporary world</dc:title>
  <dc:creator>HP</dc:creator>
  <cp:lastModifiedBy>HP</cp:lastModifiedBy>
  <cp:revision>35</cp:revision>
  <dcterms:created xsi:type="dcterms:W3CDTF">2022-04-06T08:02:10Z</dcterms:created>
  <dcterms:modified xsi:type="dcterms:W3CDTF">2023-01-02T06:31:10Z</dcterms:modified>
</cp:coreProperties>
</file>