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3" r:id="rId10"/>
    <p:sldId id="264" r:id="rId11"/>
    <p:sldId id="271" r:id="rId12"/>
    <p:sldId id="266" r:id="rId13"/>
    <p:sldId id="272" r:id="rId14"/>
    <p:sldId id="269" r:id="rId15"/>
  </p:sldIdLst>
  <p:sldSz cx="9144000" cy="5143500" type="screen16x9"/>
  <p:notesSz cx="6858000" cy="9144000"/>
  <p:embeddedFontLst>
    <p:embeddedFont>
      <p:font typeface="Rockwell" panose="02060603020205020403" pitchFamily="18" charset="0"/>
      <p:regular r:id="rId17"/>
      <p:bold r:id="rId18"/>
      <p:italic r:id="rId19"/>
      <p:boldItalic r:id="rId20"/>
    </p:embeddedFont>
    <p:embeddedFont>
      <p:font typeface="Rockwell Condensed" panose="02060603050405020104" pitchFamily="18" charset="0"/>
      <p:regular r:id="rId21"/>
      <p:bold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1612860bf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01612860bf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1612860bf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01612860bf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7191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01612860bf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01612860bf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01612860bf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01612860bf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1377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01612860bf_1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01612860bf_1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1612860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1612860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01612860bf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01612860bf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01612860bf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01612860bf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01612860bf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01612860bf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703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01612860bf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01612860bf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01612860bf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01612860bf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01612860bf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01612860bf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01612860bf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01612860bf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010210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0626" y="3224773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90626" y="1113584"/>
            <a:ext cx="7667244" cy="20574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7236911" y="3051692"/>
            <a:ext cx="810678" cy="810677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074167"/>
            <a:ext cx="7475220" cy="2276856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3291840"/>
            <a:ext cx="5918454" cy="802386"/>
          </a:xfrm>
        </p:spPr>
        <p:txBody>
          <a:bodyPr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94550" y="3217001"/>
            <a:ext cx="895401" cy="480060"/>
          </a:xfrm>
        </p:spPr>
        <p:txBody>
          <a:bodyPr/>
          <a:lstStyle>
            <a:lvl1pPr>
              <a:defRPr sz="210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115586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2776759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00050"/>
            <a:ext cx="1914525" cy="4229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400050"/>
            <a:ext cx="5629275" cy="4229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9620720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418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5600516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688492"/>
            <a:ext cx="9144000" cy="1455008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918972"/>
            <a:ext cx="6960870" cy="264033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1" y="3765042"/>
            <a:ext cx="6789420" cy="800100"/>
          </a:xfrm>
        </p:spPr>
        <p:txBody>
          <a:bodyPr anchor="t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4704588"/>
            <a:ext cx="1983232" cy="273844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4704588"/>
            <a:ext cx="4745736" cy="273844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73049" y="1744386"/>
            <a:ext cx="810678" cy="810677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776" y="1879600"/>
            <a:ext cx="891224" cy="540249"/>
          </a:xfrm>
        </p:spPr>
        <p:txBody>
          <a:bodyPr/>
          <a:lstStyle>
            <a:lvl1pPr>
              <a:defRPr sz="210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230823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386" y="1645920"/>
            <a:ext cx="356616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168" y="1645920"/>
            <a:ext cx="356616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8009032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536192"/>
            <a:ext cx="356616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057400"/>
            <a:ext cx="356616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168" y="1536192"/>
            <a:ext cx="356616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168" y="2057400"/>
            <a:ext cx="356616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5005691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141020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28711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4350"/>
            <a:ext cx="5033772" cy="3765042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1817370"/>
            <a:ext cx="2400300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7875784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51435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1817370"/>
            <a:ext cx="2400300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1/30/2023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1875904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386" y="363474"/>
            <a:ext cx="7543800" cy="1207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1591056"/>
            <a:ext cx="7543800" cy="303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3318" y="4704588"/>
            <a:ext cx="24551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6102" y="4704588"/>
            <a:ext cx="474573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4704588"/>
            <a:ext cx="4800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rgbClr val="FFFFFF"/>
                </a:solidFill>
                <a:latin typeface="+mj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28880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6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Ethics of Communication</a:t>
            </a:r>
            <a:endParaRPr sz="60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852055" y="3416128"/>
            <a:ext cx="6679172" cy="802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Dr Somdatta </a:t>
            </a:r>
            <a:r>
              <a:rPr lang="en" dirty="0" smtClean="0"/>
              <a:t>Bhattacharya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Department of Humanities and Social Sciences, IIT Kharagpur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644236" y="301532"/>
            <a:ext cx="818806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Ethics of Marketing Communication</a:t>
            </a:r>
            <a:endParaRPr dirty="0"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644236" y="1122218"/>
            <a:ext cx="8001000" cy="37064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50000"/>
              </a:lnSpc>
              <a:buSzPct val="113000"/>
              <a:buFont typeface="Wingdings" panose="05000000000000000000" pitchFamily="2" charset="2"/>
              <a:buChar char="v"/>
            </a:pPr>
            <a:r>
              <a:rPr lang="en-US" sz="1600" dirty="0"/>
              <a:t>Digitization has </a:t>
            </a:r>
            <a:r>
              <a:rPr lang="en-US" sz="1600" dirty="0" err="1"/>
              <a:t>revolutionised</a:t>
            </a:r>
            <a:r>
              <a:rPr lang="en-US" sz="1600" dirty="0"/>
              <a:t> marketing communication. Marketing ethics revolves around ethical marketing principles and standards that show acceptable marketing conduct</a:t>
            </a:r>
            <a:r>
              <a:rPr lang="en-US" sz="1600" dirty="0" smtClean="0"/>
              <a:t>.</a:t>
            </a:r>
          </a:p>
          <a:p>
            <a:pPr marL="285750" lvl="0" indent="-285750">
              <a:lnSpc>
                <a:spcPct val="150000"/>
              </a:lnSpc>
              <a:buSzPct val="113000"/>
              <a:buFont typeface="Wingdings" panose="05000000000000000000" pitchFamily="2" charset="2"/>
              <a:buChar char="v"/>
            </a:pPr>
            <a:r>
              <a:rPr lang="en-US" sz="1600" dirty="0" err="1" smtClean="0"/>
              <a:t>Reidenbach</a:t>
            </a:r>
            <a:r>
              <a:rPr lang="en-US" sz="1600" dirty="0" smtClean="0"/>
              <a:t> </a:t>
            </a:r>
            <a:r>
              <a:rPr lang="en-US" sz="1600" dirty="0"/>
              <a:t>and Robin (1993) points out, marketing communication is seen to be ethical or unethical based on the context in which they are applied</a:t>
            </a:r>
            <a:r>
              <a:rPr lang="en-US" sz="1600" dirty="0" smtClean="0"/>
              <a:t>.</a:t>
            </a:r>
          </a:p>
          <a:p>
            <a:pPr marL="285750" indent="-285750">
              <a:lnSpc>
                <a:spcPct val="150000"/>
              </a:lnSpc>
              <a:buSzPct val="113000"/>
              <a:buFont typeface="Wingdings" panose="05000000000000000000" pitchFamily="2" charset="2"/>
              <a:buChar char="v"/>
            </a:pPr>
            <a:r>
              <a:rPr lang="en-US" sz="1600" dirty="0" smtClean="0"/>
              <a:t>By </a:t>
            </a:r>
            <a:r>
              <a:rPr lang="en-US" sz="1600" dirty="0"/>
              <a:t>adopting appropriate marketing ethics, brands can engage prospects with high credibility, customer loyalty, significant market share, improved brand value, better sales, and better revenue.</a:t>
            </a:r>
          </a:p>
          <a:p>
            <a:pPr marL="0" lvl="0" indent="0">
              <a:lnSpc>
                <a:spcPct val="150000"/>
              </a:lnSpc>
              <a:buSzPct val="113000"/>
              <a:buNone/>
            </a:pPr>
            <a:r>
              <a:rPr lang="en-US" sz="1600" dirty="0"/>
              <a:t/>
            </a:r>
            <a:br>
              <a:rPr lang="en-US" sz="1600" dirty="0"/>
            </a:br>
            <a:endParaRPr lang="en-US" sz="16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644236" y="509350"/>
            <a:ext cx="818806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Ethics of Marketing Communication</a:t>
            </a:r>
            <a:endParaRPr dirty="0"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644236" y="1184564"/>
            <a:ext cx="7762009" cy="36440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50000"/>
              </a:lnSpc>
              <a:buSzPct val="113000"/>
              <a:buFont typeface="Wingdings" panose="05000000000000000000" pitchFamily="2" charset="2"/>
              <a:buChar char="v"/>
            </a:pPr>
            <a:r>
              <a:rPr lang="en-US" sz="1600" dirty="0"/>
              <a:t>The consideration of ethics in marketing communication has been studied in various contexts such as: </a:t>
            </a:r>
          </a:p>
          <a:p>
            <a:pPr marL="800100" lvl="1" indent="-342900">
              <a:lnSpc>
                <a:spcPct val="150000"/>
              </a:lnSpc>
              <a:buSzPct val="113000"/>
              <a:buFont typeface="+mj-lt"/>
              <a:buAutoNum type="arabicPeriod"/>
            </a:pPr>
            <a:r>
              <a:rPr lang="en-US" sz="1600" dirty="0"/>
              <a:t>telling of truth through advertisements </a:t>
            </a:r>
          </a:p>
          <a:p>
            <a:pPr marL="800100" lvl="1" indent="-342900">
              <a:lnSpc>
                <a:spcPct val="150000"/>
              </a:lnSpc>
              <a:buSzPct val="113000"/>
              <a:buFont typeface="+mj-lt"/>
              <a:buAutoNum type="arabicPeriod"/>
            </a:pPr>
            <a:r>
              <a:rPr lang="en-US" sz="1600" dirty="0"/>
              <a:t>treatment for vulnerable groups </a:t>
            </a:r>
          </a:p>
          <a:p>
            <a:pPr marL="800100" lvl="1" indent="-342900">
              <a:lnSpc>
                <a:spcPct val="150000"/>
              </a:lnSpc>
              <a:buSzPct val="113000"/>
              <a:buFont typeface="+mj-lt"/>
              <a:buAutoNum type="arabicPeriod"/>
            </a:pPr>
            <a:r>
              <a:rPr lang="en-US" sz="1600" dirty="0"/>
              <a:t>representation of groups  </a:t>
            </a:r>
          </a:p>
          <a:p>
            <a:pPr marL="800100" lvl="1" indent="-342900">
              <a:lnSpc>
                <a:spcPct val="150000"/>
              </a:lnSpc>
              <a:buSzPct val="113000"/>
              <a:buFont typeface="+mj-lt"/>
              <a:buAutoNum type="arabicPeriod"/>
            </a:pPr>
            <a:r>
              <a:rPr lang="en-US" sz="1600" dirty="0"/>
              <a:t>infringement of personal privacy through direct marketing</a:t>
            </a:r>
          </a:p>
          <a:p>
            <a:pPr marL="800100" lvl="1" indent="-342900">
              <a:lnSpc>
                <a:spcPct val="150000"/>
              </a:lnSpc>
              <a:buSzPct val="113000"/>
              <a:buFont typeface="+mj-lt"/>
              <a:buAutoNum type="arabicPeriod"/>
            </a:pPr>
            <a:r>
              <a:rPr lang="en-US" sz="1600" dirty="0"/>
              <a:t>images of women and men in advertising</a:t>
            </a:r>
          </a:p>
          <a:p>
            <a:pPr marL="800100" lvl="1" indent="-342900">
              <a:lnSpc>
                <a:spcPct val="150000"/>
              </a:lnSpc>
              <a:buSzPct val="113000"/>
              <a:buFont typeface="+mj-lt"/>
              <a:buAutoNum type="arabicPeriod"/>
            </a:pPr>
            <a:r>
              <a:rPr lang="en-US" sz="1600" dirty="0"/>
              <a:t>stereotyping people</a:t>
            </a:r>
          </a:p>
          <a:p>
            <a:pPr marL="800100" lvl="1" indent="-342900">
              <a:lnSpc>
                <a:spcPct val="150000"/>
              </a:lnSpc>
              <a:buSzPct val="113000"/>
              <a:buFont typeface="+mj-lt"/>
              <a:buAutoNum type="arabicPeriod"/>
            </a:pPr>
            <a:r>
              <a:rPr lang="en-US" sz="1600" dirty="0"/>
              <a:t>culture and </a:t>
            </a:r>
            <a:r>
              <a:rPr lang="en-US" sz="1600" dirty="0" smtClean="0"/>
              <a:t>region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9945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509156" y="215975"/>
            <a:ext cx="8366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Unethical Communication</a:t>
            </a:r>
            <a:endParaRPr dirty="0"/>
          </a:p>
        </p:txBody>
      </p:sp>
      <p:sp>
        <p:nvSpPr>
          <p:cNvPr id="114" name="Google Shape;114;p23"/>
          <p:cNvSpPr txBox="1">
            <a:spLocks noGrp="1"/>
          </p:cNvSpPr>
          <p:nvPr>
            <p:ph type="body" idx="1"/>
          </p:nvPr>
        </p:nvSpPr>
        <p:spPr>
          <a:xfrm>
            <a:off x="509156" y="788675"/>
            <a:ext cx="8115299" cy="42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1600" dirty="0"/>
              <a:t>Any unethical behaviour is not necessarily unlawful.</a:t>
            </a:r>
            <a:endParaRPr sz="1600" dirty="0"/>
          </a:p>
          <a:p>
            <a:pPr marL="285750" lvl="0" indent="-2857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1600" dirty="0"/>
              <a:t>Unethical people say or do whatever it takes to achieve an end.</a:t>
            </a:r>
            <a:endParaRPr sz="1600" dirty="0"/>
          </a:p>
          <a:p>
            <a:pPr marL="285750" lvl="0" indent="-2857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1600" dirty="0"/>
              <a:t>Some examples of unethical communication include:</a:t>
            </a:r>
            <a:endParaRPr sz="1600" dirty="0"/>
          </a:p>
          <a:p>
            <a:pPr lvl="1" indent="-342900">
              <a:lnSpc>
                <a:spcPct val="150000"/>
              </a:lnSpc>
              <a:spcBef>
                <a:spcPts val="1200"/>
              </a:spcBef>
              <a:buSzPts val="1800"/>
              <a:buFont typeface="+mj-lt"/>
              <a:buAutoNum type="arabicPeriod"/>
            </a:pPr>
            <a:r>
              <a:rPr lang="en" sz="1450" b="1" dirty="0"/>
              <a:t>Plagiarism</a:t>
            </a:r>
            <a:r>
              <a:rPr lang="en" sz="1450" dirty="0"/>
              <a:t> — Stealing someone else’s words or work and claiming it as your own. </a:t>
            </a:r>
            <a:endParaRPr sz="1450" dirty="0"/>
          </a:p>
          <a:p>
            <a:pPr lvl="1" indent="-342900">
              <a:lnSpc>
                <a:spcPct val="150000"/>
              </a:lnSpc>
              <a:buSzPts val="1800"/>
              <a:buFont typeface="+mj-lt"/>
              <a:buAutoNum type="arabicPeriod"/>
            </a:pPr>
            <a:r>
              <a:rPr lang="en" sz="1450" b="1" dirty="0"/>
              <a:t>Selective Misquoting</a:t>
            </a:r>
            <a:r>
              <a:rPr lang="en" sz="1450" dirty="0"/>
              <a:t> — Deliberately omitting damaging or unflattering comments to paint a better (but untruthful) picture of you or your company.</a:t>
            </a:r>
            <a:endParaRPr sz="1450" dirty="0"/>
          </a:p>
          <a:p>
            <a:pPr lvl="1" indent="-342900">
              <a:lnSpc>
                <a:spcPct val="150000"/>
              </a:lnSpc>
              <a:buSzPts val="1800"/>
              <a:buFont typeface="+mj-lt"/>
              <a:buAutoNum type="arabicPeriod"/>
            </a:pPr>
            <a:r>
              <a:rPr lang="en" sz="1450" b="1" dirty="0"/>
              <a:t>Misrepresenting  Numbers</a:t>
            </a:r>
            <a:r>
              <a:rPr lang="en" sz="1450" dirty="0"/>
              <a:t> — Increasing  or  decreasing   numbers,  exaggerating,altering statistics, or omitting numerical data.</a:t>
            </a:r>
            <a:endParaRPr sz="1450" dirty="0"/>
          </a:p>
          <a:p>
            <a:pPr lvl="1" indent="-342900">
              <a:lnSpc>
                <a:spcPct val="150000"/>
              </a:lnSpc>
              <a:buSzPts val="1800"/>
              <a:buFont typeface="+mj-lt"/>
              <a:buAutoNum type="arabicPeriod"/>
            </a:pPr>
            <a:r>
              <a:rPr lang="en" sz="1450" b="1" dirty="0"/>
              <a:t>Distorting Visuals</a:t>
            </a:r>
            <a:r>
              <a:rPr lang="en" sz="1450" dirty="0"/>
              <a:t> </a:t>
            </a:r>
            <a:r>
              <a:rPr lang="en" sz="1450" dirty="0" smtClean="0"/>
              <a:t>— Making     </a:t>
            </a:r>
            <a:r>
              <a:rPr lang="en" sz="1450" dirty="0"/>
              <a:t>a  product  look   bigger  or   changing   the   scale of graphs and charts to exaggerate  or conceal differences.</a:t>
            </a:r>
            <a:endParaRPr sz="1450" dirty="0"/>
          </a:p>
          <a:p>
            <a:pPr marL="285750" lvl="0" indent="-28575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509156" y="340666"/>
            <a:ext cx="836601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3600" dirty="0"/>
              <a:t>Unethical </a:t>
            </a:r>
            <a:r>
              <a:rPr lang="en" sz="3600" dirty="0" smtClean="0"/>
              <a:t>Communication in </a:t>
            </a:r>
            <a:r>
              <a:rPr lang="en" sz="3600" dirty="0"/>
              <a:t>advertisements</a:t>
            </a:r>
            <a:endParaRPr sz="3600" dirty="0"/>
          </a:p>
        </p:txBody>
      </p:sp>
      <p:sp>
        <p:nvSpPr>
          <p:cNvPr id="114" name="Google Shape;114;p23"/>
          <p:cNvSpPr txBox="1">
            <a:spLocks noGrp="1"/>
          </p:cNvSpPr>
          <p:nvPr>
            <p:ph type="body" idx="1"/>
          </p:nvPr>
        </p:nvSpPr>
        <p:spPr>
          <a:xfrm>
            <a:off x="509156" y="1163782"/>
            <a:ext cx="8115299" cy="38896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/>
              <a:t>Not following the ethical values: honesty, responsibility, fairness, respect, transparency and citizenship.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/>
              <a:t>Advertising the product without disclosing paid promotions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/>
              <a:t>Communicating with the audience using puffery language and not keeping the word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/>
              <a:t>Use of stereotypes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/>
              <a:t>Usage of Ambush marketing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/>
              <a:t>Creation of confusion intentionally </a:t>
            </a:r>
          </a:p>
        </p:txBody>
      </p:sp>
    </p:spTree>
    <p:extLst>
      <p:ext uri="{BB962C8B-B14F-4D97-AF65-F5344CB8AC3E}">
        <p14:creationId xmlns:p14="http://schemas.microsoft.com/office/powerpoint/2010/main" val="191191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>
            <a:spLocks noGrp="1"/>
          </p:cNvSpPr>
          <p:nvPr>
            <p:ph type="ctrTitle"/>
          </p:nvPr>
        </p:nvSpPr>
        <p:spPr>
          <a:xfrm>
            <a:off x="788670" y="1215736"/>
            <a:ext cx="7475220" cy="14131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Thank </a:t>
            </a:r>
            <a:r>
              <a:rPr lang="en" sz="8000" dirty="0" smtClean="0"/>
              <a:t>you!</a:t>
            </a:r>
            <a:endParaRPr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581890" y="365139"/>
            <a:ext cx="825040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Ethics of Communication?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581891" y="1267691"/>
            <a:ext cx="7689274" cy="34751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1600" dirty="0"/>
              <a:t>In the Cambridge Dictionary, ethics is defined as a system of accepted rules about behaviour, based on what is considered right and wrong</a:t>
            </a:r>
            <a:endParaRPr sz="1600" dirty="0"/>
          </a:p>
          <a:p>
            <a:pPr marL="285750" lvl="0" indent="-2857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1600" dirty="0" smtClean="0"/>
              <a:t>We </a:t>
            </a:r>
            <a:r>
              <a:rPr lang="en" sz="1600" dirty="0"/>
              <a:t>encounter a series of ethical dilemmas in our everyday life–whether to act on something or not, is it an acceptable or unacceptable behaviours, and so on </a:t>
            </a:r>
            <a:endParaRPr sz="1600" dirty="0"/>
          </a:p>
          <a:p>
            <a:pPr marL="285750" lvl="0" indent="-2857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1600" dirty="0" smtClean="0"/>
              <a:t>Communication </a:t>
            </a:r>
            <a:r>
              <a:rPr lang="en" sz="1600" dirty="0"/>
              <a:t>and ethics are inextricable from all human interactions</a:t>
            </a:r>
            <a:endParaRPr sz="1600" dirty="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581890" y="445025"/>
            <a:ext cx="825041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Significance of Ethical Communication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581890" y="1205345"/>
            <a:ext cx="8073737" cy="33635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/>
              <a:t>According to Andrea </a:t>
            </a:r>
            <a:r>
              <a:rPr lang="en-US" sz="1600" dirty="0" err="1"/>
              <a:t>Catellani</a:t>
            </a:r>
            <a:r>
              <a:rPr lang="en-US" sz="1600" dirty="0"/>
              <a:t> (2016), all human activities have an inherent moral dimension to it. However, the awareness of this dimension is not equally spread among communication </a:t>
            </a:r>
            <a:r>
              <a:rPr lang="en-US" sz="1600" dirty="0" smtClean="0"/>
              <a:t>professionals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16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 smtClean="0"/>
              <a:t>Ethics works to:</a:t>
            </a:r>
            <a:endParaRPr lang="en-US" sz="1600" dirty="0"/>
          </a:p>
          <a:p>
            <a:pPr marL="939800" lvl="1" indent="-342900">
              <a:lnSpc>
                <a:spcPct val="150000"/>
              </a:lnSpc>
              <a:buSzPts val="1800"/>
              <a:buFont typeface="+mj-lt"/>
              <a:buAutoNum type="arabicPeriod"/>
            </a:pPr>
            <a:r>
              <a:rPr lang="en" sz="1600" dirty="0" smtClean="0"/>
              <a:t>Enhance </a:t>
            </a:r>
            <a:r>
              <a:rPr lang="en" sz="1600" dirty="0"/>
              <a:t>credibility</a:t>
            </a:r>
            <a:endParaRPr sz="1600" dirty="0"/>
          </a:p>
          <a:p>
            <a:pPr marL="939800" lvl="1" indent="-342900">
              <a:lnSpc>
                <a:spcPct val="150000"/>
              </a:lnSpc>
              <a:buSzPts val="1800"/>
              <a:buFont typeface="+mj-lt"/>
              <a:buAutoNum type="arabicPeriod"/>
            </a:pPr>
            <a:r>
              <a:rPr lang="en" sz="1600" dirty="0" smtClean="0"/>
              <a:t>Improve </a:t>
            </a:r>
            <a:r>
              <a:rPr lang="en" sz="1600" dirty="0"/>
              <a:t>the decision-making process</a:t>
            </a:r>
            <a:endParaRPr sz="1600" dirty="0"/>
          </a:p>
          <a:p>
            <a:pPr marL="939800" lvl="1" indent="-342900">
              <a:lnSpc>
                <a:spcPct val="150000"/>
              </a:lnSpc>
              <a:buSzPts val="1800"/>
              <a:buFont typeface="+mj-lt"/>
              <a:buAutoNum type="arabicPeriod"/>
            </a:pPr>
            <a:r>
              <a:rPr lang="en" sz="1600" dirty="0" smtClean="0"/>
              <a:t>Build </a:t>
            </a:r>
            <a:r>
              <a:rPr lang="en" sz="1600" dirty="0"/>
              <a:t>trust between the two parties involved in a negotiation or transaction </a:t>
            </a: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571500" y="406703"/>
            <a:ext cx="826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Ethical Questions</a:t>
            </a: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571500" y="1246909"/>
            <a:ext cx="7949045" cy="32107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z="1600" dirty="0"/>
              <a:t>According to Kenneth Blanchard and Norman Vincent Peale, authors of The Power of Ethical Management (1988), there are four questions we should ask ourselves to resolve an ethical dilemma</a:t>
            </a:r>
            <a:r>
              <a:rPr lang="en-US" sz="1600" dirty="0" smtClean="0"/>
              <a:t>:</a:t>
            </a:r>
            <a:endParaRPr lang="en-US" sz="1600" dirty="0"/>
          </a:p>
          <a:p>
            <a:pPr marL="342900" lvl="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1600" dirty="0" smtClean="0"/>
              <a:t>Is </a:t>
            </a:r>
            <a:r>
              <a:rPr lang="en-US" sz="1600" dirty="0"/>
              <a:t>it legal? Will I be violating the civil law or company policy?</a:t>
            </a:r>
          </a:p>
          <a:p>
            <a:pPr marL="342900" lvl="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1600" dirty="0" smtClean="0"/>
              <a:t>Is </a:t>
            </a:r>
            <a:r>
              <a:rPr lang="en-US" sz="1600" dirty="0"/>
              <a:t>it balanced? Is it fair to all the concerned parties in the short term and the long </a:t>
            </a:r>
            <a:r>
              <a:rPr lang="en-US" sz="1600" dirty="0" err="1"/>
              <a:t>term?Does</a:t>
            </a:r>
            <a:r>
              <a:rPr lang="en-US" sz="1600" dirty="0"/>
              <a:t> it promote win-win relationships</a:t>
            </a:r>
            <a:r>
              <a:rPr lang="en-US" sz="1600" dirty="0" smtClean="0"/>
              <a:t>?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571500" y="385920"/>
            <a:ext cx="8260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Ethical Questions</a:t>
            </a: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571500" y="1288473"/>
            <a:ext cx="7949045" cy="3625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>
              <a:lnSpc>
                <a:spcPct val="150000"/>
              </a:lnSpc>
              <a:spcAft>
                <a:spcPts val="1200"/>
              </a:spcAft>
              <a:buFont typeface="+mj-lt"/>
              <a:buAutoNum type="arabicPeriod" startAt="3"/>
            </a:pPr>
            <a:r>
              <a:rPr lang="en-US" sz="1600" dirty="0"/>
              <a:t>How will it make me feel about myself? Will it make me feel proud? Would I feel good if my decision was published in the newspaper? Would I feel good if my family knew about it?</a:t>
            </a:r>
          </a:p>
          <a:p>
            <a:pPr marL="342900">
              <a:lnSpc>
                <a:spcPct val="150000"/>
              </a:lnSpc>
              <a:spcAft>
                <a:spcPts val="1200"/>
              </a:spcAft>
              <a:buFont typeface="+mj-lt"/>
              <a:buAutoNum type="arabicPeriod" startAt="3"/>
            </a:pPr>
            <a:r>
              <a:rPr lang="en-US" sz="1600" dirty="0" smtClean="0"/>
              <a:t>Is </a:t>
            </a:r>
            <a:r>
              <a:rPr lang="en-US" sz="1600" dirty="0"/>
              <a:t>it feasible? Can it work in the real world? Have I considered my position in the company? My company’s competition? Its financial and political strength? The likely cost or risks of my message? The time available and the time required?</a:t>
            </a:r>
          </a:p>
          <a:p>
            <a:pPr marL="342900" lvl="0">
              <a:lnSpc>
                <a:spcPct val="150000"/>
              </a:lnSpc>
              <a:spcAft>
                <a:spcPts val="1200"/>
              </a:spcAft>
              <a:buFont typeface="+mj-lt"/>
              <a:buAutoNum type="arabicPeriod" startAt="3"/>
            </a:pPr>
            <a:endParaRPr lang="en-US" sz="1600" dirty="0"/>
          </a:p>
          <a:p>
            <a:pPr marL="342900" lvl="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 startAt="3"/>
            </a:pP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321555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696190" y="445025"/>
            <a:ext cx="813610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 dirty="0"/>
              <a:t>Tenets of Ethical Communication</a:t>
            </a:r>
            <a:endParaRPr sz="3600" dirty="0"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841664" y="1227475"/>
            <a:ext cx="7450281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Wingdings" panose="05000000000000000000" pitchFamily="2" charset="2"/>
              <a:buChar char="v"/>
            </a:pPr>
            <a:r>
              <a:rPr lang="en" sz="1800" dirty="0"/>
              <a:t>Honesty</a:t>
            </a:r>
            <a:endParaRPr sz="1800" dirty="0"/>
          </a:p>
          <a:p>
            <a:pPr marL="457200" lvl="0" indent="-3619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Wingdings" panose="05000000000000000000" pitchFamily="2" charset="2"/>
              <a:buChar char="v"/>
            </a:pPr>
            <a:r>
              <a:rPr lang="en" sz="1800" dirty="0"/>
              <a:t>Openness</a:t>
            </a:r>
            <a:endParaRPr sz="1800" dirty="0"/>
          </a:p>
          <a:p>
            <a:pPr marL="457200" lvl="0" indent="-3619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Wingdings" panose="05000000000000000000" pitchFamily="2" charset="2"/>
              <a:buChar char="v"/>
            </a:pPr>
            <a:r>
              <a:rPr lang="en" sz="1800" dirty="0"/>
              <a:t>Clarity</a:t>
            </a:r>
            <a:endParaRPr sz="1800" dirty="0"/>
          </a:p>
          <a:p>
            <a:pPr marL="457200" lvl="0" indent="-3619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Wingdings" panose="05000000000000000000" pitchFamily="2" charset="2"/>
              <a:buChar char="v"/>
            </a:pPr>
            <a:r>
              <a:rPr lang="en" sz="1800" dirty="0"/>
              <a:t>Respect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654626" y="321311"/>
            <a:ext cx="817767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 dirty="0"/>
              <a:t>Ethics of Corporate Communication</a:t>
            </a:r>
            <a:endParaRPr sz="3600"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654626" y="1122218"/>
            <a:ext cx="7762010" cy="34920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1600" dirty="0"/>
              <a:t>Business ethics is an essential skill and it concerns ethical dilemmas or controversial issues faced by a company</a:t>
            </a:r>
            <a:endParaRPr sz="1600" dirty="0"/>
          </a:p>
          <a:p>
            <a:pPr marL="285750" lvl="0" indent="-2857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1600" dirty="0" smtClean="0"/>
              <a:t>Many </a:t>
            </a:r>
            <a:r>
              <a:rPr lang="en" sz="1600" dirty="0"/>
              <a:t>companies have sophisticated regulations on what is ethical and what is unacceptable in communication</a:t>
            </a:r>
            <a:endParaRPr sz="1600" dirty="0"/>
          </a:p>
          <a:p>
            <a:pPr marL="285750" lvl="0" indent="-28575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" sz="1600" dirty="0" smtClean="0"/>
              <a:t>In </a:t>
            </a:r>
            <a:r>
              <a:rPr lang="en" sz="1600" dirty="0"/>
              <a:t>communication between colleagues, ethics most often includes requirements for tolerating differences and does not allow offensive communication</a:t>
            </a: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602672" y="279355"/>
            <a:ext cx="831537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Ethics of Corporate Communication</a:t>
            </a:r>
            <a:endParaRPr dirty="0"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602672" y="1018309"/>
            <a:ext cx="8188037" cy="38958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/>
              <a:t>In corporate life, ethics in communication include several main aspects: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the way management communicates with subordinates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the way each employee represents the company to other </a:t>
            </a:r>
            <a:r>
              <a:rPr lang="en-US" sz="1600" dirty="0" smtClean="0"/>
              <a:t>organizations or people</a:t>
            </a:r>
            <a:endParaRPr lang="en-US" sz="1600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the way people communicate between each other within the </a:t>
            </a:r>
            <a:r>
              <a:rPr lang="en-US" sz="1600" dirty="0" smtClean="0"/>
              <a:t>organization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1600" dirty="0"/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 smtClean="0"/>
              <a:t>Corporations </a:t>
            </a:r>
            <a:r>
              <a:rPr lang="en-US" sz="1600" dirty="0"/>
              <a:t>have become more aware of a rising consumer-based society, which show concerns regarding the environment, social causes, and corporate responsibility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623454" y="370025"/>
            <a:ext cx="820884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Ethics of Corporate Communication</a:t>
            </a:r>
            <a:endParaRPr dirty="0"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623454" y="1257300"/>
            <a:ext cx="7845137" cy="3493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/>
              <a:t>Upholding ethical values cultivates customer loyalty and strengthens branding and sales.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1600" dirty="0" smtClean="0"/>
              <a:t>In </a:t>
            </a:r>
            <a:r>
              <a:rPr lang="en" sz="1600" dirty="0"/>
              <a:t>the current digital era, information is vital for all decisions. Withholding crucial information intentionally might result in the production of a bad public </a:t>
            </a:r>
            <a:r>
              <a:rPr lang="en" sz="1600" dirty="0" smtClean="0"/>
              <a:t>image. Eg: </a:t>
            </a:r>
            <a:r>
              <a:rPr lang="en" sz="1600" dirty="0"/>
              <a:t>Facebook – Analytica Scandal</a:t>
            </a:r>
            <a:endParaRPr sz="1600" dirty="0"/>
          </a:p>
          <a:p>
            <a:pPr marL="285750" lvl="0" indent="-2857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sz="1600" dirty="0" smtClean="0"/>
              <a:t>Identifying </a:t>
            </a:r>
            <a:r>
              <a:rPr lang="en" sz="1600" dirty="0"/>
              <a:t>the source of the information and testing its credibility is necessary before communicating </a:t>
            </a:r>
            <a:r>
              <a:rPr lang="en" sz="1600" dirty="0" smtClean="0"/>
              <a:t>it. Eg: </a:t>
            </a:r>
            <a:r>
              <a:rPr lang="en" sz="1600" dirty="0"/>
              <a:t>Australian Talk Back Radio 2Day FM’s Royal Prank</a:t>
            </a:r>
            <a:endParaRPr sz="1600" dirty="0"/>
          </a:p>
          <a:p>
            <a:pPr marL="285750" lvl="0" indent="-28575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60</TotalTime>
  <Words>813</Words>
  <Application>Microsoft Office PowerPoint</Application>
  <PresentationFormat>On-screen Show (16:9)</PresentationFormat>
  <Paragraphs>71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Rockwell</vt:lpstr>
      <vt:lpstr>Wingdings</vt:lpstr>
      <vt:lpstr>Rockwell Condensed</vt:lpstr>
      <vt:lpstr>Arial</vt:lpstr>
      <vt:lpstr>Wood Type</vt:lpstr>
      <vt:lpstr>Ethics of Communication</vt:lpstr>
      <vt:lpstr>What is Ethics of Communication?</vt:lpstr>
      <vt:lpstr>Significance of Ethical Communication</vt:lpstr>
      <vt:lpstr>Ethical Questions</vt:lpstr>
      <vt:lpstr>Ethical Questions</vt:lpstr>
      <vt:lpstr>Tenets of Ethical Communication</vt:lpstr>
      <vt:lpstr>Ethics of Corporate Communication</vt:lpstr>
      <vt:lpstr>Ethics of Corporate Communication</vt:lpstr>
      <vt:lpstr>Ethics of Corporate Communication</vt:lpstr>
      <vt:lpstr>Ethics of Marketing Communication</vt:lpstr>
      <vt:lpstr>Ethics of Marketing Communication</vt:lpstr>
      <vt:lpstr>Unethical Communication</vt:lpstr>
      <vt:lpstr>Unethical Communication in advertisements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Ethics of Communication</dc:title>
  <cp:lastModifiedBy>User</cp:lastModifiedBy>
  <cp:revision>27</cp:revision>
  <dcterms:modified xsi:type="dcterms:W3CDTF">2023-01-29T20:56:48Z</dcterms:modified>
</cp:coreProperties>
</file>