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6" r:id="rId4"/>
    <p:sldId id="269" r:id="rId5"/>
    <p:sldId id="270" r:id="rId6"/>
    <p:sldId id="275" r:id="rId7"/>
    <p:sldId id="274" r:id="rId8"/>
    <p:sldId id="271" r:id="rId9"/>
    <p:sldId id="272" r:id="rId10"/>
    <p:sldId id="273" r:id="rId11"/>
    <p:sldId id="27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7B5D-B764-4A9A-9ABC-7A817CC95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11453-8C1F-4DA0-8589-E1092E415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4FA8-9B91-4631-9831-79777BE1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4FAD-024B-44ED-80C5-7F946A4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980D-7A98-4BA3-83E1-B792BE20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4438-096F-4006-A505-4EBEFCC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DFC5A-FBA3-4B92-A581-4551BDAA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2C7F-B493-45B0-BDA3-42EA84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E2DA-3F91-45E6-880C-A111D8F1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BCFD-6D5A-4869-A124-42E1B590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2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984F0-31B4-4FC6-BE12-CF934C16C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796E1-DB3B-4536-AC66-10C208572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1E74-E293-4D3B-A524-26B84B3A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B058-3F33-49BC-B936-EFBBE8D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7C65-4383-4A9E-A481-1FE64511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17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9F2F8409-9B9B-CE4D-A6D2-B42B785F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1188720" y="1234440"/>
            <a:ext cx="11003279" cy="5623559"/>
          </a:xfrm>
          <a:prstGeom prst="rect">
            <a:avLst/>
          </a:prstGeom>
          <a:solidFill>
            <a:srgbClr val="006E7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/>
          </a:p>
        </p:txBody>
      </p:sp>
      <p:sp>
        <p:nvSpPr>
          <p:cNvPr id="9" name="UST" descr="UST">
            <a:extLst>
              <a:ext uri="{FF2B5EF4-FFF2-40B4-BE49-F238E27FC236}">
                <a16:creationId xmlns:a16="http://schemas.microsoft.com/office/drawing/2014/main" id="{2D82142E-2BFE-4214-9282-12F54DFC4566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702053" y="1585468"/>
            <a:ext cx="8686800" cy="2105012"/>
          </a:xfrm>
        </p:spPr>
        <p:txBody>
          <a:bodyPr anchor="b" anchorCtr="0"/>
          <a:lstStyle>
            <a:lvl1pPr algn="l">
              <a:defRPr sz="48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702053" y="39319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r>
              <a:rPr lang="en-US"/>
              <a:t>[Optional subtitle]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4E13A-A174-144E-87D8-E5915BFAC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2052" y="5577840"/>
            <a:ext cx="8686800" cy="91440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[Month 00, 0000]</a:t>
            </a:r>
            <a:br>
              <a:rPr lang="en-US"/>
            </a:br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8306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90">
          <p15:clr>
            <a:srgbClr val="FBAE40"/>
          </p15:clr>
        </p15:guide>
        <p15:guide id="2" pos="6546">
          <p15:clr>
            <a:srgbClr val="FBAE40"/>
          </p15:clr>
        </p15:guide>
        <p15:guide id="3" orient="horz" pos="776">
          <p15:clr>
            <a:srgbClr val="FBAE40"/>
          </p15:clr>
        </p15:guide>
        <p15:guide id="4" pos="7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82EB-4C49-4589-8CC2-C3EA1F4E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0949-3C2A-4FD7-8D4E-7A1574BB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5952-7AC3-4F94-A278-F4ECA3E6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064F-C597-4C3E-8E51-0384730F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0026C-8F7B-4D8D-B277-452F6FEF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BC3B-1D7B-4729-8B99-8EEC99FF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92862-AE85-41CD-B5EF-6A90D8B0A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AD0C-346D-4AC1-874B-D55CDD47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CFC4-4439-4D28-B295-47A3D328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83DA-7248-463C-BFED-A78F05A4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5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CBBB-5505-46D2-9AE5-B09D545B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7C2F-33AE-4B22-83A5-35946088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75D8E-BC3A-4737-8F3F-AB9F5ED3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00E4-684F-409F-8904-1BF991E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29D5-0391-4A99-ABAB-7F084BC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C6A14-CDC5-442B-AF6A-94738A5A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0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5A5E-4BFE-44A7-B4BD-7BA6BACB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78468-A8B7-47AD-84EE-935DF9C7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D8FDC-02C8-4497-B16A-6B1238DD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F0D4C-633E-438E-9983-EDB69015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5BE8F-5170-4E9D-93B9-A07B6C332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F7639-249A-4E2C-9C11-3E7C01A8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7175E-2139-409D-8001-0095429E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0C446-C6E2-48A5-91A5-2FC16714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7E0-F6A0-4C4A-8FE4-D69E30E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73209-BC81-47CF-85C5-CB50A62C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155A-A5BF-4FFE-A797-06EB11D5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7EE3-5345-4251-85AF-BBB54918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6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19CC5-561B-4670-B0B8-D691B550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C3739-8438-44C0-A106-4C96029A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711D8-41B9-4795-97FE-F0565A6F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6D6-2B93-4DD6-86AE-31C72CB0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BCA4-D79F-410D-9A59-71EC717B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D3457-B13B-4B59-A601-D4BA262A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A30B-AA46-4B4D-9C9E-7CE6AD99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CBA-2B6D-4741-87AC-4E17C85A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CA82C-105A-4A99-AD07-CCD4E26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AEA7-D9FA-4911-B9F6-416618DB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8BF32-CDBD-4F5B-8AF2-1B6AA9FA6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65B57-7DA7-4583-9040-FFBBC1C0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0397-BC37-4C04-8519-A21CEA46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5351A-67CF-415F-9625-DCDEDA1A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DE9F9-71D1-4A2B-9991-B34A5C1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93C03-705F-4753-B5B6-DEFE78AB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DFEA-2B67-4490-BB60-EB3E9809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273C-F4C0-403D-94CB-27416EFF0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0FEF-7836-483F-8267-401DD529211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CE93-AA72-479E-9F95-9BCD0CBE9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8062-5856-4CA9-BF26-946E8A758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B5EE-B4F9-4B5D-A739-9E06AC46D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1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k676/caching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8EE4-46CE-47B6-1456-2990D58AB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Arial"/>
              </a:rPr>
              <a:t>CACHING IN MICROSRVICES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8FB40-4AB2-A0F3-91FF-9A5BB0D7C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spcCol="301752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9EBBC-5533-7642-B601-EB1577684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01-06-2023</a:t>
            </a:r>
          </a:p>
          <a:p>
            <a:r>
              <a:rPr lang="en-US" dirty="0"/>
              <a:t>SANKARI SURESH</a:t>
            </a:r>
          </a:p>
          <a:p>
            <a:r>
              <a:rPr lang="en-US" dirty="0"/>
              <a:t>245108</a:t>
            </a:r>
          </a:p>
        </p:txBody>
      </p:sp>
    </p:spTree>
    <p:extLst>
      <p:ext uri="{BB962C8B-B14F-4D97-AF65-F5344CB8AC3E}">
        <p14:creationId xmlns:p14="http://schemas.microsoft.com/office/powerpoint/2010/main" val="66005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600" b="0" i="0">
                <a:solidFill>
                  <a:srgbClr val="002060"/>
                </a:solidFill>
                <a:effectLst/>
                <a:latin typeface="erdana"/>
              </a:rPr>
              <a:t>CDN Caching</a:t>
            </a:r>
            <a:endParaRPr lang="en-IN" sz="3600" b="0" i="0" dirty="0">
              <a:solidFill>
                <a:srgbClr val="002060"/>
              </a:solidFill>
              <a:effectLst/>
              <a:latin typeface="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 vert="horz" lIns="0" tIns="0" rIns="0" bIns="0" spcCol="301752" rtlCol="0" anchor="t">
            <a:normAutofit/>
          </a:bodyPr>
          <a:lstStyle/>
          <a:p>
            <a:pPr algn="just"/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CDN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stands for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Content Delivery Network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/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It improves the delivery of the content by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replicating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commonly requested files (such as HTML Pages, stylesheet, JavaScript, images, videos, etc.) across a globally distributed set of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caching servers.</a:t>
            </a:r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The CDN reduces the load on an application origin and improves the user experience. It delivers a local copy of the content from a nearby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cache edge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(a cache server that is closer to the end-user), or a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Point of Presence (PoP)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149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5D27-A679-45F1-B3E0-DE2CCAB1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References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9D12-4A9B-4C1B-94EF-A71B8078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hlinkClick r:id="rId2" tooltip="https://github.com/sank676/caching.git"/>
              </a:rPr>
              <a:t>https://github.com/sank676/caching.git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57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Arial"/>
              </a:rPr>
              <a:t>CACHING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spcCol="301752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Caching as a mechanism to store and retrieve frequently accessed data</a:t>
            </a:r>
            <a:r>
              <a:rPr lang="en-US" b="0" i="0" dirty="0">
                <a:effectLst/>
              </a:rPr>
              <a:t>: Caches store data closer to the application, reducing the need for costly operations like network calls or database queries.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Cache memory and its faster access compared to backend storage: </a:t>
            </a:r>
            <a:r>
              <a:rPr lang="en-US" b="0" i="0" dirty="0">
                <a:effectLst/>
              </a:rPr>
              <a:t>Caches reside in memory, enabling rapid retrieval and reducing access time compared to disk-based storage or remote services.</a:t>
            </a:r>
          </a:p>
          <a:p>
            <a:pPr marL="742950" lvl="1" indent="-285750"/>
            <a:endParaRPr lang="en-US" sz="2400" b="0" i="0" dirty="0">
              <a:effectLst/>
            </a:endParaRPr>
          </a:p>
          <a:p>
            <a:pPr marL="457200" lvl="1" indent="0">
              <a:buNone/>
            </a:pPr>
            <a:endParaRPr lang="en-US" sz="2400" b="0" i="0" dirty="0">
              <a:effectLst/>
            </a:endParaRPr>
          </a:p>
          <a:p>
            <a:pPr marL="457200" lvl="1" indent="0">
              <a:buNone/>
            </a:pPr>
            <a:endParaRPr lang="en-US" sz="2400" b="0" i="0" dirty="0">
              <a:effectLst/>
            </a:endParaRPr>
          </a:p>
          <a:p>
            <a:pPr marL="0" indent="0">
              <a:buNone/>
            </a:pPr>
            <a:endParaRPr lang="en-US" sz="2400" b="0" i="0" dirty="0">
              <a:effectLst/>
            </a:endParaRPr>
          </a:p>
          <a:p>
            <a:pPr marL="742950" lvl="1" indent="-285750"/>
            <a:endParaRPr lang="en-US" sz="24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5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Why Do Microservices Architectures Need a Cache?</a:t>
            </a:r>
            <a:endParaRPr lang="en-US" i="0" dirty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 vert="horz" lIns="0" tIns="0" rIns="0" bIns="0" spcCol="301752" rtlCol="0" anchor="t">
            <a:normAutofit lnSpcReduction="10000"/>
          </a:bodyPr>
          <a:lstStyle/>
          <a:p>
            <a:endParaRPr lang="en-US" sz="1050" b="0" i="0" dirty="0"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Improved performance and response times</a:t>
            </a:r>
            <a:r>
              <a:rPr lang="en-US" i="0" dirty="0">
                <a:effectLst/>
              </a:rPr>
              <a:t>: Caching eliminates the need for redundant computations or backend calls, resulting in faster responses and reduced latency.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Reduced load on backend systems</a:t>
            </a:r>
            <a:r>
              <a:rPr lang="en-US" i="0" dirty="0">
                <a:effectLst/>
              </a:rPr>
              <a:t>: By serving cached data, backend systems experience reduced traffic and resource utilization.</a:t>
            </a:r>
          </a:p>
          <a:p>
            <a:pPr marL="0" indent="0" algn="l">
              <a:buNone/>
            </a:pPr>
            <a:endParaRPr lang="en-US" i="0" dirty="0">
              <a:effectLst/>
            </a:endParaRPr>
          </a:p>
          <a:p>
            <a:r>
              <a:rPr lang="en-US" b="1" i="0" dirty="0">
                <a:effectLst/>
              </a:rPr>
              <a:t>Scalability and resource optimization</a:t>
            </a:r>
            <a:r>
              <a:rPr lang="en-US" i="0" dirty="0">
                <a:effectLst/>
              </a:rPr>
              <a:t>: </a:t>
            </a:r>
            <a:r>
              <a:rPr lang="en-US" sz="2800" b="0" i="0" dirty="0">
                <a:effectLst/>
              </a:rPr>
              <a:t>enhance overall system performance, responsiveness and scalability of microservices-based applications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endParaRPr lang="en-US" sz="1050" b="0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0" i="0" dirty="0">
                <a:solidFill>
                  <a:srgbClr val="002060"/>
                </a:solidFill>
                <a:effectLst/>
                <a:latin typeface="erdana"/>
              </a:rPr>
              <a:t>Types of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spcCol="301752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In-memory Caching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Database Caching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Web server Caching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CDN Caching</a:t>
            </a:r>
          </a:p>
        </p:txBody>
      </p:sp>
    </p:spTree>
    <p:extLst>
      <p:ext uri="{BB962C8B-B14F-4D97-AF65-F5344CB8AC3E}">
        <p14:creationId xmlns:p14="http://schemas.microsoft.com/office/powerpoint/2010/main" val="15490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4000" b="0" i="0">
                <a:solidFill>
                  <a:srgbClr val="002060"/>
                </a:solidFill>
                <a:effectLst/>
                <a:latin typeface="+mn-lt"/>
              </a:rPr>
              <a:t>In-memory Caching</a:t>
            </a:r>
            <a:endParaRPr lang="en-IN" sz="4000" b="0" i="0" dirty="0"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spcCol="301752" rtlCol="0" anchor="t">
            <a:normAutofit/>
          </a:bodyPr>
          <a:lstStyle/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It stores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regular"/>
              </a:rPr>
              <a:t>key-value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between application and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ex. Memcached and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Redis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In-memory caching increases the performance of the application.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Redis is an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in-memory, distributed,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and advanced caching tool that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allows backup and restore facility..</a:t>
            </a:r>
            <a:endParaRPr lang="en-US" sz="4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49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281113"/>
          </a:xfrm>
        </p:spPr>
        <p:txBody>
          <a:bodyPr>
            <a:normAutofit/>
          </a:bodyPr>
          <a:lstStyle/>
          <a:p>
            <a:pPr algn="just"/>
            <a:r>
              <a:rPr lang="en-US" sz="4000" b="1" i="0" dirty="0">
                <a:solidFill>
                  <a:srgbClr val="002060"/>
                </a:solidFill>
                <a:effectLst/>
                <a:latin typeface="sohne"/>
              </a:rPr>
              <a:t>Spring Boot Caching</a:t>
            </a:r>
            <a:endParaRPr lang="en-IN" sz="4000" b="0" i="0" dirty="0"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spcCol="301752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 initialize a Spring Boot project and add the following dependency to our pom.xml file.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It stores key-value between application and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&lt;dependency&gt;</a:t>
            </a:r>
          </a:p>
          <a:p>
            <a:pPr marL="0" indent="0" algn="just">
              <a:buNone/>
            </a:pP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   &lt;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+mj-lt"/>
              </a:rPr>
              <a:t>groupId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&gt;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+mj-lt"/>
              </a:rPr>
              <a:t>org.springframework.boot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&lt;/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+mj-lt"/>
              </a:rPr>
              <a:t>groupId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&gt;</a:t>
            </a:r>
          </a:p>
          <a:p>
            <a:pPr marL="0" indent="0" algn="just">
              <a:buNone/>
            </a:pP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   &lt;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+mj-lt"/>
              </a:rPr>
              <a:t>artifactId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&gt;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+mj-lt"/>
              </a:rPr>
              <a:t>spring-boot-starter-cache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&lt;/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+mj-lt"/>
              </a:rPr>
              <a:t>artifactId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&gt;</a:t>
            </a:r>
          </a:p>
          <a:p>
            <a:pPr marL="0" indent="0" algn="just">
              <a:buNone/>
            </a:pPr>
            <a:r>
              <a:rPr lang="en-US" sz="2400" b="0" i="1" dirty="0">
                <a:solidFill>
                  <a:srgbClr val="333333"/>
                </a:solidFill>
                <a:effectLst/>
                <a:latin typeface="+mj-lt"/>
              </a:rPr>
              <a:t>   &lt;/dependency&gt;</a:t>
            </a:r>
          </a:p>
          <a:p>
            <a:pPr marL="0" indent="0" algn="just">
              <a:buNone/>
            </a:pPr>
            <a:endParaRPr lang="en-US" sz="4000" b="0" i="1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88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600" b="0" i="0">
                <a:solidFill>
                  <a:srgbClr val="002060"/>
                </a:solidFill>
                <a:effectLst/>
                <a:latin typeface="+mn-lt"/>
              </a:rPr>
              <a:t>Spring Boot Cache Annotations</a:t>
            </a:r>
            <a:endParaRPr lang="en-IN" sz="3600" b="0" i="0" dirty="0"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spcCol="301752" rtlCol="0" anchor="t">
            <a:normAutofit/>
          </a:bodyPr>
          <a:lstStyle/>
          <a:p>
            <a:pPr algn="just"/>
            <a:r>
              <a:rPr lang="en-IN" b="0" i="0" dirty="0">
                <a:effectLst/>
                <a:latin typeface="erdana"/>
              </a:rPr>
              <a:t>@EnableCaching - </a:t>
            </a:r>
            <a:r>
              <a:rPr lang="en-IN" b="0" i="1" dirty="0">
                <a:effectLst/>
                <a:latin typeface="erdana"/>
              </a:rPr>
              <a:t>to enable caching</a:t>
            </a:r>
          </a:p>
          <a:p>
            <a:pPr algn="just"/>
            <a:r>
              <a:rPr lang="en-IN" b="0" i="0" dirty="0">
                <a:effectLst/>
                <a:latin typeface="erdana"/>
              </a:rPr>
              <a:t>@Cacheable - </a:t>
            </a:r>
            <a:r>
              <a:rPr lang="en-IN" b="0" i="1" dirty="0">
                <a:effectLst/>
                <a:latin typeface="erdana"/>
              </a:rPr>
              <a:t>retrieve from database</a:t>
            </a:r>
          </a:p>
          <a:p>
            <a:pPr algn="just"/>
            <a:r>
              <a:rPr lang="en-IN" b="0" i="0" dirty="0">
                <a:effectLst/>
                <a:latin typeface="erdana"/>
              </a:rPr>
              <a:t>@CacheEvict - </a:t>
            </a:r>
            <a:r>
              <a:rPr lang="en-IN" b="0" i="1" dirty="0">
                <a:effectLst/>
                <a:latin typeface="erdana"/>
              </a:rPr>
              <a:t>delete</a:t>
            </a:r>
          </a:p>
          <a:p>
            <a:pPr algn="just"/>
            <a:r>
              <a:rPr lang="en-IN" b="0" i="0" dirty="0">
                <a:effectLst/>
                <a:latin typeface="erdana"/>
              </a:rPr>
              <a:t>@CachePut - </a:t>
            </a:r>
            <a:r>
              <a:rPr lang="en-IN" b="0" i="1" dirty="0">
                <a:effectLst/>
                <a:latin typeface="erdana"/>
              </a:rPr>
              <a:t>update</a:t>
            </a:r>
          </a:p>
          <a:p>
            <a:pPr algn="just"/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07508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600" b="0" i="0">
                <a:solidFill>
                  <a:srgbClr val="002060"/>
                </a:solidFill>
                <a:effectLst/>
                <a:latin typeface="erdana"/>
              </a:rPr>
              <a:t>Database Caching</a:t>
            </a:r>
            <a:endParaRPr lang="en-IN" sz="3600" b="0" i="0" dirty="0">
              <a:solidFill>
                <a:srgbClr val="002060"/>
              </a:solidFill>
              <a:effectLst/>
              <a:latin typeface="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spcCol="301752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Database caching is a mechanism that generates web pages on-demand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(dynamically)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by fetching the data from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in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multi-tier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environment that involved clients,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web-application server, and database.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improves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scalability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performance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by distributing a query workload.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most popular database caching is the first level cache of hibernate.</a:t>
            </a:r>
            <a:endParaRPr lang="en-US" sz="4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337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10-FD86-2992-5D47-B6CB0F0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600" b="0" i="0" dirty="0">
                <a:solidFill>
                  <a:srgbClr val="002060"/>
                </a:solidFill>
                <a:effectLst/>
                <a:latin typeface="+mn-lt"/>
              </a:rPr>
              <a:t>Web Server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849-8AE6-ED14-3135-4C1CEC65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spcCol="301752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Web server caching is a mechanism that stores data for </a:t>
            </a: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reuse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For example, a copy of a web page served by a web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is cached for the first time when a user visits the page.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If the user requests the same next time, the cache serves a copy of the page.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avoids server from getting overloaded.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Web server caching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enhances the page delivery speed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and reduces the work to be done by the backend server.</a:t>
            </a:r>
            <a:endParaRPr lang="en-US" sz="4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39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</TotalTime>
  <Words>544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erdana</vt:lpstr>
      <vt:lpstr>inter-bold</vt:lpstr>
      <vt:lpstr>inter-regular</vt:lpstr>
      <vt:lpstr>Montserrat</vt:lpstr>
      <vt:lpstr>sohne</vt:lpstr>
      <vt:lpstr>source-serif-pro</vt:lpstr>
      <vt:lpstr>Office Theme</vt:lpstr>
      <vt:lpstr>CACHING IN MICROSRVICES</vt:lpstr>
      <vt:lpstr>CACHING</vt:lpstr>
      <vt:lpstr>Why Do Microservices Architectures Need a Cache?</vt:lpstr>
      <vt:lpstr>Types of Caching</vt:lpstr>
      <vt:lpstr>In-memory Caching</vt:lpstr>
      <vt:lpstr>Spring Boot Caching</vt:lpstr>
      <vt:lpstr>Spring Boot Cache Annotations</vt:lpstr>
      <vt:lpstr>Database Caching</vt:lpstr>
      <vt:lpstr>Web Server Caching</vt:lpstr>
      <vt:lpstr>CDN Caching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IN MICROSRVICES</dc:title>
  <dc:creator>Sankari Suresh(UST,IN)</dc:creator>
  <cp:lastModifiedBy>Sankari Suresh(UST,IN)</cp:lastModifiedBy>
  <cp:revision>30</cp:revision>
  <dcterms:created xsi:type="dcterms:W3CDTF">2023-05-24T17:54:01Z</dcterms:created>
  <dcterms:modified xsi:type="dcterms:W3CDTF">2023-06-02T07:25:37Z</dcterms:modified>
</cp:coreProperties>
</file>