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F593B-0ED9-6E61-D42C-D848A27D8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95316E-D604-FD97-36AE-9BEFB8AD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D9C96-CD5B-27B1-119C-E39CA2D9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90564-A6F0-C170-1DBC-A14ED532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5E2FE-4268-E5A4-8C0B-9C31EB98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75E5B-68FF-41A6-C144-3AFAFA4D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D0459-D4AC-145D-ED9A-2080B8CF2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7EC8A-35B4-3378-8CDC-C3FD4C71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CD946-23D5-E1D2-4550-5BB49355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FC511-94AA-4192-31FD-D94A399A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9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F39C4-ED61-20D7-772F-2EA127D6E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CFDF01-B636-29A4-247A-A5C1CCCD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23F24-399D-5EA4-11A6-98B1F17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48382-1B6D-CBD4-EEB3-8FCDB87C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73006-4FDC-5075-E7DE-83282A67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5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A630-EB3F-4EC8-D163-B9A66C12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6C6FD-CDEC-FB9C-B086-37A13823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64252-5B1A-FB0E-33E1-AAB3EB9A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42F9-954A-AB3D-5A07-61AE370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C0C62-98A9-A2D9-20E7-AC641BA0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9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B810-0E9D-501D-D141-01A87443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06351-BEA0-18E2-AE56-2F85812F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3F40B-AB6F-85AA-8C56-AB119FB1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5D602-42A2-BF60-A311-120D661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D24A0-4E67-8C26-BDC2-FD2B6A67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3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6BC6F-585D-6351-3A62-19500B7A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2976D-4224-19D8-0C77-6AE772D83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761A9-1F68-BF71-28FB-C3ED9181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BC9ED-9B2E-DE8F-B264-918D915A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C341D-77CA-F29C-5102-74201A12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98F2C-F02B-4CDB-52D8-E6C247BA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2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71D19-C2FC-5477-20DA-9BD8EA0D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D9D1C-773A-21EF-F8D2-5112AAD6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D2C5E-1A83-1E77-4DD3-13CCA610E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58882-3FB6-00D4-B0EC-D5CFFE482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D3C08A-ACD9-AB5A-C6F9-7FA94878D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01B6A7-BEB9-75C9-544D-FE3E9687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164EA9-0065-7D16-879C-88C825FE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321EFE-9EC8-7412-F439-D74FB36A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115F2-3D05-ADC8-2684-F0F57FF6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3D07FB-D8A6-6284-BE18-EA5F43E6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9E88A-C16A-AA5B-56F5-93ADB970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4079E8-838D-6430-2AB7-1886FA28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4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5673C7-3895-1762-99E0-F9B48248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E97F90-FF79-973D-BC37-C12FBEF2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19D07-4508-5E74-1DD3-C7C2E7EF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1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2ADB-D39B-ED44-E864-D7F0E56D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A2C88-9438-973D-DC0D-FCC0A1A8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C0BE2-B7F0-8721-192C-DE9DDCD9A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F8645-D89D-B637-083E-F653621C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A1987-992B-8B09-E848-9497B3A4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8CE64-FC1B-31FC-A709-49CF2370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4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7527A-8CAA-D561-1250-F31DEF87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CEAE92-DBDF-9778-863A-E39C25D25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8ECE6-03AB-E4E0-E0F6-8405A7029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66664-0E7B-2AF5-6B28-5BEFD61D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65DBE-C95C-DD68-D14F-F70EE18E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CEAF9-DE83-73DC-1496-1F885089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29D05-C9D6-E72F-2949-30D8BFE8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8FF71-D88A-3776-FE6B-572B1A29E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C4ABB-B43D-DA4E-9BD6-D2D7532BC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2DD4-CA53-4BB9-A43F-57579D7191E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E418B-B910-30F5-05E9-09626FA0A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54089-0FE4-FEE3-9A88-C23384FA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3D47F-45C3-4056-83FA-4F646657D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9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369A95-61E0-789C-FC6B-A743A47F6493}"/>
              </a:ext>
            </a:extLst>
          </p:cNvPr>
          <p:cNvSpPr txBox="1"/>
          <p:nvPr/>
        </p:nvSpPr>
        <p:spPr>
          <a:xfrm>
            <a:off x="696189" y="355661"/>
            <a:ext cx="8934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Fancyhdr</a:t>
            </a:r>
            <a:r>
              <a:rPr lang="en-US" altLang="zh-CN" dirty="0"/>
              <a:t> setting not work for the last page in an environment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370D54-B628-6501-6592-BC931A9B03D2}"/>
              </a:ext>
            </a:extLst>
          </p:cNvPr>
          <p:cNvSpPr txBox="1"/>
          <p:nvPr/>
        </p:nvSpPr>
        <p:spPr>
          <a:xfrm>
            <a:off x="479021" y="906088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https://tex.stackexchange.com/questions/601020/setting-fancy-headers-and-footers-in-an-environment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DA0D79-1192-6D67-937F-36F4D4A3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0" y="1549293"/>
            <a:ext cx="4986084" cy="44544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D4DFF9-5637-FB6B-312E-890D278E89A1}"/>
              </a:ext>
            </a:extLst>
          </p:cNvPr>
          <p:cNvSpPr txBox="1"/>
          <p:nvPr/>
        </p:nvSpPr>
        <p:spPr>
          <a:xfrm>
            <a:off x="5878137" y="6092921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https://tex.stackexchange.com/questions/629292/fancyhdr-not-showing-up-on-all-pages-of-appendix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48BF14-6A20-6C92-ADDF-6967CA4A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51" y="1943724"/>
            <a:ext cx="5055859" cy="36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369A95-61E0-789C-FC6B-A743A47F6493}"/>
              </a:ext>
            </a:extLst>
          </p:cNvPr>
          <p:cNvSpPr txBox="1"/>
          <p:nvPr/>
        </p:nvSpPr>
        <p:spPr>
          <a:xfrm>
            <a:off x="696189" y="355661"/>
            <a:ext cx="8934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Fancyhdr</a:t>
            </a:r>
            <a:r>
              <a:rPr lang="en-US" altLang="zh-CN" dirty="0"/>
              <a:t> Even Odd not work for the 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Roman alphabet </a:t>
            </a:r>
            <a:r>
              <a:rPr lang="en-US" altLang="zh-CN" dirty="0"/>
              <a:t>page numbering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FABC43-FB0D-F058-5EE7-4A2EC10C6224}"/>
              </a:ext>
            </a:extLst>
          </p:cNvPr>
          <p:cNvSpPr txBox="1"/>
          <p:nvPr/>
        </p:nvSpPr>
        <p:spPr>
          <a:xfrm>
            <a:off x="1929592" y="1153683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\</a:t>
            </a:r>
            <a:r>
              <a:rPr lang="en-US" altLang="zh-CN" dirty="0" err="1"/>
              <a:t>fancyhead</a:t>
            </a:r>
            <a:r>
              <a:rPr lang="en-US" altLang="zh-CN" dirty="0"/>
              <a:t>[LE,RO]{List of Publication}     </a:t>
            </a:r>
            <a:r>
              <a:rPr lang="en-US" altLang="zh-CN" dirty="0">
                <a:solidFill>
                  <a:srgbClr val="FF0000"/>
                </a:solidFill>
              </a:rPr>
              <a:t>not work for x, xi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9F31E5-8ECC-A469-57F8-273EAA3A8AB9}"/>
              </a:ext>
            </a:extLst>
          </p:cNvPr>
          <p:cNvSpPr txBox="1"/>
          <p:nvPr/>
        </p:nvSpPr>
        <p:spPr>
          <a:xfrm>
            <a:off x="1060911" y="1714930"/>
            <a:ext cx="98079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\fancyhead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[L]{</a:t>
            </a:r>
            <a:r>
              <a:rPr lang="en-US" altLang="zh-CN" b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\ifthenelse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\isodd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\value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{page}}}{}{LIST OF ABBREVIATIONS}}</a:t>
            </a:r>
          </a:p>
          <a:p>
            <a:r>
              <a:rPr lang="en-US" altLang="zh-CN" b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\fancyhead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[R]{</a:t>
            </a:r>
            <a:r>
              <a:rPr lang="en-US" altLang="zh-CN" b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\ifthenelse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\isodd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\value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{page}}}{LIST OF ABBREVIATIONS}{}}</a:t>
            </a:r>
          </a:p>
          <a:p>
            <a:endParaRPr lang="en-US" altLang="zh-CN">
              <a:solidFill>
                <a:srgbClr val="D9D7CE"/>
              </a:solidFill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works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116F10-BB54-6737-2BFE-5C162F914F0F}"/>
              </a:ext>
            </a:extLst>
          </p:cNvPr>
          <p:cNvSpPr txBox="1"/>
          <p:nvPr/>
        </p:nvSpPr>
        <p:spPr>
          <a:xfrm>
            <a:off x="2390948" y="3107174"/>
            <a:ext cx="60953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pagestyle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plain, fancy</a:t>
            </a:r>
          </a:p>
          <a:p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Recommand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fancypagestyle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definemyself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}{</a:t>
            </a:r>
          </a:p>
          <a:p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	\</a:t>
            </a:r>
            <a:r>
              <a:rPr lang="en-US" altLang="zh-CN" dirty="0" err="1">
                <a:solidFill>
                  <a:srgbClr val="D9D7CE"/>
                </a:solidFill>
                <a:latin typeface="Consolas" panose="020B0609020204030204" pitchFamily="49" charset="0"/>
              </a:rPr>
              <a:t>renewcommand</a:t>
            </a:r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{\</a:t>
            </a:r>
            <a:r>
              <a:rPr lang="en-US" altLang="zh-CN" dirty="0" err="1">
                <a:solidFill>
                  <a:srgbClr val="D9D7CE"/>
                </a:solidFill>
                <a:latin typeface="Consolas" panose="020B0609020204030204" pitchFamily="49" charset="0"/>
              </a:rPr>
              <a:t>headrulewidth</a:t>
            </a:r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}{0.5pt}</a:t>
            </a:r>
          </a:p>
          <a:p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       \</a:t>
            </a:r>
            <a:r>
              <a:rPr lang="en-US" altLang="zh-CN" dirty="0" err="1">
                <a:solidFill>
                  <a:srgbClr val="D9D7CE"/>
                </a:solidFill>
                <a:latin typeface="Consolas" panose="020B0609020204030204" pitchFamily="49" charset="0"/>
              </a:rPr>
              <a:t>renewcommand</a:t>
            </a:r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{\</a:t>
            </a:r>
            <a:r>
              <a:rPr lang="en-US" altLang="zh-CN" dirty="0" err="1">
                <a:solidFill>
                  <a:srgbClr val="D9D7CE"/>
                </a:solidFill>
                <a:latin typeface="Consolas" panose="020B0609020204030204" pitchFamily="49" charset="0"/>
              </a:rPr>
              <a:t>footrulewidth</a:t>
            </a:r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}{0pt}</a:t>
            </a:r>
          </a:p>
          <a:p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       \</a:t>
            </a:r>
            <a:r>
              <a:rPr lang="en-US" altLang="zh-CN" dirty="0" err="1">
                <a:solidFill>
                  <a:srgbClr val="D9D7CE"/>
                </a:solidFill>
                <a:latin typeface="Consolas" panose="020B0609020204030204" pitchFamily="49" charset="0"/>
              </a:rPr>
              <a:t>addtolength</a:t>
            </a:r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{\</a:t>
            </a:r>
            <a:r>
              <a:rPr lang="en-US" altLang="zh-CN" dirty="0" err="1">
                <a:solidFill>
                  <a:srgbClr val="D9D7CE"/>
                </a:solidFill>
                <a:latin typeface="Consolas" panose="020B0609020204030204" pitchFamily="49" charset="0"/>
              </a:rPr>
              <a:t>headheight</a:t>
            </a:r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}{0.5pt}</a:t>
            </a:r>
          </a:p>
          <a:p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       \</a:t>
            </a:r>
            <a:r>
              <a:rPr lang="en-US" altLang="zh-CN" dirty="0" err="1">
                <a:solidFill>
                  <a:srgbClr val="D9D7CE"/>
                </a:solidFill>
                <a:latin typeface="Consolas" panose="020B0609020204030204" pitchFamily="49" charset="0"/>
              </a:rPr>
              <a:t>fancyhead</a:t>
            </a:r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[LE,RO]{\</a:t>
            </a:r>
            <a:r>
              <a:rPr lang="en-US" altLang="zh-CN" dirty="0" err="1">
                <a:solidFill>
                  <a:srgbClr val="D9D7CE"/>
                </a:solidFill>
                <a:latin typeface="Consolas" panose="020B0609020204030204" pitchFamily="49" charset="0"/>
              </a:rPr>
              <a:t>leftmark</a:t>
            </a:r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       \</a:t>
            </a:r>
            <a:r>
              <a:rPr lang="en-US" altLang="zh-CN" dirty="0" err="1">
                <a:solidFill>
                  <a:srgbClr val="D9D7CE"/>
                </a:solidFill>
                <a:latin typeface="Consolas" panose="020B0609020204030204" pitchFamily="49" charset="0"/>
              </a:rPr>
              <a:t>fancyhead</a:t>
            </a:r>
            <a:r>
              <a:rPr lang="en-US" altLang="zh-CN" dirty="0">
                <a:solidFill>
                  <a:srgbClr val="D9D7CE"/>
                </a:solidFill>
                <a:latin typeface="Consolas" panose="020B0609020204030204" pitchFamily="49" charset="0"/>
              </a:rPr>
              <a:t>[RE,LO]{WHAT I WANT TO SEE}}</a:t>
            </a:r>
          </a:p>
          <a:p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D9D7CE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pagestyle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definemyself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8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369A95-61E0-789C-FC6B-A743A47F6493}"/>
              </a:ext>
            </a:extLst>
          </p:cNvPr>
          <p:cNvSpPr txBox="1"/>
          <p:nvPr/>
        </p:nvSpPr>
        <p:spPr>
          <a:xfrm>
            <a:off x="696189" y="355661"/>
            <a:ext cx="8934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Manually set the header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0450E-629E-E39F-47F9-906DB5F966D9}"/>
              </a:ext>
            </a:extLst>
          </p:cNvPr>
          <p:cNvSpPr txBox="1"/>
          <p:nvPr/>
        </p:nvSpPr>
        <p:spPr>
          <a:xfrm>
            <a:off x="1081693" y="957132"/>
            <a:ext cx="107431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\chapter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{Deep Learning-derived Spatial Organization Features on Histopathology Images Predicts Prognosis in Colorectal Liver Metastasis Patients after Hepatectomy}</a:t>
            </a:r>
          </a:p>
          <a:p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chaptermark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{SOFs Predicts Prognosis in CRLM}</a:t>
            </a:r>
          </a:p>
          <a:p>
            <a:endParaRPr lang="en-US" altLang="zh-CN" dirty="0">
              <a:solidFill>
                <a:srgbClr val="D9D7CE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C71661-1EE2-B059-7D4B-3A31ABEA87D8}"/>
              </a:ext>
            </a:extLst>
          </p:cNvPr>
          <p:cNvSpPr txBox="1"/>
          <p:nvPr/>
        </p:nvSpPr>
        <p:spPr>
          <a:xfrm>
            <a:off x="636442" y="3184571"/>
            <a:ext cx="1124296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% Style 1:  Chapter/Section Name on LO/RE with head rule</a:t>
            </a:r>
            <a:endParaRPr lang="en-US" altLang="zh-CN" sz="1100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fancypagestyle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100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PageStyleI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}{</a:t>
            </a: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renewcommand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chaptermark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}[1]{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markboth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\@chapapp</a:t>
            </a:r>
            <a:r>
              <a:rPr lang="en-US" altLang="zh-CN" sz="1100" b="0" dirty="0">
                <a:solidFill>
                  <a:srgbClr val="95E6CB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thechapter</a:t>
            </a:r>
            <a:r>
              <a:rPr lang="en-US" altLang="zh-CN" sz="1100" b="0" dirty="0">
                <a:solidFill>
                  <a:srgbClr val="95E6CB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##1}{}} 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% 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chaptermark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 in each 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chapter.tex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 to set the short title</a:t>
            </a:r>
            <a:endParaRPr lang="en-US" altLang="zh-CN" sz="1100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renewcommand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sectionmark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}[1]{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markright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thesection</a:t>
            </a:r>
            <a:r>
              <a:rPr lang="en-US" altLang="zh-CN" sz="1100" b="0" dirty="0">
                <a:solidFill>
                  <a:srgbClr val="95E6CB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##1}}</a:t>
            </a: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fancyhf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if@twoside</a:t>
            </a:r>
            <a:endParaRPr lang="en-US" altLang="zh-CN" sz="1100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fancyhead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[RO]{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\small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nouppercase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rightmark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%\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bfseries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  chapter name was long.</a:t>
            </a:r>
            <a:endParaRPr lang="en-US" altLang="zh-CN" sz="1100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fancyhead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[LE]{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\small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nouppercase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leftmark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%\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bfseries</a:t>
            </a:r>
            <a:endParaRPr lang="en-US" altLang="zh-CN" sz="1100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\else</a:t>
            </a:r>
            <a:endParaRPr lang="en-US" altLang="zh-CN" sz="1100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% 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fancyhead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[L]{\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ifthenelse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isodd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{\value{page}}}{}{\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bfseries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nouppercase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leftmark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 %\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bfseries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zh-CN" altLang="en-US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粗体</a:t>
            </a:r>
            <a:endParaRPr lang="en-US" altLang="zh-CN" sz="1100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fancyhead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[L]{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ifthenelse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isodd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\value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{page}}}{}{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\small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nouppercase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leftmark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fancyhead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[R]{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ifthenelse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isodd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\value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{page}}}{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\small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nouppercase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rightmark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}{}} </a:t>
            </a:r>
            <a:r>
              <a:rPr lang="en-US" altLang="zh-CN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%\</a:t>
            </a:r>
            <a:r>
              <a:rPr lang="en-US" altLang="zh-CN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bfseries</a:t>
            </a:r>
            <a:endParaRPr lang="en-US" altLang="zh-CN" sz="1100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\fi</a:t>
            </a:r>
            <a:endParaRPr lang="en-US" altLang="zh-CN" sz="1100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fancyfoot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[C]{</a:t>
            </a:r>
            <a:r>
              <a:rPr lang="en-US" altLang="zh-CN" sz="11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1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thepage</a:t>
            </a:r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F8EEE7-D53C-DB80-8185-9F827A4F10E0}"/>
              </a:ext>
            </a:extLst>
          </p:cNvPr>
          <p:cNvSpPr txBox="1"/>
          <p:nvPr/>
        </p:nvSpPr>
        <p:spPr>
          <a:xfrm>
            <a:off x="433302" y="6196840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MakeUppercase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to get upper</a:t>
            </a:r>
          </a:p>
        </p:txBody>
      </p:sp>
    </p:spTree>
    <p:extLst>
      <p:ext uri="{BB962C8B-B14F-4D97-AF65-F5344CB8AC3E}">
        <p14:creationId xmlns:p14="http://schemas.microsoft.com/office/powerpoint/2010/main" val="254532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369A95-61E0-789C-FC6B-A743A47F6493}"/>
              </a:ext>
            </a:extLst>
          </p:cNvPr>
          <p:cNvSpPr txBox="1"/>
          <p:nvPr/>
        </p:nvSpPr>
        <p:spPr>
          <a:xfrm>
            <a:off x="696189" y="355661"/>
            <a:ext cx="89341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Set figure caption in bold:</a:t>
            </a:r>
          </a:p>
          <a:p>
            <a:r>
              <a:rPr lang="en-US" altLang="zh-CN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usepackage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singlelinecheck</a:t>
            </a:r>
            <a:r>
              <a:rPr lang="en-US" altLang="zh-CN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=false, </a:t>
            </a:r>
            <a:r>
              <a:rPr lang="en-US" altLang="zh-CN" b="0" dirty="0" err="1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labelfont</a:t>
            </a:r>
            <a:r>
              <a:rPr lang="en-US" altLang="zh-CN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=bf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altLang="zh-CN" b="0" dirty="0">
                <a:solidFill>
                  <a:srgbClr val="5CCFE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Set title of table above:</a:t>
            </a:r>
          </a:p>
          <a:p>
            <a:r>
              <a:rPr lang="en-US" altLang="zh-CN" dirty="0"/>
              <a:t>Put caption before centering or others.</a:t>
            </a:r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}[</a:t>
            </a:r>
            <a:r>
              <a:rPr lang="en-US" altLang="zh-CN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htbp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\caption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[Clinicopathologic characteristics of patients with colorectal cancer liver metastases Part 2]{Clinicopathologic characteristics of patients with colorectal cancer liver metastases Part 2}</a:t>
            </a:r>
          </a:p>
          <a:p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\centering</a:t>
            </a:r>
            <a:endParaRPr lang="en-US" altLang="zh-CN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includegraphics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[width=1</a:t>
            </a:r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textwidth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]{Table 3.3}</a:t>
            </a:r>
          </a:p>
          <a:p>
            <a:r>
              <a:rPr lang="en-US" altLang="zh-CN" b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b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25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297E3F-AECC-3753-7028-73FBAE7C30C5}"/>
              </a:ext>
            </a:extLst>
          </p:cNvPr>
          <p:cNvSpPr txBox="1"/>
          <p:nvPr/>
        </p:nvSpPr>
        <p:spPr>
          <a:xfrm>
            <a:off x="591243" y="818495"/>
            <a:ext cx="10684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Lucida Grande"/>
              </a:rPr>
              <a:t>there is one page which begins with a new section where the header is not correct (so it seems that the \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ucida Grande"/>
              </a:rPr>
              <a:t>sectionmark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ucida Grande"/>
              </a:rPr>
              <a:t> is not working in this case)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A5A46-3A72-AEB0-B7CA-46EDCB58593A}"/>
              </a:ext>
            </a:extLst>
          </p:cNvPr>
          <p:cNvSpPr txBox="1"/>
          <p:nvPr/>
        </p:nvSpPr>
        <p:spPr>
          <a:xfrm>
            <a:off x="383425" y="1756908"/>
            <a:ext cx="609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\section{Profiling of microenvironmental spatial heterogeneity through computer vision and deep learning}</a:t>
            </a:r>
          </a:p>
          <a:p>
            <a:r>
              <a:rPr lang="en-US" altLang="zh-CN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sectionmark</a:t>
            </a:r>
            <a:r>
              <a:rPr lang="en-US" altLang="zh-CN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{Profiling of SOFs in the TME}</a:t>
            </a:r>
            <a:endParaRPr lang="en-US" altLang="zh-CN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FE3C15-EAAB-6B35-3E18-80D6E0AAC1C6}"/>
              </a:ext>
            </a:extLst>
          </p:cNvPr>
          <p:cNvSpPr txBox="1"/>
          <p:nvPr/>
        </p:nvSpPr>
        <p:spPr>
          <a:xfrm>
            <a:off x="6509905" y="1677662"/>
            <a:ext cx="60953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Profiling of microenvironmental spatial heterogeneity through computer vision and deep learning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]{Profiling of microenvironmental spatial heterogeneity through computer vision and deep learning</a:t>
            </a:r>
            <a:r>
              <a:rPr lang="en-US" altLang="zh-CN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%</a:t>
            </a:r>
            <a:endParaRPr lang="en-US" altLang="zh-CN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sectionmark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{Profiling of SOFs in the TME}}</a:t>
            </a:r>
          </a:p>
          <a:p>
            <a:r>
              <a:rPr lang="en-US" altLang="zh-CN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sectionmark</a:t>
            </a:r>
            <a:r>
              <a:rPr lang="en-US" altLang="zh-CN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{Profiling of SOFs in the TME}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DBE133-C57D-0465-00AD-A71714F6221F}"/>
              </a:ext>
            </a:extLst>
          </p:cNvPr>
          <p:cNvSpPr txBox="1"/>
          <p:nvPr/>
        </p:nvSpPr>
        <p:spPr>
          <a:xfrm>
            <a:off x="1863090" y="5393174"/>
            <a:ext cx="9820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section[shown in toc]{shown as section title% \</a:t>
            </a:r>
            <a:r>
              <a:rPr lang="en-US" altLang="zh-CN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sectionmark</a:t>
            </a:r>
            <a:r>
              <a:rPr lang="en-US" altLang="zh-CN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{shown as header }}</a:t>
            </a:r>
            <a:endParaRPr lang="en-US" altLang="zh-CN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3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636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Lucida Grande</vt:lpstr>
      <vt:lpstr>等线</vt:lpstr>
      <vt:lpstr>等线 Light</vt:lpstr>
      <vt:lpstr>Arial</vt:lpstr>
      <vt:lpstr>Consolas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Lin</dc:creator>
  <cp:lastModifiedBy>QI Lin</cp:lastModifiedBy>
  <cp:revision>31</cp:revision>
  <dcterms:created xsi:type="dcterms:W3CDTF">2022-06-20T14:00:44Z</dcterms:created>
  <dcterms:modified xsi:type="dcterms:W3CDTF">2022-06-23T09:39:04Z</dcterms:modified>
</cp:coreProperties>
</file>