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0" r:id="rId8"/>
    <p:sldId id="268" r:id="rId9"/>
    <p:sldId id="269" r:id="rId10"/>
    <p:sldId id="273" r:id="rId11"/>
    <p:sldId id="270" r:id="rId12"/>
    <p:sldId id="271" r:id="rId13"/>
    <p:sldId id="280" r:id="rId14"/>
    <p:sldId id="263" r:id="rId15"/>
    <p:sldId id="264" r:id="rId16"/>
    <p:sldId id="265" r:id="rId17"/>
    <p:sldId id="277" r:id="rId18"/>
    <p:sldId id="278" r:id="rId19"/>
    <p:sldId id="282" r:id="rId20"/>
    <p:sldId id="279" r:id="rId21"/>
    <p:sldId id="281" r:id="rId22"/>
    <p:sldId id="261" r:id="rId23"/>
    <p:sldId id="266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ardian.co.uk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7300" b="1" dirty="0" err="1" smtClean="0"/>
              <a:t>Микросервисная</a:t>
            </a:r>
            <a:r>
              <a:rPr lang="ru-RU" sz="7300" b="1" dirty="0" smtClean="0"/>
              <a:t> архитектура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i="1" dirty="0" smtClean="0"/>
              <a:t>(micro service architecture MSA)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286388"/>
            <a:ext cx="6400800" cy="714380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Кандаков Александр</a:t>
            </a:r>
            <a:endParaRPr lang="en-US" sz="2400" dirty="0" smtClean="0"/>
          </a:p>
          <a:p>
            <a:r>
              <a:rPr lang="ru-RU" sz="2400" dirty="0" smtClean="0"/>
              <a:t>Пермь 2019</a:t>
            </a:r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429684" cy="1868478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 smtClean="0">
                <a:solidFill>
                  <a:srgbClr val="00B050"/>
                </a:solidFill>
              </a:rPr>
              <a:t>Другое следствие </a:t>
            </a:r>
            <a:r>
              <a:rPr lang="ru-RU" sz="3200" b="1" dirty="0" smtClean="0"/>
              <a:t>использования сервисов как компонент — более явный интерфейс между ними.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714620"/>
            <a:ext cx="8229600" cy="321471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Часто только документация и дисциплина предотвращают </a:t>
            </a:r>
            <a:r>
              <a:rPr lang="ru-RU" dirty="0" smtClean="0">
                <a:solidFill>
                  <a:srgbClr val="00B050"/>
                </a:solidFill>
              </a:rPr>
              <a:t>нарушение инкапсуляции </a:t>
            </a:r>
            <a:r>
              <a:rPr lang="ru-RU" dirty="0" smtClean="0"/>
              <a:t>компонентов. Сервисы </a:t>
            </a:r>
            <a:r>
              <a:rPr lang="ru-RU" dirty="0" smtClean="0">
                <a:solidFill>
                  <a:srgbClr val="00B050"/>
                </a:solidFill>
              </a:rPr>
              <a:t>позволяют избежать </a:t>
            </a:r>
            <a:r>
              <a:rPr lang="ru-RU" dirty="0" smtClean="0"/>
              <a:t>этого через использование явного механизма удаленных вызовов.</a:t>
            </a:r>
          </a:p>
          <a:p>
            <a:pPr>
              <a:buNone/>
            </a:pPr>
            <a:r>
              <a:rPr lang="ru-RU" dirty="0" smtClean="0"/>
              <a:t>	Явно очерченные границы компонент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упрощает поддержку </a:t>
            </a:r>
            <a:r>
              <a:rPr lang="ru-RU" dirty="0" smtClean="0"/>
              <a:t>этих границ.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2"/>
            <a:ext cx="82153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 smtClean="0"/>
              <a:t>Закон </a:t>
            </a:r>
            <a:r>
              <a:rPr lang="ru-RU" sz="2000" b="1" i="1" dirty="0" err="1" smtClean="0"/>
              <a:t>Конвея</a:t>
            </a:r>
            <a:r>
              <a:rPr lang="ru-RU" sz="2000" b="1" i="1" dirty="0" smtClean="0"/>
              <a:t> (</a:t>
            </a:r>
            <a:r>
              <a:rPr lang="en-US" sz="2000" b="1" i="1" dirty="0" smtClean="0"/>
              <a:t>Conway's Law)</a:t>
            </a:r>
            <a:r>
              <a:rPr lang="ru-RU" sz="2000" b="1" i="1" dirty="0" smtClean="0"/>
              <a:t>: </a:t>
            </a:r>
            <a:r>
              <a:rPr lang="ru-RU" sz="2000" dirty="0" smtClean="0"/>
              <a:t>«Любая организация, которая проектирует какую-то систему (в широком смысле) получит дизайн, чья структура копирует структуру команд в этой организации»</a:t>
            </a:r>
            <a:br>
              <a:rPr lang="ru-RU" sz="2000" dirty="0" smtClean="0"/>
            </a:br>
            <a:r>
              <a:rPr lang="ru-RU" sz="2000" dirty="0" smtClean="0"/>
              <a:t>— </a:t>
            </a:r>
            <a:r>
              <a:rPr lang="ru-RU" sz="2000" dirty="0" err="1" smtClean="0"/>
              <a:t>Melvyn</a:t>
            </a:r>
            <a:r>
              <a:rPr lang="ru-RU" sz="2000" dirty="0" smtClean="0"/>
              <a:t> </a:t>
            </a:r>
            <a:r>
              <a:rPr lang="ru-RU" sz="2000" dirty="0" err="1" smtClean="0"/>
              <a:t>Conway</a:t>
            </a:r>
            <a:r>
              <a:rPr lang="ru-RU" sz="2000" dirty="0" smtClean="0"/>
              <a:t>, 1967</a:t>
            </a:r>
            <a:endParaRPr lang="ru-RU" sz="2000" dirty="0"/>
          </a:p>
        </p:txBody>
      </p:sp>
      <p:pic>
        <p:nvPicPr>
          <p:cNvPr id="25604" name="Picture 4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857364"/>
            <a:ext cx="5715040" cy="47251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/>
              <a:t>Возникновение </a:t>
            </a:r>
            <a:r>
              <a:rPr lang="ru-RU" sz="3000" b="1" dirty="0" err="1" smtClean="0"/>
              <a:t>кросс-функциональных</a:t>
            </a:r>
            <a:r>
              <a:rPr lang="ru-RU" sz="3000" b="1" dirty="0" smtClean="0"/>
              <a:t> команд</a:t>
            </a:r>
            <a:endParaRPr lang="ru-RU" sz="3000" b="1" dirty="0"/>
          </a:p>
        </p:txBody>
      </p:sp>
      <p:pic>
        <p:nvPicPr>
          <p:cNvPr id="24578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786742" cy="4476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582726"/>
          </a:xfrm>
        </p:spPr>
        <p:txBody>
          <a:bodyPr>
            <a:normAutofit/>
          </a:bodyPr>
          <a:lstStyle/>
          <a:p>
            <a:r>
              <a:rPr lang="ru-RU" b="1" dirty="0" smtClean="0"/>
              <a:t>Множество языков, множество возможностей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4197361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Хотите использовать </a:t>
            </a:r>
            <a:r>
              <a:rPr lang="ru-RU" dirty="0" err="1" smtClean="0"/>
              <a:t>Node.js</a:t>
            </a:r>
            <a:r>
              <a:rPr lang="ru-RU" dirty="0" smtClean="0"/>
              <a:t> для простых страничек с отчетами? Пожалуйста. </a:t>
            </a:r>
          </a:p>
          <a:p>
            <a:pPr>
              <a:buNone/>
            </a:pPr>
            <a:r>
              <a:rPr lang="ru-RU" dirty="0" smtClean="0"/>
              <a:t>	C++ для </a:t>
            </a:r>
            <a:r>
              <a:rPr lang="ru-RU" dirty="0" err="1" smtClean="0"/>
              <a:t>real-time</a:t>
            </a:r>
            <a:r>
              <a:rPr lang="ru-RU" dirty="0" smtClean="0"/>
              <a:t> приложений? Отлично. </a:t>
            </a:r>
          </a:p>
          <a:p>
            <a:pPr>
              <a:buNone/>
            </a:pPr>
            <a:r>
              <a:rPr lang="ru-RU" dirty="0" smtClean="0"/>
              <a:t>	Хотите заменить БД на ту, которая лучше подходит для операций чтения вашего компонента? Ради бога.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142984"/>
            <a:ext cx="8229600" cy="1143000"/>
          </a:xfrm>
        </p:spPr>
        <p:txBody>
          <a:bodyPr>
            <a:noAutofit/>
          </a:bodyPr>
          <a:lstStyle/>
          <a:p>
            <a:r>
              <a:rPr lang="ru-RU" sz="6000" b="1" dirty="0" err="1" smtClean="0"/>
              <a:t>Service</a:t>
            </a:r>
            <a:r>
              <a:rPr lang="ru-RU" sz="6000" b="1" dirty="0" smtClean="0"/>
              <a:t> </a:t>
            </a:r>
            <a:r>
              <a:rPr lang="ru-RU" sz="6000" b="1" dirty="0" err="1" smtClean="0"/>
              <a:t>Orchestration</a:t>
            </a:r>
            <a:r>
              <a:rPr lang="ru-RU" sz="6000" b="1" dirty="0" smtClean="0"/>
              <a:t> </a:t>
            </a:r>
            <a:r>
              <a:rPr lang="ru-RU" sz="6000" b="1" dirty="0" err="1" smtClean="0"/>
              <a:t>and</a:t>
            </a:r>
            <a:r>
              <a:rPr lang="ru-RU" sz="6000" b="1" dirty="0" smtClean="0"/>
              <a:t> </a:t>
            </a:r>
            <a:r>
              <a:rPr lang="ru-RU" sz="6000" b="1" dirty="0" err="1" smtClean="0"/>
              <a:t>Choreography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000372"/>
            <a:ext cx="8229600" cy="30432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Технологии описывающие поведенческую модель взаимодействии сервисов, включающих в себя последовательность действий и взаимоотношений между различными видами услуг, которые определяют бизнес процесс.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Orchestration</a:t>
            </a:r>
            <a:endParaRPr lang="ru-RU" dirty="0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462669"/>
            <a:ext cx="4143404" cy="3159347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714348" y="4714884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Orchestrator</a:t>
            </a:r>
            <a:r>
              <a:rPr lang="ru-RU" sz="2400" dirty="0" smtClean="0"/>
              <a:t> отвечает за вызов и объединения сервисов. Отношения между всеми участвующими службами описываются одной конечной точкой (</a:t>
            </a:r>
            <a:r>
              <a:rPr lang="ru-RU" sz="2400" dirty="0" err="1" smtClean="0"/>
              <a:t>composite</a:t>
            </a:r>
            <a:r>
              <a:rPr lang="ru-RU" sz="2400" dirty="0" smtClean="0"/>
              <a:t> </a:t>
            </a:r>
            <a:r>
              <a:rPr lang="ru-RU" sz="2400" dirty="0" err="1" smtClean="0"/>
              <a:t>service</a:t>
            </a:r>
            <a:r>
              <a:rPr lang="ru-RU" sz="2400" dirty="0" smtClean="0"/>
              <a:t>).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4348" y="1500174"/>
            <a:ext cx="32147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Оркестровка представляет собой единый централизованный исполняемый бизнес-процесс (</a:t>
            </a:r>
            <a:r>
              <a:rPr lang="ru-RU" sz="2400" dirty="0" err="1" smtClean="0"/>
              <a:t>Orchestrator</a:t>
            </a:r>
            <a:r>
              <a:rPr lang="ru-RU" sz="2400" dirty="0" smtClean="0"/>
              <a:t>), который координирует взаимодействие. </a:t>
            </a:r>
            <a:endParaRPr lang="ru-RU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Choreography</a:t>
            </a:r>
            <a:endParaRPr lang="ru-RU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428736"/>
            <a:ext cx="4274662" cy="3286148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714348" y="4857760"/>
            <a:ext cx="771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Хореография отличается от оркестровки расположением логики, которая контролирует взаимодействие между службами. </a:t>
            </a:r>
            <a:endParaRPr lang="ru-R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2011354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Умные приемники и глупые каналы передачи данных </a:t>
            </a:r>
            <a:br>
              <a:rPr lang="ru-RU" sz="4000" b="1" dirty="0" smtClean="0"/>
            </a:br>
            <a:r>
              <a:rPr lang="ru-RU" sz="4000" b="1" dirty="0" smtClean="0"/>
              <a:t>(</a:t>
            </a:r>
            <a:r>
              <a:rPr lang="ru-RU" sz="4000" b="1" dirty="0" err="1" smtClean="0"/>
              <a:t>Smart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endpoints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and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dumb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pipes</a:t>
            </a:r>
            <a:r>
              <a:rPr lang="ru-RU" sz="4000" b="1" dirty="0" smtClean="0"/>
              <a:t>)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643182"/>
            <a:ext cx="8186766" cy="3482981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Простые </a:t>
            </a:r>
            <a:r>
              <a:rPr lang="en-US" dirty="0" smtClean="0"/>
              <a:t>REST-</a:t>
            </a:r>
            <a:r>
              <a:rPr lang="ru-RU" dirty="0" err="1" smtClean="0"/>
              <a:t>овые</a:t>
            </a:r>
            <a:r>
              <a:rPr lang="ru-RU" dirty="0" smtClean="0"/>
              <a:t> протоколы (HTTP запросы через API ресурса и легковесный </a:t>
            </a:r>
            <a:r>
              <a:rPr lang="ru-RU" dirty="0" err="1" smtClean="0"/>
              <a:t>месседжинг</a:t>
            </a:r>
            <a:r>
              <a:rPr lang="ru-RU" dirty="0" smtClean="0"/>
              <a:t>)</a:t>
            </a:r>
          </a:p>
          <a:p>
            <a:r>
              <a:rPr lang="ru-RU" dirty="0" smtClean="0"/>
              <a:t>Легковесная шина сообщений (как правило не содержит доменной логики)</a:t>
            </a:r>
          </a:p>
          <a:p>
            <a:r>
              <a:rPr lang="ru-RU" dirty="0" smtClean="0"/>
              <a:t>Необходимо уменьшить количество коммуникаций между модулями («болтливые» коммуникации замедляют)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7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Синхронные вызовы считаются опасными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Каждый раз когда вы имеете набор синхронных вызовов между сервисами, вы сталкиваетесь с эффектом мультипликации времени простоя (</a:t>
            </a:r>
            <a:r>
              <a:rPr lang="ru-RU" dirty="0" err="1" smtClean="0"/>
              <a:t>downtime</a:t>
            </a:r>
            <a:r>
              <a:rPr lang="ru-RU" dirty="0" smtClean="0"/>
              <a:t>). Время простоя вашей системы становится произведением времени простоя индивидуальных компонент системы. Вы сталкиваетесь с выбором: либо сделать ваши вызовы асинхронными, либо мириться с простоями. </a:t>
            </a:r>
          </a:p>
          <a:p>
            <a:pPr>
              <a:buNone/>
            </a:pPr>
            <a:r>
              <a:rPr lang="ru-RU" dirty="0" smtClean="0"/>
              <a:t>	К примеру, в </a:t>
            </a:r>
            <a:r>
              <a:rPr lang="ru-RU" dirty="0" err="1" smtClean="0">
                <a:hlinkClick r:id="rId2"/>
              </a:rPr>
              <a:t>www.guardian.co.uk</a:t>
            </a:r>
            <a:r>
              <a:rPr lang="ru-RU" dirty="0" smtClean="0"/>
              <a:t> разработчики ввели простое правило — один синхронный вызов на один запрос пользователя. В </a:t>
            </a:r>
            <a:r>
              <a:rPr lang="ru-RU" dirty="0" err="1" smtClean="0"/>
              <a:t>Netflix</a:t>
            </a:r>
            <a:r>
              <a:rPr lang="ru-RU" dirty="0" smtClean="0"/>
              <a:t> же вообще все API являются асинхронными.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Децентрализованное управление данными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286388"/>
            <a:ext cx="8229600" cy="114300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Несет в себе новые возможности.</a:t>
            </a:r>
          </a:p>
          <a:p>
            <a:pPr>
              <a:buNone/>
            </a:pPr>
            <a:r>
              <a:rPr lang="ru-RU" dirty="0" smtClean="0"/>
              <a:t>Но прежде всего является огромной «головной болью» и значительно увеличивает сложность.</a:t>
            </a:r>
            <a:endParaRPr lang="ru-RU" dirty="0"/>
          </a:p>
        </p:txBody>
      </p:sp>
      <p:pic>
        <p:nvPicPr>
          <p:cNvPr id="37890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00174"/>
            <a:ext cx="5929354" cy="34731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SOA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>
                <a:solidFill>
                  <a:srgbClr val="00B050"/>
                </a:solidFill>
              </a:rPr>
              <a:t>Сервис</a:t>
            </a:r>
            <a:r>
              <a:rPr lang="en-US" b="1" dirty="0" smtClean="0">
                <a:solidFill>
                  <a:srgbClr val="00B050"/>
                </a:solidFill>
              </a:rPr>
              <a:t>-</a:t>
            </a:r>
            <a:r>
              <a:rPr lang="ru-RU" b="1" dirty="0" smtClean="0">
                <a:solidFill>
                  <a:srgbClr val="00B050"/>
                </a:solidFill>
              </a:rPr>
              <a:t>ориентированная архитектура </a:t>
            </a:r>
            <a:r>
              <a:rPr lang="ru-RU" dirty="0" smtClean="0"/>
              <a:t>(</a:t>
            </a:r>
            <a:r>
              <a:rPr lang="ru-RU" dirty="0" err="1" smtClean="0"/>
              <a:t>service-oriented</a:t>
            </a:r>
            <a:r>
              <a:rPr lang="ru-RU" dirty="0" smtClean="0"/>
              <a:t> </a:t>
            </a:r>
            <a:r>
              <a:rPr lang="ru-RU" dirty="0" err="1" smtClean="0"/>
              <a:t>architecture</a:t>
            </a:r>
            <a:r>
              <a:rPr lang="ru-RU" dirty="0" smtClean="0"/>
              <a:t>) придумана в конце 1980-х. Она берёт своё начало в идеях, изложенных в CORBA, DCOM, DCE и других документах.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SOA можно свести к нескольким идеям, причём архитектура не диктует способы их реализации: 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ru-RU" dirty="0" smtClean="0"/>
              <a:t>Сочетаемость приложений, ориентированных на пользователей.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 smtClean="0"/>
              <a:t>Многократное использование </a:t>
            </a:r>
            <a:r>
              <a:rPr lang="ru-RU" dirty="0" err="1" smtClean="0"/>
              <a:t>бизнес-сервисов</a:t>
            </a:r>
            <a:r>
              <a:rPr lang="ru-RU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 smtClean="0"/>
              <a:t>Независимость от набора технологий.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 smtClean="0"/>
              <a:t>Автономность (независимые эволюция, </a:t>
            </a:r>
            <a:r>
              <a:rPr lang="ru-RU" dirty="0" err="1" smtClean="0"/>
              <a:t>масштабируемость</a:t>
            </a:r>
            <a:r>
              <a:rPr lang="ru-RU" dirty="0" smtClean="0"/>
              <a:t> и </a:t>
            </a:r>
            <a:r>
              <a:rPr lang="ru-RU" dirty="0" err="1" smtClean="0"/>
              <a:t>развёртываемость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279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Проектирование под отказ (</a:t>
            </a:r>
            <a:r>
              <a:rPr lang="ru-RU" b="1" dirty="0" err="1" smtClean="0"/>
              <a:t>Design</a:t>
            </a:r>
            <a:r>
              <a:rPr lang="ru-RU" b="1" dirty="0" smtClean="0"/>
              <a:t> </a:t>
            </a:r>
            <a:r>
              <a:rPr lang="ru-RU" b="1" dirty="0" err="1" smtClean="0"/>
              <a:t>for</a:t>
            </a:r>
            <a:r>
              <a:rPr lang="ru-RU" b="1" dirty="0" smtClean="0"/>
              <a:t> </a:t>
            </a:r>
            <a:r>
              <a:rPr lang="ru-RU" b="1" dirty="0" err="1" smtClean="0"/>
              <a:t>failure</a:t>
            </a:r>
            <a:r>
              <a:rPr lang="ru-RU" b="1" dirty="0" smtClean="0"/>
              <a:t>)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Следствием использования сервисов как компонентов является необходимость проектирования приложений так, чтобы они могли работать при отказе отдельных сервисов. Любое обращение к сервису может не сработать из-за его недоступности. Клиент должен реагировать на это настолько терпимо, насколько возможно.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Автоматизация инфраструктуры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3786190"/>
            <a:ext cx="8229600" cy="25717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	Техники автоматизации инфраструктуры сильно эволюционировали за последние несколько лет. Это уменьшило операционную сложность построения, разворачивания и функционирования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2770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286676" cy="2184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3116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b="1" dirty="0" smtClean="0"/>
              <a:t>Спасибо за внимание!</a:t>
            </a:r>
            <a:endParaRPr lang="ru-RU" sz="6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43042" y="4429132"/>
            <a:ext cx="6472254" cy="1543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Докладчик: Кандаков Александр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 kandakov.sasha@gmail.com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Оркестровка контейнеров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285860"/>
            <a:ext cx="807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Процесс организации работы отдельных компонентов и уровней приложения.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2214554"/>
            <a:ext cx="80010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Несмотря на то, что такие платформы, как </a:t>
            </a:r>
            <a:r>
              <a:rPr lang="ru-RU" sz="2400" dirty="0" err="1" smtClean="0"/>
              <a:t>Apache</a:t>
            </a:r>
            <a:r>
              <a:rPr lang="ru-RU" sz="2400" dirty="0" smtClean="0"/>
              <a:t> </a:t>
            </a:r>
            <a:r>
              <a:rPr lang="ru-RU" sz="2400" dirty="0" err="1" smtClean="0"/>
              <a:t>Mesos</a:t>
            </a:r>
            <a:r>
              <a:rPr lang="ru-RU" sz="2400" dirty="0" smtClean="0"/>
              <a:t>, </a:t>
            </a:r>
            <a:r>
              <a:rPr lang="ru-RU" sz="2400" dirty="0" err="1" smtClean="0"/>
              <a:t>Google</a:t>
            </a:r>
            <a:r>
              <a:rPr lang="ru-RU" sz="2400" dirty="0" smtClean="0"/>
              <a:t> </a:t>
            </a:r>
            <a:r>
              <a:rPr lang="ru-RU" sz="2400" dirty="0" err="1" smtClean="0"/>
              <a:t>Kubernetes</a:t>
            </a:r>
            <a:r>
              <a:rPr lang="ru-RU" sz="2400" dirty="0" smtClean="0"/>
              <a:t> и </a:t>
            </a:r>
            <a:r>
              <a:rPr lang="ru-RU" sz="2400" dirty="0" err="1" smtClean="0"/>
              <a:t>Docker</a:t>
            </a:r>
            <a:r>
              <a:rPr lang="ru-RU" sz="2400" dirty="0" smtClean="0"/>
              <a:t> </a:t>
            </a:r>
            <a:r>
              <a:rPr lang="ru-RU" sz="2400" dirty="0" err="1" smtClean="0"/>
              <a:t>Swarm</a:t>
            </a:r>
            <a:r>
              <a:rPr lang="ru-RU" sz="2400" dirty="0" smtClean="0"/>
              <a:t> имеют собственные методологии управления контейнерами, все механизмы оркестровки контейнеров позволяют пользователям </a:t>
            </a: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контролировать запуск и остановку </a:t>
            </a:r>
            <a:r>
              <a:rPr lang="ru-RU" sz="2400" dirty="0" smtClean="0"/>
              <a:t>контейнеров, </a:t>
            </a: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группировать </a:t>
            </a:r>
            <a:r>
              <a:rPr lang="ru-RU" sz="2400" dirty="0" smtClean="0"/>
              <a:t>их в кластеры и </a:t>
            </a: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координировать </a:t>
            </a:r>
            <a:r>
              <a:rPr lang="ru-RU" sz="2400" dirty="0" smtClean="0"/>
              <a:t>все процессы, образующие приложение. Инструменты оркестровки контейнеров позволяют пользователям </a:t>
            </a: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управлять развертыванием </a:t>
            </a:r>
            <a:r>
              <a:rPr lang="ru-RU" sz="2400" dirty="0" smtClean="0"/>
              <a:t>контейнеров, а также </a:t>
            </a: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автоматизировать обновления</a:t>
            </a:r>
            <a:r>
              <a:rPr lang="ru-RU" sz="2400" dirty="0" smtClean="0"/>
              <a:t>, </a:t>
            </a: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мониторинг состояния </a:t>
            </a:r>
            <a:r>
              <a:rPr lang="ru-RU" sz="2400" dirty="0" smtClean="0"/>
              <a:t>и </a:t>
            </a: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процедуры аварийного переключения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Примеры </a:t>
            </a:r>
            <a:r>
              <a:rPr lang="ru-RU" b="1" dirty="0" smtClean="0"/>
              <a:t>паттернов имеющих отношение к SOA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2000240"/>
            <a:ext cx="8229600" cy="3571900"/>
          </a:xfrm>
        </p:spPr>
        <p:txBody>
          <a:bodyPr/>
          <a:lstStyle/>
          <a:p>
            <a:r>
              <a:rPr lang="ru-RU" dirty="0" smtClean="0"/>
              <a:t>Общая архитектура брокера объектных запросов (CORBA).</a:t>
            </a:r>
          </a:p>
          <a:p>
            <a:r>
              <a:rPr lang="ru-RU" dirty="0" err="1" smtClean="0"/>
              <a:t>Веб-сервисы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Очередь сообщений.</a:t>
            </a:r>
          </a:p>
          <a:p>
            <a:r>
              <a:rPr lang="ru-RU" dirty="0" smtClean="0"/>
              <a:t>Сервисная шина предприятия (ESB).</a:t>
            </a:r>
          </a:p>
          <a:p>
            <a:r>
              <a:rPr lang="ru-RU" b="1" dirty="0" err="1" smtClean="0">
                <a:solidFill>
                  <a:srgbClr val="00B050"/>
                </a:solidFill>
              </a:rPr>
              <a:t>Микросервисы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nkaaa62\Desktop\241ffc3c5db760fb5fccb0c8f4d10c8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MSA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dirty="0" err="1" smtClean="0">
                <a:solidFill>
                  <a:srgbClr val="00B050"/>
                </a:solidFill>
              </a:rPr>
              <a:t>Микросервисная</a:t>
            </a:r>
            <a:r>
              <a:rPr lang="ru-RU" b="1" dirty="0" smtClean="0">
                <a:solidFill>
                  <a:srgbClr val="00B050"/>
                </a:solidFill>
              </a:rPr>
              <a:t> архитектура </a:t>
            </a:r>
            <a:r>
              <a:rPr lang="ru-RU" dirty="0" smtClean="0"/>
              <a:t>— принципиальная организация распределенной системы на основе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и их взаимодействия друг с другом и со средой по сети, а также принципов, направляющих проектирование архитектуры, её создание и эволюцию.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habrastorage.org/webt/bj/d9/xb/bjd9xbo0eecxrtpmg4oh83wjdr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8540781" cy="4804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Особенности </a:t>
            </a:r>
            <a:r>
              <a:rPr lang="ru-RU" b="1" dirty="0" err="1" smtClean="0"/>
              <a:t>микросервиса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Он небольшой.</a:t>
            </a:r>
          </a:p>
          <a:p>
            <a:r>
              <a:rPr lang="ru-RU" dirty="0" smtClean="0"/>
              <a:t>Он независимый.</a:t>
            </a:r>
          </a:p>
          <a:p>
            <a:r>
              <a:rPr lang="ru-RU" dirty="0" smtClean="0"/>
              <a:t>Он строится вокруг </a:t>
            </a:r>
            <a:r>
              <a:rPr lang="ru-RU" dirty="0" err="1" smtClean="0"/>
              <a:t>бизнес-потребности</a:t>
            </a:r>
            <a:r>
              <a:rPr lang="ru-RU" dirty="0" smtClean="0"/>
              <a:t> и использует ограниченный контекст </a:t>
            </a:r>
            <a:r>
              <a:rPr lang="ru-RU" i="1" dirty="0" smtClean="0"/>
              <a:t>(</a:t>
            </a:r>
            <a:r>
              <a:rPr lang="ru-RU" i="1" dirty="0" err="1" smtClean="0"/>
              <a:t>Bounded</a:t>
            </a:r>
            <a:r>
              <a:rPr lang="ru-RU" i="1" dirty="0" smtClean="0"/>
              <a:t> </a:t>
            </a:r>
            <a:r>
              <a:rPr lang="ru-RU" i="1" dirty="0" err="1" smtClean="0"/>
              <a:t>Context</a:t>
            </a:r>
            <a:r>
              <a:rPr lang="ru-RU" i="1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Он взаимодействует с другими </a:t>
            </a:r>
            <a:r>
              <a:rPr lang="ru-RU" dirty="0" err="1" smtClean="0"/>
              <a:t>микросервисами</a:t>
            </a:r>
            <a:r>
              <a:rPr lang="ru-RU" dirty="0" smtClean="0"/>
              <a:t> по сети на основе паттерна </a:t>
            </a:r>
            <a:r>
              <a:rPr lang="ru-RU" i="1" dirty="0" err="1" smtClean="0"/>
              <a:t>Smart</a:t>
            </a:r>
            <a:r>
              <a:rPr lang="ru-RU" i="1" dirty="0" smtClean="0"/>
              <a:t> </a:t>
            </a:r>
            <a:r>
              <a:rPr lang="ru-RU" i="1" dirty="0" err="1" smtClean="0"/>
              <a:t>endpoints</a:t>
            </a:r>
            <a:r>
              <a:rPr lang="ru-RU" i="1" dirty="0" smtClean="0"/>
              <a:t> </a:t>
            </a:r>
            <a:r>
              <a:rPr lang="ru-RU" i="1" dirty="0" err="1" smtClean="0"/>
              <a:t>and</a:t>
            </a:r>
            <a:r>
              <a:rPr lang="ru-RU" i="1" dirty="0" smtClean="0"/>
              <a:t> </a:t>
            </a:r>
            <a:r>
              <a:rPr lang="ru-RU" i="1" dirty="0" err="1" smtClean="0"/>
              <a:t>dumb</a:t>
            </a:r>
            <a:r>
              <a:rPr lang="ru-RU" i="1" dirty="0" smtClean="0"/>
              <a:t> </a:t>
            </a:r>
            <a:r>
              <a:rPr lang="ru-RU" i="1" dirty="0" err="1" smtClean="0"/>
              <a:t>pipes</a:t>
            </a:r>
            <a:r>
              <a:rPr lang="ru-RU" i="1" dirty="0" smtClean="0"/>
              <a:t>.</a:t>
            </a:r>
            <a:endParaRPr lang="ru-RU" dirty="0" smtClean="0"/>
          </a:p>
          <a:p>
            <a:r>
              <a:rPr lang="ru-RU" dirty="0" smtClean="0"/>
              <a:t>Его распределенная суть обязывает использовать подход </a:t>
            </a:r>
            <a:r>
              <a:rPr lang="ru-RU" i="1" dirty="0" err="1" smtClean="0"/>
              <a:t>Design</a:t>
            </a:r>
            <a:r>
              <a:rPr lang="ru-RU" i="1" dirty="0" smtClean="0"/>
              <a:t> </a:t>
            </a:r>
            <a:r>
              <a:rPr lang="ru-RU" i="1" dirty="0" err="1" smtClean="0"/>
              <a:t>for</a:t>
            </a:r>
            <a:r>
              <a:rPr lang="ru-RU" i="1" dirty="0" smtClean="0"/>
              <a:t> </a:t>
            </a:r>
            <a:r>
              <a:rPr lang="ru-RU" i="1" dirty="0" err="1" smtClean="0"/>
              <a:t>failure</a:t>
            </a:r>
            <a:r>
              <a:rPr lang="ru-RU" i="1" dirty="0" smtClean="0"/>
              <a:t> </a:t>
            </a:r>
            <a:r>
              <a:rPr lang="ru-RU" dirty="0" smtClean="0"/>
              <a:t>(дизайн до отказа).</a:t>
            </a:r>
          </a:p>
          <a:p>
            <a:r>
              <a:rPr lang="ru-RU" dirty="0" smtClean="0"/>
              <a:t>Централизация ограничена сверху на минимуме.</a:t>
            </a:r>
          </a:p>
          <a:p>
            <a:r>
              <a:rPr lang="ru-RU" dirty="0" smtClean="0"/>
              <a:t>Процессы его разработки и поддержки требуют автоматизации.</a:t>
            </a:r>
          </a:p>
          <a:p>
            <a:r>
              <a:rPr lang="ru-RU" dirty="0" smtClean="0"/>
              <a:t>Его развитие итерационное.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8001056" cy="4894765"/>
          </a:xfrm>
          <a:prstGeom prst="rect">
            <a:avLst/>
          </a:prstGeom>
          <a:noFill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b="1" dirty="0" err="1" smtClean="0"/>
              <a:t>Масштабируемость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429684" cy="1868478"/>
          </a:xfrm>
        </p:spPr>
        <p:txBody>
          <a:bodyPr>
            <a:normAutofit fontScale="90000"/>
          </a:bodyPr>
          <a:lstStyle/>
          <a:p>
            <a:pPr algn="l"/>
            <a:r>
              <a:rPr lang="ru-RU" sz="3300" b="1" dirty="0" smtClean="0">
                <a:solidFill>
                  <a:srgbClr val="00B050"/>
                </a:solidFill>
              </a:rPr>
              <a:t>Главная причина </a:t>
            </a:r>
            <a:r>
              <a:rPr lang="ru-RU" sz="3300" b="1" dirty="0" smtClean="0"/>
              <a:t>использования сервисов вместо библиотек — это независимое развертывание.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143117"/>
            <a:ext cx="8229600" cy="442915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	Если вы разрабатываете приложение, состоящее из нескольких библиотек, работающих в одном процессе, любое изменение в этих библиотеках приводит к </a:t>
            </a:r>
            <a:r>
              <a:rPr lang="ru-RU" dirty="0" err="1" smtClean="0"/>
              <a:t>переразвертыванию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всего приложения</a:t>
            </a:r>
            <a:r>
              <a:rPr lang="ru-RU" dirty="0" smtClean="0"/>
              <a:t>. Но если ваше приложение разбито на несколько сервисов, то изменения, затрагивающие какой-либо из них, потребуют </a:t>
            </a:r>
            <a:r>
              <a:rPr lang="ru-RU" dirty="0" err="1" smtClean="0"/>
              <a:t>переразвертывания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только изменившегося сервиса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464</Words>
  <PresentationFormat>Экран (4:3)</PresentationFormat>
  <Paragraphs>67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Микросервисная архитектура (micro service architecture MSA)</vt:lpstr>
      <vt:lpstr>SOA</vt:lpstr>
      <vt:lpstr>Примеры паттернов имеющих отношение к SOA</vt:lpstr>
      <vt:lpstr>Слайд 4</vt:lpstr>
      <vt:lpstr>MSA</vt:lpstr>
      <vt:lpstr>Слайд 6</vt:lpstr>
      <vt:lpstr>Особенности микросервиса</vt:lpstr>
      <vt:lpstr>Масштабируемость</vt:lpstr>
      <vt:lpstr>Главная причина использования сервисов вместо библиотек — это независимое развертывание. </vt:lpstr>
      <vt:lpstr>Другое следствие использования сервисов как компонент — более явный интерфейс между ними.</vt:lpstr>
      <vt:lpstr>Слайд 11</vt:lpstr>
      <vt:lpstr>Возникновение кросс-функциональных команд</vt:lpstr>
      <vt:lpstr>Множество языков, множество возможностей</vt:lpstr>
      <vt:lpstr>Service Orchestration and Choreography</vt:lpstr>
      <vt:lpstr>Orchestration</vt:lpstr>
      <vt:lpstr>Choreography</vt:lpstr>
      <vt:lpstr>Умные приемники и глупые каналы передачи данных  (Smart endpoints and dumb pipes) </vt:lpstr>
      <vt:lpstr>Синхронные вызовы считаются опасными </vt:lpstr>
      <vt:lpstr>Децентрализованное управление данными</vt:lpstr>
      <vt:lpstr>Проектирование под отказ (Design for failure) </vt:lpstr>
      <vt:lpstr>Автоматизация инфраструктуры</vt:lpstr>
      <vt:lpstr>Спасибо за внимание!</vt:lpstr>
      <vt:lpstr>Оркестровка контейнеров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sankaaa62</dc:creator>
  <cp:lastModifiedBy>Александр</cp:lastModifiedBy>
  <cp:revision>94</cp:revision>
  <dcterms:created xsi:type="dcterms:W3CDTF">2019-10-09T17:09:00Z</dcterms:created>
  <dcterms:modified xsi:type="dcterms:W3CDTF">2019-10-16T22:20:44Z</dcterms:modified>
</cp:coreProperties>
</file>