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37"/>
  </p:notesMasterIdLst>
  <p:sldIdLst>
    <p:sldId id="256" r:id="rId5"/>
    <p:sldId id="303" r:id="rId6"/>
    <p:sldId id="304" r:id="rId7"/>
    <p:sldId id="257" r:id="rId8"/>
    <p:sldId id="259" r:id="rId9"/>
    <p:sldId id="301" r:id="rId10"/>
    <p:sldId id="302" r:id="rId11"/>
    <p:sldId id="270" r:id="rId12"/>
    <p:sldId id="295" r:id="rId13"/>
    <p:sldId id="289" r:id="rId14"/>
    <p:sldId id="307" r:id="rId15"/>
    <p:sldId id="298" r:id="rId16"/>
    <p:sldId id="308" r:id="rId17"/>
    <p:sldId id="306" r:id="rId18"/>
    <p:sldId id="311" r:id="rId19"/>
    <p:sldId id="309" r:id="rId20"/>
    <p:sldId id="310" r:id="rId21"/>
    <p:sldId id="312" r:id="rId22"/>
    <p:sldId id="313" r:id="rId23"/>
    <p:sldId id="315" r:id="rId24"/>
    <p:sldId id="314" r:id="rId25"/>
    <p:sldId id="316" r:id="rId26"/>
    <p:sldId id="317" r:id="rId27"/>
    <p:sldId id="318" r:id="rId28"/>
    <p:sldId id="319" r:id="rId29"/>
    <p:sldId id="320" r:id="rId30"/>
    <p:sldId id="284" r:id="rId31"/>
    <p:sldId id="321" r:id="rId32"/>
    <p:sldId id="264" r:id="rId33"/>
    <p:sldId id="299" r:id="rId34"/>
    <p:sldId id="300" r:id="rId35"/>
    <p:sldId id="293" r:id="rId3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A99C1F-DBC8-018C-7BB6-3408DE42E0B5}" v="57" dt="2021-11-29T08:12:43.082"/>
    <p1510:client id="{3BC55DF1-681B-4288-19CE-23A9575B3734}" v="4" dt="2021-11-25T18:58:00.105"/>
    <p1510:client id="{6381E413-8DEE-768C-918A-0F8A0E0C2878}" v="594" dt="2021-11-25T18:29:11.044"/>
    <p1510:client id="{6A95D902-D29A-93AE-CDC6-C226F4C15AAF}" v="3" dt="2021-11-25T18:56:48.76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0"/>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rPr/>
              <a:pPr/>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transition spd="med"/>
  <p:hf hdr="0" dt="0"/>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pPr/>
              <a:t>1</a:t>
            </a:fld>
            <a:endParaRPr/>
          </a:p>
        </p:txBody>
      </p:sp>
      <p:sp>
        <p:nvSpPr>
          <p:cNvPr id="131" name="Z-SPA"/>
          <p:cNvSpPr txBox="1">
            <a:spLocks noGrp="1"/>
          </p:cNvSpPr>
          <p:nvPr>
            <p:ph type="title"/>
          </p:nvPr>
        </p:nvSpPr>
        <p:spPr>
          <a:xfrm>
            <a:off x="762000" y="1249545"/>
            <a:ext cx="7696200" cy="914400"/>
          </a:xfrm>
          <a:prstGeom prst="rect">
            <a:avLst/>
          </a:prstGeom>
        </p:spPr>
        <p:txBody>
          <a:bodyPr>
            <a:noAutofit/>
          </a:bodyPr>
          <a:lstStyle/>
          <a:p>
            <a:pPr>
              <a:defRPr sz="4000" b="1">
                <a:latin typeface="Times New Roman"/>
                <a:ea typeface="Times New Roman"/>
                <a:cs typeface="Times New Roman"/>
                <a:sym typeface="Times New Roman"/>
              </a:defRPr>
            </a:pPr>
            <a:r>
              <a:rPr sz="2200"/>
              <a:t> </a:t>
            </a:r>
            <a:r>
              <a:rPr lang="en-US" sz="2200" b="1">
                <a:sym typeface="Times New Roman"/>
              </a:rPr>
              <a:t>Deep Learning Based Seed Classification and Quality Detection</a:t>
            </a:r>
            <a:br>
              <a:rPr lang="en-US" sz="2200" b="1">
                <a:sym typeface="Times New Roman"/>
              </a:rPr>
            </a:br>
            <a:endParaRPr sz="2200" b="0"/>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pSp>
        <p:nvGrpSpPr>
          <p:cNvPr id="135" name="Group"/>
          <p:cNvGrpSpPr/>
          <p:nvPr/>
        </p:nvGrpSpPr>
        <p:grpSpPr>
          <a:xfrm>
            <a:off x="503616" y="2039220"/>
            <a:ext cx="8097814" cy="3788886"/>
            <a:chOff x="0" y="0"/>
            <a:chExt cx="8097813" cy="3788885"/>
          </a:xfrm>
        </p:grpSpPr>
        <p:sp>
          <p:nvSpPr>
            <p:cNvPr id="133" name="Rectangle"/>
            <p:cNvSpPr/>
            <p:nvPr/>
          </p:nvSpPr>
          <p:spPr>
            <a:xfrm>
              <a:off x="0" y="0"/>
              <a:ext cx="8097814" cy="3788886"/>
            </a:xfrm>
            <a:prstGeom prst="rect">
              <a:avLst/>
            </a:prstGeom>
            <a:solidFill>
              <a:srgbClr val="FFFFFF"/>
            </a:solidFill>
            <a:ln w="12700" cap="flat">
              <a:noFill/>
              <a:miter lim="400000"/>
            </a:ln>
            <a:effectLst/>
          </p:spPr>
          <p:txBody>
            <a:bodyPr wrap="square" lIns="45719" tIns="45719" rIns="45719" bIns="45719" numCol="1" anchor="t">
              <a:noAutofit/>
            </a:bodyPr>
            <a:lstStyle/>
            <a:p>
              <a:pPr algn="ctr">
                <a:lnSpc>
                  <a:spcPct val="80000"/>
                </a:lnSpc>
                <a:spcBef>
                  <a:spcPts val="400"/>
                </a:spcBef>
                <a:defRPr sz="2000" b="1">
                  <a:latin typeface="+mn-lt"/>
                  <a:ea typeface="+mn-ea"/>
                  <a:cs typeface="+mn-cs"/>
                  <a:sym typeface="Arial"/>
                </a:defRPr>
              </a:pPr>
              <a:endParaRPr/>
            </a:p>
          </p:txBody>
        </p:sp>
        <p:sp>
          <p:nvSpPr>
            <p:cNvPr id="134" name="Team Members     Group No: 13…"/>
            <p:cNvSpPr txBox="1"/>
            <p:nvPr/>
          </p:nvSpPr>
          <p:spPr>
            <a:xfrm>
              <a:off x="44575" y="0"/>
              <a:ext cx="8008664" cy="3543538"/>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t>Team </a:t>
              </a:r>
              <a:r>
                <a:rPr lang="en-US"/>
                <a:t>ID: PG1-13          </a:t>
              </a:r>
              <a:r>
                <a:t>			</a:t>
              </a:r>
              <a:r>
                <a:rPr lang="en-IN"/>
                <a:t>	</a:t>
              </a:r>
              <a:r>
                <a:rPr lang="en-US"/>
                <a:t>Panel Number: 05</a:t>
              </a:r>
              <a:r>
                <a:rPr b="0"/>
                <a:t>		</a:t>
              </a:r>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a:pPr>
              <a:endParaRPr b="0"/>
            </a:p>
            <a:p>
              <a:pPr>
                <a:lnSpc>
                  <a:spcPct val="80000"/>
                </a:lnSpc>
                <a:spcBef>
                  <a:spcPts val="400"/>
                </a:spcBef>
                <a:defRPr sz="2000" b="1">
                  <a:latin typeface="+mn-lt"/>
                  <a:ea typeface="+mn-ea"/>
                  <a:cs typeface="+mn-cs"/>
                  <a:sym typeface="Arial"/>
                </a:defRPr>
              </a:pPr>
              <a:r>
                <a:t>Project  Advisor:  </a:t>
              </a:r>
              <a:endParaRPr lang="en-US"/>
            </a:p>
            <a:p>
              <a:pPr>
                <a:lnSpc>
                  <a:spcPct val="80000"/>
                </a:lnSpc>
                <a:spcBef>
                  <a:spcPts val="400"/>
                </a:spcBef>
                <a:defRPr sz="2000" b="1">
                  <a:latin typeface="+mn-lt"/>
                  <a:ea typeface="+mn-ea"/>
                  <a:cs typeface="+mn-cs"/>
                  <a:sym typeface="Arial"/>
                </a:defRPr>
              </a:pPr>
              <a:r>
                <a:rPr lang="en-IN" err="1"/>
                <a:t>Dr.B</a:t>
              </a:r>
              <a:r>
                <a:rPr lang="en-IN"/>
                <a:t>. Uma Maheswari</a:t>
              </a:r>
              <a:r>
                <a:rPr lang="en-US"/>
                <a:t> </a:t>
              </a:r>
              <a:r>
                <a:t>/ </a:t>
              </a:r>
              <a:r>
                <a:rPr lang="en-US"/>
                <a:t>Assistant Professor(SG) </a:t>
              </a:r>
              <a:r>
                <a:t>/</a:t>
              </a:r>
              <a:r>
                <a:rPr lang="en-IN"/>
                <a:t> CSE</a:t>
              </a:r>
              <a:endParaRPr/>
            </a:p>
          </p:txBody>
        </p:sp>
      </p:grpSp>
      <p:graphicFrame>
        <p:nvGraphicFramePr>
          <p:cNvPr id="137" name="Table"/>
          <p:cNvGraphicFramePr/>
          <p:nvPr>
            <p:extLst>
              <p:ext uri="{D42A27DB-BD31-4B8C-83A1-F6EECF244321}">
                <p14:modId xmlns:p14="http://schemas.microsoft.com/office/powerpoint/2010/main" val="369968561"/>
              </p:ext>
            </p:extLst>
          </p:nvPr>
        </p:nvGraphicFramePr>
        <p:xfrm>
          <a:off x="723901" y="2882106"/>
          <a:ext cx="7983372" cy="1512473"/>
        </p:xfrm>
        <a:graphic>
          <a:graphicData uri="http://schemas.openxmlformats.org/drawingml/2006/table">
            <a:tbl>
              <a:tblPr>
                <a:tableStyleId>{4C3C2611-4C71-4FC5-86AE-919BDF0F9419}</a:tableStyleId>
              </a:tblPr>
              <a:tblGrid>
                <a:gridCol w="769825">
                  <a:extLst>
                    <a:ext uri="{9D8B030D-6E8A-4147-A177-3AD203B41FA5}">
                      <a16:colId xmlns:a16="http://schemas.microsoft.com/office/drawing/2014/main" val="20000"/>
                    </a:ext>
                  </a:extLst>
                </a:gridCol>
                <a:gridCol w="2263539">
                  <a:extLst>
                    <a:ext uri="{9D8B030D-6E8A-4147-A177-3AD203B41FA5}">
                      <a16:colId xmlns:a16="http://schemas.microsoft.com/office/drawing/2014/main" val="20001"/>
                    </a:ext>
                  </a:extLst>
                </a:gridCol>
                <a:gridCol w="3752502">
                  <a:extLst>
                    <a:ext uri="{9D8B030D-6E8A-4147-A177-3AD203B41FA5}">
                      <a16:colId xmlns:a16="http://schemas.microsoft.com/office/drawing/2014/main" val="20002"/>
                    </a:ext>
                  </a:extLst>
                </a:gridCol>
                <a:gridCol w="1197506">
                  <a:extLst>
                    <a:ext uri="{9D8B030D-6E8A-4147-A177-3AD203B41FA5}">
                      <a16:colId xmlns:a16="http://schemas.microsoft.com/office/drawing/2014/main" val="20003"/>
                    </a:ext>
                  </a:extLst>
                </a:gridCol>
              </a:tblGrid>
              <a:tr h="430658">
                <a:tc>
                  <a:txBody>
                    <a:bodyPr/>
                    <a:lstStyle/>
                    <a:p>
                      <a:pPr algn="ctr">
                        <a:defRPr sz="1800"/>
                      </a:pPr>
                      <a:r>
                        <a:rPr sz="1600" b="1" err="1">
                          <a:latin typeface="Times New Roman"/>
                          <a:ea typeface="Times New Roman"/>
                          <a:cs typeface="Times New Roman"/>
                          <a:sym typeface="Times New Roman"/>
                        </a:rPr>
                        <a:t>S.No</a:t>
                      </a:r>
                      <a:endParaRPr sz="16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Reg.No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600" b="1">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360605">
                <a:tc>
                  <a:txBody>
                    <a:bodyPr/>
                    <a:lstStyle/>
                    <a:p>
                      <a:pPr algn="ctr">
                        <a:defRPr sz="1800"/>
                      </a:pPr>
                      <a:r>
                        <a:rPr sz="1400">
                          <a:latin typeface="Times New Roman"/>
                          <a:ea typeface="Times New Roman"/>
                          <a:cs typeface="Times New Roman"/>
                          <a:sym typeface="Times New Roman"/>
                        </a:rPr>
                        <a:t>1</a:t>
                      </a: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a:latin typeface="Times New Roman"/>
                          <a:ea typeface="Times New Roman"/>
                          <a:cs typeface="Times New Roman"/>
                          <a:sym typeface="Times New Roman"/>
                        </a:rPr>
                        <a:t>BL</a:t>
                      </a:r>
                      <a:r>
                        <a:rPr sz="1400">
                          <a:latin typeface="Times New Roman"/>
                          <a:ea typeface="Times New Roman"/>
                          <a:cs typeface="Times New Roman"/>
                          <a:sym typeface="Times New Roman"/>
                        </a:rPr>
                        <a:t>.EN.U4CSE1</a:t>
                      </a:r>
                      <a:r>
                        <a:rPr lang="en-US" sz="1400">
                          <a:latin typeface="Times New Roman"/>
                          <a:ea typeface="Times New Roman"/>
                          <a:cs typeface="Times New Roman"/>
                          <a:sym typeface="Times New Roman"/>
                        </a:rPr>
                        <a:t>8069</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400" err="1">
                          <a:latin typeface="Times New Roman"/>
                          <a:ea typeface="Times New Roman"/>
                          <a:cs typeface="Times New Roman"/>
                          <a:sym typeface="Times New Roman"/>
                        </a:rPr>
                        <a:t>Matta</a:t>
                      </a:r>
                      <a:r>
                        <a:rPr lang="en-IN" sz="1400" baseline="0">
                          <a:latin typeface="Times New Roman"/>
                          <a:ea typeface="Times New Roman"/>
                          <a:cs typeface="Times New Roman"/>
                          <a:sym typeface="Times New Roman"/>
                        </a:rPr>
                        <a:t> </a:t>
                      </a:r>
                      <a:r>
                        <a:rPr lang="en-IN" sz="1400" baseline="0" err="1">
                          <a:latin typeface="Times New Roman"/>
                          <a:ea typeface="Times New Roman"/>
                          <a:cs typeface="Times New Roman"/>
                          <a:sym typeface="Times New Roman"/>
                        </a:rPr>
                        <a:t>Saatwika</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400">
                          <a:latin typeface="Times New Roman"/>
                          <a:ea typeface="Times New Roman"/>
                          <a:cs typeface="Times New Roman"/>
                          <a:sym typeface="Times New Roman"/>
                        </a:rPr>
                        <a:t>CSE </a:t>
                      </a:r>
                      <a:r>
                        <a:rPr lang="en-US" sz="1400">
                          <a:latin typeface="Times New Roman"/>
                          <a:ea typeface="Times New Roman"/>
                          <a:cs typeface="Times New Roman"/>
                          <a:sym typeface="Times New Roman"/>
                        </a:rPr>
                        <a:t>B</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60605">
                <a:tc>
                  <a:txBody>
                    <a:bodyPr/>
                    <a:lstStyle/>
                    <a:p>
                      <a:pPr algn="ctr">
                        <a:defRPr sz="1800"/>
                      </a:pPr>
                      <a:r>
                        <a:rPr lang="en-US" sz="1400">
                          <a:latin typeface="Times New Roman"/>
                          <a:ea typeface="Times New Roman"/>
                          <a:cs typeface="Times New Roman"/>
                          <a:sym typeface="Times New Roman"/>
                        </a:rPr>
                        <a:t>2</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a:latin typeface="Times New Roman"/>
                          <a:ea typeface="Times New Roman"/>
                          <a:cs typeface="Times New Roman"/>
                          <a:sym typeface="Times New Roman"/>
                        </a:rPr>
                        <a:t>BL.EN.U4CSE18112</a:t>
                      </a:r>
                      <a:endParaRPr sz="14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400" err="1">
                          <a:latin typeface="Times New Roman"/>
                          <a:ea typeface="Times New Roman"/>
                          <a:cs typeface="Times New Roman"/>
                          <a:sym typeface="Times New Roman"/>
                        </a:rPr>
                        <a:t>Sanka</a:t>
                      </a:r>
                      <a:r>
                        <a:rPr lang="en-IN" sz="1400">
                          <a:latin typeface="Times New Roman"/>
                          <a:ea typeface="Times New Roman"/>
                          <a:cs typeface="Times New Roman"/>
                          <a:sym typeface="Times New Roman"/>
                        </a:rPr>
                        <a:t> Devadutt</a:t>
                      </a:r>
                      <a:endParaRPr sz="14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a:latin typeface="Times New Roman"/>
                          <a:ea typeface="Times New Roman"/>
                          <a:cs typeface="Times New Roman"/>
                          <a:sym typeface="Times New Roman"/>
                        </a:rPr>
                        <a:t>CSE B</a:t>
                      </a:r>
                      <a:endParaRPr sz="14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421071"/>
                  </a:ext>
                </a:extLst>
              </a:tr>
              <a:tr h="360605">
                <a:tc>
                  <a:txBody>
                    <a:bodyPr/>
                    <a:lstStyle/>
                    <a:p>
                      <a:pPr algn="ctr">
                        <a:defRPr sz="1800"/>
                      </a:pPr>
                      <a:r>
                        <a:rPr lang="en-US" sz="1400">
                          <a:latin typeface="Times New Roman"/>
                          <a:ea typeface="Times New Roman"/>
                          <a:cs typeface="Times New Roman"/>
                          <a:sym typeface="Times New Roman"/>
                        </a:rPr>
                        <a:t>3</a:t>
                      </a:r>
                      <a:endParaRPr sz="140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a:latin typeface="Times New Roman"/>
                          <a:ea typeface="Times New Roman"/>
                          <a:cs typeface="Times New Roman"/>
                          <a:sym typeface="Times New Roman"/>
                        </a:rPr>
                        <a:t>BL.EN.U4CSE18133</a:t>
                      </a:r>
                      <a:endParaRPr sz="14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IN" sz="1400" err="1">
                          <a:latin typeface="Times New Roman"/>
                          <a:ea typeface="Times New Roman"/>
                          <a:cs typeface="Times New Roman"/>
                          <a:sym typeface="Times New Roman"/>
                        </a:rPr>
                        <a:t>Madhulika</a:t>
                      </a:r>
                      <a:r>
                        <a:rPr lang="en-IN" sz="1400">
                          <a:latin typeface="Times New Roman"/>
                          <a:ea typeface="Times New Roman"/>
                          <a:cs typeface="Times New Roman"/>
                          <a:sym typeface="Times New Roman"/>
                        </a:rPr>
                        <a:t> Varanasi</a:t>
                      </a:r>
                      <a:endParaRPr sz="14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US" sz="1400">
                          <a:latin typeface="Times New Roman"/>
                          <a:ea typeface="Times New Roman"/>
                          <a:cs typeface="Times New Roman"/>
                          <a:sym typeface="Times New Roman"/>
                        </a:rPr>
                        <a:t>CSE B</a:t>
                      </a:r>
                      <a:endParaRPr sz="140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2209946137"/>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333045"/>
            <a:ext cx="7315200" cy="88764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a:latin typeface="Times New Roman" panose="02020603050405020304" pitchFamily="18" charset="0"/>
                <a:cs typeface="Times New Roman" panose="02020603050405020304" pitchFamily="18" charset="0"/>
              </a:rPr>
              <a:t>Data Set</a:t>
            </a:r>
          </a:p>
        </p:txBody>
      </p:sp>
      <p:sp>
        <p:nvSpPr>
          <p:cNvPr id="4" name="TextBox 3"/>
          <p:cNvSpPr txBox="1"/>
          <p:nvPr/>
        </p:nvSpPr>
        <p:spPr>
          <a:xfrm>
            <a:off x="640080" y="2220686"/>
            <a:ext cx="7968343"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IN"/>
          </a:p>
          <a:p>
            <a:pPr algn="just"/>
            <a:r>
              <a:rPr lang="en-US" dirty="0"/>
              <a:t>Three different types of well-known seeds were chosen for the dataset construction in this study. </a:t>
            </a:r>
            <a:r>
              <a:rPr lang="en-US" err="1"/>
              <a:t>Moongdal</a:t>
            </a:r>
            <a:r>
              <a:rPr lang="en-US" dirty="0"/>
              <a:t> , pigeon pea ,groundnuts were the </a:t>
            </a:r>
            <a:r>
              <a:rPr lang="en-US"/>
              <a:t>chosen</a:t>
            </a:r>
            <a:r>
              <a:rPr lang="en-US" dirty="0"/>
              <a:t> seeds, as shown in Table.</a:t>
            </a:r>
          </a:p>
          <a:p>
            <a:pPr algn="just"/>
            <a:r>
              <a:rPr lang="en-IN" dirty="0"/>
              <a:t>		</a:t>
            </a:r>
            <a:endParaRPr lang="en-US" dirty="0"/>
          </a:p>
          <a:p>
            <a:pPr algn="just"/>
            <a:endParaRPr lang="en-IN"/>
          </a:p>
          <a:p>
            <a:pPr marR="0" algn="l" defTabSz="914400" rtl="0" fontAlgn="auto" latinLnBrk="0" hangingPunct="0">
              <a:lnSpc>
                <a:spcPct val="100000"/>
              </a:lnSpc>
              <a:spcBef>
                <a:spcPts val="0"/>
              </a:spcBef>
              <a:spcAft>
                <a:spcPts val="0"/>
              </a:spcAft>
              <a:buClrTx/>
              <a:buSzTx/>
              <a:tabLst/>
            </a:pPr>
            <a:endParaRPr lang="en-US"/>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rPr lang="en-US"/>
              <a:t>5</a:t>
            </a:r>
            <a:endParaRPr/>
          </a:p>
        </p:txBody>
      </p:sp>
      <p:pic>
        <p:nvPicPr>
          <p:cNvPr id="2" name="Picture 5" descr="Table&#10;&#10;Description automatically generated">
            <a:extLst>
              <a:ext uri="{FF2B5EF4-FFF2-40B4-BE49-F238E27FC236}">
                <a16:creationId xmlns:a16="http://schemas.microsoft.com/office/drawing/2014/main" id="{F29ED89D-5E43-46F6-B0E5-46B3DB9980D3}"/>
              </a:ext>
            </a:extLst>
          </p:cNvPr>
          <p:cNvPicPr>
            <a:picLocks noChangeAspect="1"/>
          </p:cNvPicPr>
          <p:nvPr/>
        </p:nvPicPr>
        <p:blipFill>
          <a:blip r:embed="rId2"/>
          <a:stretch>
            <a:fillRect/>
          </a:stretch>
        </p:blipFill>
        <p:spPr>
          <a:xfrm>
            <a:off x="3397979" y="3215207"/>
            <a:ext cx="2686050" cy="2295525"/>
          </a:xfrm>
          <a:prstGeom prst="rect">
            <a:avLst/>
          </a:prstGeom>
        </p:spPr>
      </p:pic>
    </p:spTree>
    <p:extLst>
      <p:ext uri="{BB962C8B-B14F-4D97-AF65-F5344CB8AC3E}">
        <p14:creationId xmlns:p14="http://schemas.microsoft.com/office/powerpoint/2010/main" val="84806806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DA9C-023C-4B76-A5ED-D0F26C4D284A}"/>
              </a:ext>
            </a:extLst>
          </p:cNvPr>
          <p:cNvSpPr>
            <a:spLocks noGrp="1"/>
          </p:cNvSpPr>
          <p:nvPr>
            <p:ph type="title"/>
          </p:nvPr>
        </p:nvSpPr>
        <p:spPr/>
        <p:txBody>
          <a:bodyPr lIns="45719" tIns="45720" rIns="45719" bIns="45720" anchor="ctr">
            <a:normAutofit/>
          </a:bodyPr>
          <a:lstStyle/>
          <a:p>
            <a:r>
              <a:rPr lang="en-GB"/>
              <a:t>Data Set</a:t>
            </a:r>
          </a:p>
        </p:txBody>
      </p:sp>
      <p:sp>
        <p:nvSpPr>
          <p:cNvPr id="3" name="Text Placeholder 2">
            <a:extLst>
              <a:ext uri="{FF2B5EF4-FFF2-40B4-BE49-F238E27FC236}">
                <a16:creationId xmlns:a16="http://schemas.microsoft.com/office/drawing/2014/main" id="{6F18E8AE-B088-496E-9E56-7209643EDAA1}"/>
              </a:ext>
            </a:extLst>
          </p:cNvPr>
          <p:cNvSpPr>
            <a:spLocks noGrp="1"/>
          </p:cNvSpPr>
          <p:nvPr>
            <p:ph type="body" idx="1"/>
          </p:nvPr>
        </p:nvSpPr>
        <p:spPr/>
        <p:txBody>
          <a:bodyPr lIns="45719" tIns="45720" rIns="45719" bIns="45720" anchor="t">
            <a:normAutofit/>
          </a:bodyPr>
          <a:lstStyle/>
          <a:p>
            <a:pPr>
              <a:buFont typeface="Arial"/>
              <a:buChar char="•"/>
            </a:pPr>
            <a:r>
              <a:rPr lang="en-GB" sz="1600" dirty="0">
                <a:latin typeface="Time new roman"/>
              </a:rPr>
              <a:t>Data set collection of three seeds categorizing them as good and bad</a:t>
            </a:r>
            <a:endParaRPr lang="en-US"/>
          </a:p>
        </p:txBody>
      </p:sp>
      <p:pic>
        <p:nvPicPr>
          <p:cNvPr id="5" name="Picture 5" descr="Chart, pie chart&#10;&#10;Description automatically generated">
            <a:extLst>
              <a:ext uri="{FF2B5EF4-FFF2-40B4-BE49-F238E27FC236}">
                <a16:creationId xmlns:a16="http://schemas.microsoft.com/office/drawing/2014/main" id="{A36B7E19-011D-4C13-998A-25F77AE53459}"/>
              </a:ext>
            </a:extLst>
          </p:cNvPr>
          <p:cNvPicPr>
            <a:picLocks noChangeAspect="1"/>
          </p:cNvPicPr>
          <p:nvPr/>
        </p:nvPicPr>
        <p:blipFill>
          <a:blip r:embed="rId2"/>
          <a:stretch>
            <a:fillRect/>
          </a:stretch>
        </p:blipFill>
        <p:spPr>
          <a:xfrm>
            <a:off x="2535854" y="3148033"/>
            <a:ext cx="4170363" cy="2249218"/>
          </a:xfrm>
          <a:prstGeom prst="rect">
            <a:avLst/>
          </a:prstGeom>
        </p:spPr>
      </p:pic>
    </p:spTree>
    <p:extLst>
      <p:ext uri="{BB962C8B-B14F-4D97-AF65-F5344CB8AC3E}">
        <p14:creationId xmlns:p14="http://schemas.microsoft.com/office/powerpoint/2010/main" val="414386258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333045"/>
            <a:ext cx="7315200" cy="88764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a:latin typeface="Times New Roman" panose="02020603050405020304" pitchFamily="18" charset="0"/>
                <a:cs typeface="Times New Roman" panose="02020603050405020304" pitchFamily="18" charset="0"/>
              </a:rPr>
              <a:t>Data Set</a:t>
            </a:r>
          </a:p>
        </p:txBody>
      </p:sp>
      <p:sp>
        <p:nvSpPr>
          <p:cNvPr id="4" name="TextBox 3"/>
          <p:cNvSpPr txBox="1"/>
          <p:nvPr/>
        </p:nvSpPr>
        <p:spPr>
          <a:xfrm>
            <a:off x="640080" y="2220686"/>
            <a:ext cx="796834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IN" sz="1800"/>
          </a:p>
          <a:p>
            <a:pPr algn="ctr"/>
            <a:r>
              <a:rPr lang="en-IN" sz="1800"/>
              <a:t>Good Seeds</a:t>
            </a:r>
          </a:p>
          <a:p>
            <a:pPr marR="0" algn="l" defTabSz="914400" rtl="0" fontAlgn="auto" latinLnBrk="0" hangingPunct="0">
              <a:lnSpc>
                <a:spcPct val="100000"/>
              </a:lnSpc>
              <a:spcBef>
                <a:spcPts val="0"/>
              </a:spcBef>
              <a:spcAft>
                <a:spcPts val="0"/>
              </a:spcAft>
              <a:buClrTx/>
              <a:buSzTx/>
              <a:tabLst/>
            </a:pPr>
            <a:endParaRPr lang="en-US" sz="180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rPr lang="en-US"/>
              <a:t>5</a:t>
            </a:r>
            <a:endParaRPr/>
          </a:p>
        </p:txBody>
      </p:sp>
      <p:pic>
        <p:nvPicPr>
          <p:cNvPr id="6" name="Picture 5" descr="image.png"/>
          <p:cNvPicPr/>
          <p:nvPr/>
        </p:nvPicPr>
        <p:blipFill>
          <a:blip r:embed="rId2"/>
          <a:stretch>
            <a:fillRect/>
          </a:stretch>
        </p:blipFill>
        <p:spPr>
          <a:xfrm>
            <a:off x="1995030" y="3290994"/>
            <a:ext cx="5248910" cy="2316480"/>
          </a:xfrm>
          <a:prstGeom prst="rect">
            <a:avLst/>
          </a:prstGeom>
        </p:spPr>
      </p:pic>
    </p:spTree>
    <p:extLst>
      <p:ext uri="{BB962C8B-B14F-4D97-AF65-F5344CB8AC3E}">
        <p14:creationId xmlns:p14="http://schemas.microsoft.com/office/powerpoint/2010/main" val="84806806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53589" y="1333045"/>
            <a:ext cx="7315200" cy="88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3200">
                <a:latin typeface="Times New Roman" panose="02020603050405020304" pitchFamily="18" charset="0"/>
                <a:cs typeface="Times New Roman" panose="02020603050405020304" pitchFamily="18" charset="0"/>
              </a:rPr>
              <a:t>Data Set</a:t>
            </a:r>
          </a:p>
        </p:txBody>
      </p:sp>
      <p:sp>
        <p:nvSpPr>
          <p:cNvPr id="4" name="TextBox 3"/>
          <p:cNvSpPr txBox="1"/>
          <p:nvPr/>
        </p:nvSpPr>
        <p:spPr>
          <a:xfrm>
            <a:off x="640080" y="2220686"/>
            <a:ext cx="796834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IN" sz="1800"/>
          </a:p>
          <a:p>
            <a:pPr algn="ctr"/>
            <a:r>
              <a:rPr lang="en-IN" sz="1800"/>
              <a:t>Bad Seeds</a:t>
            </a:r>
          </a:p>
          <a:p>
            <a:pPr marR="0" algn="l" defTabSz="914400" rtl="0" fontAlgn="auto" latinLnBrk="0" hangingPunct="0">
              <a:lnSpc>
                <a:spcPct val="100000"/>
              </a:lnSpc>
              <a:spcBef>
                <a:spcPts val="0"/>
              </a:spcBef>
              <a:spcAft>
                <a:spcPts val="0"/>
              </a:spcAft>
              <a:buClrTx/>
              <a:buSzTx/>
              <a:tabLst/>
            </a:pPr>
            <a:endParaRPr lang="en-US" sz="180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t>5</a:t>
            </a:r>
            <a:endParaRPr/>
          </a:p>
        </p:txBody>
      </p:sp>
      <p:pic>
        <p:nvPicPr>
          <p:cNvPr id="2" name="Picture 6">
            <a:extLst>
              <a:ext uri="{FF2B5EF4-FFF2-40B4-BE49-F238E27FC236}">
                <a16:creationId xmlns:a16="http://schemas.microsoft.com/office/drawing/2014/main" id="{FD491D9C-D442-4582-8419-CA174035463D}"/>
              </a:ext>
            </a:extLst>
          </p:cNvPr>
          <p:cNvPicPr>
            <a:picLocks noChangeAspect="1"/>
          </p:cNvPicPr>
          <p:nvPr/>
        </p:nvPicPr>
        <p:blipFill>
          <a:blip r:embed="rId2"/>
          <a:stretch>
            <a:fillRect/>
          </a:stretch>
        </p:blipFill>
        <p:spPr>
          <a:xfrm>
            <a:off x="943555" y="3450033"/>
            <a:ext cx="2678557" cy="2152264"/>
          </a:xfrm>
          <a:prstGeom prst="rect">
            <a:avLst/>
          </a:prstGeom>
        </p:spPr>
      </p:pic>
      <p:pic>
        <p:nvPicPr>
          <p:cNvPr id="7" name="Picture 7">
            <a:extLst>
              <a:ext uri="{FF2B5EF4-FFF2-40B4-BE49-F238E27FC236}">
                <a16:creationId xmlns:a16="http://schemas.microsoft.com/office/drawing/2014/main" id="{EC49AA9C-1285-49F3-8727-3A949BB75C78}"/>
              </a:ext>
            </a:extLst>
          </p:cNvPr>
          <p:cNvPicPr>
            <a:picLocks noChangeAspect="1"/>
          </p:cNvPicPr>
          <p:nvPr/>
        </p:nvPicPr>
        <p:blipFill>
          <a:blip r:embed="rId3"/>
          <a:stretch>
            <a:fillRect/>
          </a:stretch>
        </p:blipFill>
        <p:spPr>
          <a:xfrm flipV="1">
            <a:off x="3500075" y="3448777"/>
            <a:ext cx="2246306" cy="2209654"/>
          </a:xfrm>
          <a:prstGeom prst="rect">
            <a:avLst/>
          </a:prstGeom>
        </p:spPr>
      </p:pic>
      <p:pic>
        <p:nvPicPr>
          <p:cNvPr id="8" name="Picture 8" descr="A picture containing vegetable&#10;&#10;Description automatically generated">
            <a:extLst>
              <a:ext uri="{FF2B5EF4-FFF2-40B4-BE49-F238E27FC236}">
                <a16:creationId xmlns:a16="http://schemas.microsoft.com/office/drawing/2014/main" id="{1B87A82B-6A3A-433E-BCA3-A9011AC1E66E}"/>
              </a:ext>
            </a:extLst>
          </p:cNvPr>
          <p:cNvPicPr>
            <a:picLocks noChangeAspect="1"/>
          </p:cNvPicPr>
          <p:nvPr/>
        </p:nvPicPr>
        <p:blipFill>
          <a:blip r:embed="rId4"/>
          <a:stretch>
            <a:fillRect/>
          </a:stretch>
        </p:blipFill>
        <p:spPr>
          <a:xfrm>
            <a:off x="5801306" y="3457285"/>
            <a:ext cx="2068280" cy="2208205"/>
          </a:xfrm>
          <a:prstGeom prst="rect">
            <a:avLst/>
          </a:prstGeom>
        </p:spPr>
      </p:pic>
    </p:spTree>
    <p:extLst>
      <p:ext uri="{BB962C8B-B14F-4D97-AF65-F5344CB8AC3E}">
        <p14:creationId xmlns:p14="http://schemas.microsoft.com/office/powerpoint/2010/main" val="29010615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92FA7-7941-45A0-B923-4757E47FA5A7}"/>
              </a:ext>
            </a:extLst>
          </p:cNvPr>
          <p:cNvSpPr>
            <a:spLocks noGrp="1"/>
          </p:cNvSpPr>
          <p:nvPr>
            <p:ph type="sldNum" sz="quarter" idx="2"/>
          </p:nvPr>
        </p:nvSpPr>
        <p:spPr/>
        <p:txBody>
          <a:bodyPr/>
          <a:lstStyle/>
          <a:p>
            <a:fld id="{86CB4B4D-7CA3-9044-876B-883B54F8677D}" type="slidenum">
              <a:rPr lang="en-GB"/>
              <a:pPr/>
              <a:t>14</a:t>
            </a:fld>
            <a:endParaRPr lang="en-GB"/>
          </a:p>
        </p:txBody>
      </p:sp>
      <p:sp>
        <p:nvSpPr>
          <p:cNvPr id="3" name="Title 2">
            <a:extLst>
              <a:ext uri="{FF2B5EF4-FFF2-40B4-BE49-F238E27FC236}">
                <a16:creationId xmlns:a16="http://schemas.microsoft.com/office/drawing/2014/main" id="{3F7027FF-9686-45FD-AB6D-3A9DE3F97D19}"/>
              </a:ext>
            </a:extLst>
          </p:cNvPr>
          <p:cNvSpPr>
            <a:spLocks noGrp="1"/>
          </p:cNvSpPr>
          <p:nvPr>
            <p:ph type="title"/>
          </p:nvPr>
        </p:nvSpPr>
        <p:spPr>
          <a:xfrm>
            <a:off x="457200" y="962378"/>
            <a:ext cx="8229600" cy="1508126"/>
          </a:xfrm>
        </p:spPr>
        <p:txBody>
          <a:bodyPr lIns="45719" tIns="45720" rIns="45719" bIns="45720" anchor="ctr"/>
          <a:lstStyle/>
          <a:p>
            <a:r>
              <a:rPr lang="en-GB"/>
              <a:t>Implementation</a:t>
            </a:r>
          </a:p>
        </p:txBody>
      </p:sp>
      <p:pic>
        <p:nvPicPr>
          <p:cNvPr id="5" name="Picture 5" descr="Graphical user interface, text, application, email&#10;&#10;Description automatically generated">
            <a:extLst>
              <a:ext uri="{FF2B5EF4-FFF2-40B4-BE49-F238E27FC236}">
                <a16:creationId xmlns:a16="http://schemas.microsoft.com/office/drawing/2014/main" id="{A7EEA5D0-7443-4924-9F33-28712D324A93}"/>
              </a:ext>
            </a:extLst>
          </p:cNvPr>
          <p:cNvPicPr>
            <a:picLocks noChangeAspect="1"/>
          </p:cNvPicPr>
          <p:nvPr/>
        </p:nvPicPr>
        <p:blipFill>
          <a:blip r:embed="rId2"/>
          <a:stretch>
            <a:fillRect/>
          </a:stretch>
        </p:blipFill>
        <p:spPr>
          <a:xfrm>
            <a:off x="1181294" y="2474953"/>
            <a:ext cx="6734996" cy="3416623"/>
          </a:xfrm>
          <a:prstGeom prst="rect">
            <a:avLst/>
          </a:prstGeom>
        </p:spPr>
      </p:pic>
    </p:spTree>
    <p:extLst>
      <p:ext uri="{BB962C8B-B14F-4D97-AF65-F5344CB8AC3E}">
        <p14:creationId xmlns:p14="http://schemas.microsoft.com/office/powerpoint/2010/main" val="31784104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92FA7-7941-45A0-B923-4757E47FA5A7}"/>
              </a:ext>
            </a:extLst>
          </p:cNvPr>
          <p:cNvSpPr>
            <a:spLocks noGrp="1"/>
          </p:cNvSpPr>
          <p:nvPr>
            <p:ph type="sldNum" sz="quarter" idx="2"/>
          </p:nvPr>
        </p:nvSpPr>
        <p:spPr/>
        <p:txBody>
          <a:bodyPr/>
          <a:lstStyle/>
          <a:p>
            <a:fld id="{86CB4B4D-7CA3-9044-876B-883B54F8677D}" type="slidenum">
              <a:rPr lang="en-GB"/>
              <a:pPr/>
              <a:t>15</a:t>
            </a:fld>
            <a:endParaRPr lang="en-GB"/>
          </a:p>
        </p:txBody>
      </p:sp>
      <p:sp>
        <p:nvSpPr>
          <p:cNvPr id="3" name="Title 2">
            <a:extLst>
              <a:ext uri="{FF2B5EF4-FFF2-40B4-BE49-F238E27FC236}">
                <a16:creationId xmlns:a16="http://schemas.microsoft.com/office/drawing/2014/main" id="{3F7027FF-9686-45FD-AB6D-3A9DE3F97D19}"/>
              </a:ext>
            </a:extLst>
          </p:cNvPr>
          <p:cNvSpPr>
            <a:spLocks noGrp="1"/>
          </p:cNvSpPr>
          <p:nvPr>
            <p:ph type="title"/>
          </p:nvPr>
        </p:nvSpPr>
        <p:spPr>
          <a:xfrm>
            <a:off x="457200" y="962378"/>
            <a:ext cx="8229600" cy="1508126"/>
          </a:xfrm>
        </p:spPr>
        <p:txBody>
          <a:bodyPr lIns="45719" tIns="45720" rIns="45719" bIns="45720" anchor="ctr"/>
          <a:lstStyle/>
          <a:p>
            <a:r>
              <a:rPr lang="en-GB"/>
              <a:t>Implementation</a:t>
            </a:r>
          </a:p>
        </p:txBody>
      </p:sp>
      <p:pic>
        <p:nvPicPr>
          <p:cNvPr id="4" name="Picture 5">
            <a:extLst>
              <a:ext uri="{FF2B5EF4-FFF2-40B4-BE49-F238E27FC236}">
                <a16:creationId xmlns:a16="http://schemas.microsoft.com/office/drawing/2014/main" id="{623383FF-A732-4912-8B3C-D0EC864BB726}"/>
              </a:ext>
            </a:extLst>
          </p:cNvPr>
          <p:cNvPicPr>
            <a:picLocks noChangeAspect="1"/>
          </p:cNvPicPr>
          <p:nvPr/>
        </p:nvPicPr>
        <p:blipFill>
          <a:blip r:embed="rId2"/>
          <a:stretch>
            <a:fillRect/>
          </a:stretch>
        </p:blipFill>
        <p:spPr>
          <a:xfrm>
            <a:off x="1007232" y="2728338"/>
            <a:ext cx="7141140" cy="1842279"/>
          </a:xfrm>
          <a:prstGeom prst="rect">
            <a:avLst/>
          </a:prstGeom>
        </p:spPr>
      </p:pic>
    </p:spTree>
    <p:extLst>
      <p:ext uri="{BB962C8B-B14F-4D97-AF65-F5344CB8AC3E}">
        <p14:creationId xmlns:p14="http://schemas.microsoft.com/office/powerpoint/2010/main" val="116800436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92FA7-7941-45A0-B923-4757E47FA5A7}"/>
              </a:ext>
            </a:extLst>
          </p:cNvPr>
          <p:cNvSpPr>
            <a:spLocks noGrp="1"/>
          </p:cNvSpPr>
          <p:nvPr>
            <p:ph type="sldNum" sz="quarter" idx="2"/>
          </p:nvPr>
        </p:nvSpPr>
        <p:spPr/>
        <p:txBody>
          <a:bodyPr/>
          <a:lstStyle/>
          <a:p>
            <a:fld id="{86CB4B4D-7CA3-9044-876B-883B54F8677D}" type="slidenum">
              <a:rPr lang="en-GB"/>
              <a:pPr/>
              <a:t>16</a:t>
            </a:fld>
            <a:endParaRPr lang="en-GB"/>
          </a:p>
        </p:txBody>
      </p:sp>
      <p:sp>
        <p:nvSpPr>
          <p:cNvPr id="3" name="Title 2">
            <a:extLst>
              <a:ext uri="{FF2B5EF4-FFF2-40B4-BE49-F238E27FC236}">
                <a16:creationId xmlns:a16="http://schemas.microsoft.com/office/drawing/2014/main" id="{3F7027FF-9686-45FD-AB6D-3A9DE3F97D19}"/>
              </a:ext>
            </a:extLst>
          </p:cNvPr>
          <p:cNvSpPr>
            <a:spLocks noGrp="1"/>
          </p:cNvSpPr>
          <p:nvPr>
            <p:ph type="title"/>
          </p:nvPr>
        </p:nvSpPr>
        <p:spPr>
          <a:xfrm>
            <a:off x="457200" y="962378"/>
            <a:ext cx="8229600" cy="1508126"/>
          </a:xfrm>
        </p:spPr>
        <p:txBody>
          <a:bodyPr lIns="45719" tIns="45720" rIns="45719" bIns="45720" anchor="ctr"/>
          <a:lstStyle/>
          <a:p>
            <a:r>
              <a:rPr lang="en-GB"/>
              <a:t>Implementation</a:t>
            </a:r>
          </a:p>
        </p:txBody>
      </p:sp>
      <p:pic>
        <p:nvPicPr>
          <p:cNvPr id="4" name="Picture 5" descr="Graphical user interface, text, application, email&#10;&#10;Description automatically generated">
            <a:extLst>
              <a:ext uri="{FF2B5EF4-FFF2-40B4-BE49-F238E27FC236}">
                <a16:creationId xmlns:a16="http://schemas.microsoft.com/office/drawing/2014/main" id="{967B906E-50B3-4EA6-B71A-DDCFDDA451C3}"/>
              </a:ext>
            </a:extLst>
          </p:cNvPr>
          <p:cNvPicPr>
            <a:picLocks noChangeAspect="1"/>
          </p:cNvPicPr>
          <p:nvPr/>
        </p:nvPicPr>
        <p:blipFill>
          <a:blip r:embed="rId2"/>
          <a:stretch>
            <a:fillRect/>
          </a:stretch>
        </p:blipFill>
        <p:spPr>
          <a:xfrm>
            <a:off x="1053649" y="2727970"/>
            <a:ext cx="7558885" cy="1251206"/>
          </a:xfrm>
          <a:prstGeom prst="rect">
            <a:avLst/>
          </a:prstGeom>
        </p:spPr>
      </p:pic>
    </p:spTree>
    <p:extLst>
      <p:ext uri="{BB962C8B-B14F-4D97-AF65-F5344CB8AC3E}">
        <p14:creationId xmlns:p14="http://schemas.microsoft.com/office/powerpoint/2010/main" val="18765569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92FA7-7941-45A0-B923-4757E47FA5A7}"/>
              </a:ext>
            </a:extLst>
          </p:cNvPr>
          <p:cNvSpPr>
            <a:spLocks noGrp="1"/>
          </p:cNvSpPr>
          <p:nvPr>
            <p:ph type="sldNum" sz="quarter" idx="2"/>
          </p:nvPr>
        </p:nvSpPr>
        <p:spPr/>
        <p:txBody>
          <a:bodyPr/>
          <a:lstStyle/>
          <a:p>
            <a:fld id="{86CB4B4D-7CA3-9044-876B-883B54F8677D}" type="slidenum">
              <a:rPr lang="en-GB"/>
              <a:pPr/>
              <a:t>17</a:t>
            </a:fld>
            <a:endParaRPr lang="en-GB"/>
          </a:p>
        </p:txBody>
      </p:sp>
      <p:sp>
        <p:nvSpPr>
          <p:cNvPr id="3" name="Title 2">
            <a:extLst>
              <a:ext uri="{FF2B5EF4-FFF2-40B4-BE49-F238E27FC236}">
                <a16:creationId xmlns:a16="http://schemas.microsoft.com/office/drawing/2014/main" id="{3F7027FF-9686-45FD-AB6D-3A9DE3F97D19}"/>
              </a:ext>
            </a:extLst>
          </p:cNvPr>
          <p:cNvSpPr>
            <a:spLocks noGrp="1"/>
          </p:cNvSpPr>
          <p:nvPr>
            <p:ph type="title"/>
          </p:nvPr>
        </p:nvSpPr>
        <p:spPr>
          <a:xfrm>
            <a:off x="457200" y="962378"/>
            <a:ext cx="8229600" cy="1508126"/>
          </a:xfrm>
        </p:spPr>
        <p:txBody>
          <a:bodyPr lIns="45719" tIns="45720" rIns="45719" bIns="45720" anchor="ctr"/>
          <a:lstStyle/>
          <a:p>
            <a:r>
              <a:rPr lang="en-GB"/>
              <a:t>Implementation</a:t>
            </a:r>
          </a:p>
        </p:txBody>
      </p:sp>
      <p:pic>
        <p:nvPicPr>
          <p:cNvPr id="4" name="Picture 4">
            <a:extLst>
              <a:ext uri="{FF2B5EF4-FFF2-40B4-BE49-F238E27FC236}">
                <a16:creationId xmlns:a16="http://schemas.microsoft.com/office/drawing/2014/main" id="{1EFAF17A-B968-491F-997C-E1F1A5EE2E38}"/>
              </a:ext>
            </a:extLst>
          </p:cNvPr>
          <p:cNvPicPr>
            <a:picLocks noChangeAspect="1"/>
          </p:cNvPicPr>
          <p:nvPr/>
        </p:nvPicPr>
        <p:blipFill rotWithShape="1">
          <a:blip r:embed="rId2"/>
          <a:srcRect l="-23" t="-385" r="35082" b="-944"/>
          <a:stretch/>
        </p:blipFill>
        <p:spPr>
          <a:xfrm>
            <a:off x="755101" y="2472480"/>
            <a:ext cx="7824884" cy="743167"/>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72E8870C-5732-4805-907B-E982CB60CCE7}"/>
              </a:ext>
            </a:extLst>
          </p:cNvPr>
          <p:cNvPicPr>
            <a:picLocks noChangeAspect="1"/>
          </p:cNvPicPr>
          <p:nvPr/>
        </p:nvPicPr>
        <p:blipFill rotWithShape="1">
          <a:blip r:embed="rId3"/>
          <a:srcRect l="-534" t="-763" r="35554" b="4580"/>
          <a:stretch/>
        </p:blipFill>
        <p:spPr>
          <a:xfrm>
            <a:off x="766983" y="3906216"/>
            <a:ext cx="7810912" cy="1465836"/>
          </a:xfrm>
          <a:prstGeom prst="rect">
            <a:avLst/>
          </a:prstGeom>
        </p:spPr>
      </p:pic>
      <p:sp>
        <p:nvSpPr>
          <p:cNvPr id="7" name="TextBox 6">
            <a:extLst>
              <a:ext uri="{FF2B5EF4-FFF2-40B4-BE49-F238E27FC236}">
                <a16:creationId xmlns:a16="http://schemas.microsoft.com/office/drawing/2014/main" id="{23277E21-778E-4107-BF6B-F45DBCD2EE15}"/>
              </a:ext>
            </a:extLst>
          </p:cNvPr>
          <p:cNvSpPr txBox="1"/>
          <p:nvPr/>
        </p:nvSpPr>
        <p:spPr>
          <a:xfrm>
            <a:off x="554674" y="2272075"/>
            <a:ext cx="274320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algn="ctr"/>
            <a:r>
              <a:rPr lang="en-US">
                <a:cs typeface="Segoe UI"/>
              </a:rPr>
              <a:t>Importing pre-trained model </a:t>
            </a:r>
            <a:r>
              <a:rPr lang="en-GB"/>
              <a:t> </a:t>
            </a:r>
          </a:p>
          <a:p>
            <a:pPr algn="just"/>
            <a:endParaRPr lang="en-GB"/>
          </a:p>
          <a:p>
            <a:pPr algn="ctr"/>
            <a:r>
              <a:rPr lang="en-US">
                <a:cs typeface="Segoe UI"/>
              </a:rPr>
              <a:t>l </a:t>
            </a:r>
            <a:r>
              <a:rPr lang="en-GB"/>
              <a:t> </a:t>
            </a:r>
          </a:p>
          <a:p>
            <a:pPr algn="just"/>
            <a:endParaRPr lang="en-GB">
              <a:latin typeface="Times New Roman"/>
              <a:ea typeface="Times New Roman"/>
              <a:cs typeface="Times New Roman"/>
            </a:endParaRPr>
          </a:p>
        </p:txBody>
      </p:sp>
      <p:sp>
        <p:nvSpPr>
          <p:cNvPr id="8" name="TextBox 7">
            <a:extLst>
              <a:ext uri="{FF2B5EF4-FFF2-40B4-BE49-F238E27FC236}">
                <a16:creationId xmlns:a16="http://schemas.microsoft.com/office/drawing/2014/main" id="{A37F0D9C-73B3-49AD-9C59-0DC87C2930D2}"/>
              </a:ext>
            </a:extLst>
          </p:cNvPr>
          <p:cNvSpPr txBox="1"/>
          <p:nvPr/>
        </p:nvSpPr>
        <p:spPr>
          <a:xfrm>
            <a:off x="763547" y="3362857"/>
            <a:ext cx="27432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t> Freezing layers in the mode</a:t>
            </a:r>
            <a:endParaRPr lang="en-GB"/>
          </a:p>
        </p:txBody>
      </p:sp>
    </p:spTree>
    <p:extLst>
      <p:ext uri="{BB962C8B-B14F-4D97-AF65-F5344CB8AC3E}">
        <p14:creationId xmlns:p14="http://schemas.microsoft.com/office/powerpoint/2010/main" val="209493807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92FA7-7941-45A0-B923-4757E47FA5A7}"/>
              </a:ext>
            </a:extLst>
          </p:cNvPr>
          <p:cNvSpPr>
            <a:spLocks noGrp="1"/>
          </p:cNvSpPr>
          <p:nvPr>
            <p:ph type="sldNum" sz="quarter" idx="2"/>
          </p:nvPr>
        </p:nvSpPr>
        <p:spPr/>
        <p:txBody>
          <a:bodyPr/>
          <a:lstStyle/>
          <a:p>
            <a:fld id="{86CB4B4D-7CA3-9044-876B-883B54F8677D}" type="slidenum">
              <a:rPr lang="en-GB"/>
              <a:pPr/>
              <a:t>18</a:t>
            </a:fld>
            <a:endParaRPr lang="en-GB"/>
          </a:p>
        </p:txBody>
      </p:sp>
      <p:sp>
        <p:nvSpPr>
          <p:cNvPr id="3" name="Title 2">
            <a:extLst>
              <a:ext uri="{FF2B5EF4-FFF2-40B4-BE49-F238E27FC236}">
                <a16:creationId xmlns:a16="http://schemas.microsoft.com/office/drawing/2014/main" id="{3F7027FF-9686-45FD-AB6D-3A9DE3F97D19}"/>
              </a:ext>
            </a:extLst>
          </p:cNvPr>
          <p:cNvSpPr>
            <a:spLocks noGrp="1"/>
          </p:cNvSpPr>
          <p:nvPr>
            <p:ph type="title"/>
          </p:nvPr>
        </p:nvSpPr>
        <p:spPr>
          <a:xfrm>
            <a:off x="457200" y="962378"/>
            <a:ext cx="8229600" cy="1508126"/>
          </a:xfrm>
        </p:spPr>
        <p:txBody>
          <a:bodyPr lIns="45719" tIns="45720" rIns="45719" bIns="45720" anchor="ctr"/>
          <a:lstStyle/>
          <a:p>
            <a:r>
              <a:rPr lang="en-GB"/>
              <a:t>Implementation</a:t>
            </a:r>
          </a:p>
        </p:txBody>
      </p:sp>
      <p:sp>
        <p:nvSpPr>
          <p:cNvPr id="4" name="TextBox 3">
            <a:extLst>
              <a:ext uri="{FF2B5EF4-FFF2-40B4-BE49-F238E27FC236}">
                <a16:creationId xmlns:a16="http://schemas.microsoft.com/office/drawing/2014/main" id="{FB52AD62-6190-4657-BD6E-47A399BF4DDB}"/>
              </a:ext>
            </a:extLst>
          </p:cNvPr>
          <p:cNvSpPr txBox="1"/>
          <p:nvPr/>
        </p:nvSpPr>
        <p:spPr>
          <a:xfrm>
            <a:off x="1030441" y="2469344"/>
            <a:ext cx="27432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b="1"/>
              <a:t> </a:t>
            </a:r>
            <a:r>
              <a:rPr lang="en-US"/>
              <a:t>Modification of the model </a:t>
            </a:r>
            <a:r>
              <a:rPr lang="en-GB"/>
              <a:t> </a:t>
            </a:r>
          </a:p>
        </p:txBody>
      </p:sp>
      <p:pic>
        <p:nvPicPr>
          <p:cNvPr id="5" name="Picture 5" descr="Graphical user interface, text&#10;&#10;Description automatically generated">
            <a:extLst>
              <a:ext uri="{FF2B5EF4-FFF2-40B4-BE49-F238E27FC236}">
                <a16:creationId xmlns:a16="http://schemas.microsoft.com/office/drawing/2014/main" id="{5E3F3437-E17B-43CA-9081-911A997CC6EF}"/>
              </a:ext>
            </a:extLst>
          </p:cNvPr>
          <p:cNvPicPr>
            <a:picLocks noChangeAspect="1"/>
          </p:cNvPicPr>
          <p:nvPr/>
        </p:nvPicPr>
        <p:blipFill>
          <a:blip r:embed="rId2"/>
          <a:stretch>
            <a:fillRect/>
          </a:stretch>
        </p:blipFill>
        <p:spPr>
          <a:xfrm>
            <a:off x="972420" y="2824130"/>
            <a:ext cx="7732947" cy="594725"/>
          </a:xfrm>
          <a:prstGeom prst="rect">
            <a:avLst/>
          </a:prstGeom>
        </p:spPr>
      </p:pic>
      <p:sp>
        <p:nvSpPr>
          <p:cNvPr id="6" name="TextBox 5">
            <a:extLst>
              <a:ext uri="{FF2B5EF4-FFF2-40B4-BE49-F238E27FC236}">
                <a16:creationId xmlns:a16="http://schemas.microsoft.com/office/drawing/2014/main" id="{DA48B4BA-0763-4A16-A161-74B5EB569C04}"/>
              </a:ext>
            </a:extLst>
          </p:cNvPr>
          <p:cNvSpPr txBox="1"/>
          <p:nvPr/>
        </p:nvSpPr>
        <p:spPr>
          <a:xfrm>
            <a:off x="1030441" y="3745791"/>
            <a:ext cx="27432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t>Model compilation</a:t>
            </a:r>
            <a:r>
              <a:rPr lang="en-GB"/>
              <a:t> </a:t>
            </a:r>
          </a:p>
        </p:txBody>
      </p:sp>
      <p:pic>
        <p:nvPicPr>
          <p:cNvPr id="7" name="Picture 7" descr="Graphical user interface, text, application&#10;&#10;Description automatically generated">
            <a:extLst>
              <a:ext uri="{FF2B5EF4-FFF2-40B4-BE49-F238E27FC236}">
                <a16:creationId xmlns:a16="http://schemas.microsoft.com/office/drawing/2014/main" id="{2E421118-7E23-4C30-AC08-42B75F534AE5}"/>
              </a:ext>
            </a:extLst>
          </p:cNvPr>
          <p:cNvPicPr>
            <a:picLocks noChangeAspect="1"/>
          </p:cNvPicPr>
          <p:nvPr/>
        </p:nvPicPr>
        <p:blipFill rotWithShape="1">
          <a:blip r:embed="rId3"/>
          <a:srcRect t="7692" r="49717" b="-855"/>
          <a:stretch/>
        </p:blipFill>
        <p:spPr>
          <a:xfrm>
            <a:off x="972420" y="4155073"/>
            <a:ext cx="7721837" cy="1274128"/>
          </a:xfrm>
          <a:prstGeom prst="rect">
            <a:avLst/>
          </a:prstGeom>
        </p:spPr>
      </p:pic>
    </p:spTree>
    <p:extLst>
      <p:ext uri="{BB962C8B-B14F-4D97-AF65-F5344CB8AC3E}">
        <p14:creationId xmlns:p14="http://schemas.microsoft.com/office/powerpoint/2010/main" val="16325321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92FA7-7941-45A0-B923-4757E47FA5A7}"/>
              </a:ext>
            </a:extLst>
          </p:cNvPr>
          <p:cNvSpPr>
            <a:spLocks noGrp="1"/>
          </p:cNvSpPr>
          <p:nvPr>
            <p:ph type="sldNum" sz="quarter" idx="2"/>
          </p:nvPr>
        </p:nvSpPr>
        <p:spPr/>
        <p:txBody>
          <a:bodyPr/>
          <a:lstStyle/>
          <a:p>
            <a:fld id="{86CB4B4D-7CA3-9044-876B-883B54F8677D}" type="slidenum">
              <a:rPr lang="en-GB"/>
              <a:pPr/>
              <a:t>19</a:t>
            </a:fld>
            <a:endParaRPr lang="en-GB"/>
          </a:p>
        </p:txBody>
      </p:sp>
      <p:sp>
        <p:nvSpPr>
          <p:cNvPr id="3" name="Title 2">
            <a:extLst>
              <a:ext uri="{FF2B5EF4-FFF2-40B4-BE49-F238E27FC236}">
                <a16:creationId xmlns:a16="http://schemas.microsoft.com/office/drawing/2014/main" id="{3F7027FF-9686-45FD-AB6D-3A9DE3F97D19}"/>
              </a:ext>
            </a:extLst>
          </p:cNvPr>
          <p:cNvSpPr>
            <a:spLocks noGrp="1"/>
          </p:cNvSpPr>
          <p:nvPr>
            <p:ph type="title"/>
          </p:nvPr>
        </p:nvSpPr>
        <p:spPr>
          <a:xfrm>
            <a:off x="457200" y="962378"/>
            <a:ext cx="8229600" cy="1508126"/>
          </a:xfrm>
        </p:spPr>
        <p:txBody>
          <a:bodyPr lIns="45719" tIns="45720" rIns="45719" bIns="45720" anchor="ctr"/>
          <a:lstStyle/>
          <a:p>
            <a:r>
              <a:rPr lang="en-GB"/>
              <a:t>Implementation</a:t>
            </a:r>
          </a:p>
        </p:txBody>
      </p:sp>
      <p:pic>
        <p:nvPicPr>
          <p:cNvPr id="8" name="Picture 8" descr="Graphical user interface, text, application&#10;&#10;Description automatically generated">
            <a:extLst>
              <a:ext uri="{FF2B5EF4-FFF2-40B4-BE49-F238E27FC236}">
                <a16:creationId xmlns:a16="http://schemas.microsoft.com/office/drawing/2014/main" id="{50D445EB-14AA-4A5C-B01F-58735DB59988}"/>
              </a:ext>
            </a:extLst>
          </p:cNvPr>
          <p:cNvPicPr>
            <a:picLocks noChangeAspect="1"/>
          </p:cNvPicPr>
          <p:nvPr/>
        </p:nvPicPr>
        <p:blipFill>
          <a:blip r:embed="rId2"/>
          <a:stretch>
            <a:fillRect/>
          </a:stretch>
        </p:blipFill>
        <p:spPr>
          <a:xfrm>
            <a:off x="972420" y="2392556"/>
            <a:ext cx="7640113" cy="1771181"/>
          </a:xfrm>
          <a:prstGeom prst="rect">
            <a:avLst/>
          </a:prstGeom>
        </p:spPr>
      </p:pic>
      <p:sp>
        <p:nvSpPr>
          <p:cNvPr id="9" name="TextBox 8">
            <a:extLst>
              <a:ext uri="{FF2B5EF4-FFF2-40B4-BE49-F238E27FC236}">
                <a16:creationId xmlns:a16="http://schemas.microsoft.com/office/drawing/2014/main" id="{6BDD7792-8B24-4740-AA26-CD2517D847A0}"/>
              </a:ext>
            </a:extLst>
          </p:cNvPr>
          <p:cNvSpPr txBox="1"/>
          <p:nvPr/>
        </p:nvSpPr>
        <p:spPr>
          <a:xfrm>
            <a:off x="1575831" y="4163537"/>
            <a:ext cx="27432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b="1"/>
              <a:t>Model Training</a:t>
            </a:r>
            <a:r>
              <a:rPr lang="en-GB"/>
              <a:t> </a:t>
            </a:r>
          </a:p>
        </p:txBody>
      </p:sp>
      <p:pic>
        <p:nvPicPr>
          <p:cNvPr id="10" name="Picture 10" descr="A picture containing graphical user interface&#10;&#10;Description automatically generated">
            <a:extLst>
              <a:ext uri="{FF2B5EF4-FFF2-40B4-BE49-F238E27FC236}">
                <a16:creationId xmlns:a16="http://schemas.microsoft.com/office/drawing/2014/main" id="{F2CB1AA8-DEA5-406A-A714-922897E65B5E}"/>
              </a:ext>
            </a:extLst>
          </p:cNvPr>
          <p:cNvPicPr>
            <a:picLocks noChangeAspect="1"/>
          </p:cNvPicPr>
          <p:nvPr/>
        </p:nvPicPr>
        <p:blipFill rotWithShape="1">
          <a:blip r:embed="rId3"/>
          <a:srcRect t="4736" r="40952" b="-662"/>
          <a:stretch/>
        </p:blipFill>
        <p:spPr>
          <a:xfrm>
            <a:off x="1285730" y="4462237"/>
            <a:ext cx="6710784" cy="1509223"/>
          </a:xfrm>
          <a:prstGeom prst="rect">
            <a:avLst/>
          </a:prstGeom>
        </p:spPr>
      </p:pic>
    </p:spTree>
    <p:extLst>
      <p:ext uri="{BB962C8B-B14F-4D97-AF65-F5344CB8AC3E}">
        <p14:creationId xmlns:p14="http://schemas.microsoft.com/office/powerpoint/2010/main" val="60475057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E6A3-EC64-4277-BC86-2DD572CF70EF}"/>
              </a:ext>
            </a:extLst>
          </p:cNvPr>
          <p:cNvSpPr>
            <a:spLocks noGrp="1"/>
          </p:cNvSpPr>
          <p:nvPr>
            <p:ph type="title"/>
          </p:nvPr>
        </p:nvSpPr>
        <p:spPr/>
        <p:txBody>
          <a:bodyPr lIns="45719" tIns="45720" rIns="45719" bIns="45720" anchor="ctr">
            <a:normAutofit/>
          </a:bodyPr>
          <a:lstStyle/>
          <a:p>
            <a:r>
              <a:rPr lang="en-GB"/>
              <a:t>Introduction</a:t>
            </a:r>
          </a:p>
        </p:txBody>
      </p:sp>
      <p:sp>
        <p:nvSpPr>
          <p:cNvPr id="3" name="Text Placeholder 2">
            <a:extLst>
              <a:ext uri="{FF2B5EF4-FFF2-40B4-BE49-F238E27FC236}">
                <a16:creationId xmlns:a16="http://schemas.microsoft.com/office/drawing/2014/main" id="{E8015A0C-D785-4C61-9D20-70F093749707}"/>
              </a:ext>
            </a:extLst>
          </p:cNvPr>
          <p:cNvSpPr>
            <a:spLocks noGrp="1"/>
          </p:cNvSpPr>
          <p:nvPr>
            <p:ph type="body" idx="1"/>
          </p:nvPr>
        </p:nvSpPr>
        <p:spPr/>
        <p:txBody>
          <a:bodyPr lIns="45719" tIns="45720" rIns="45719" bIns="45720" anchor="t">
            <a:normAutofit/>
          </a:bodyPr>
          <a:lstStyle/>
          <a:p>
            <a:pPr>
              <a:buFont typeface="Arial"/>
              <a:buChar char="•"/>
            </a:pPr>
            <a:r>
              <a:rPr lang="en-US" sz="1400" dirty="0">
                <a:latin typeface="Time new roman"/>
                <a:ea typeface="+mn-lt"/>
                <a:cs typeface="+mn-lt"/>
              </a:rPr>
              <a:t>Seeds contain all the starting materials necessary to turn out to be complex plants. Thanks to this, they're extremely nutritious. Seeds are great sources of fiber.</a:t>
            </a:r>
            <a:endParaRPr lang="en-US"/>
          </a:p>
          <a:p>
            <a:pPr>
              <a:buFont typeface="Arial"/>
              <a:buChar char="•"/>
            </a:pPr>
            <a:r>
              <a:rPr lang="en-US" sz="1400" dirty="0">
                <a:latin typeface="Time new roman"/>
                <a:ea typeface="+mn-lt"/>
                <a:cs typeface="+mn-lt"/>
              </a:rPr>
              <a:t>Generally, the classification of seeds depends on the characteristics of color, shape, and texture.</a:t>
            </a:r>
          </a:p>
          <a:p>
            <a:pPr>
              <a:buFont typeface="Arial"/>
              <a:buChar char="•"/>
            </a:pPr>
            <a:r>
              <a:rPr lang="en-US" sz="1400" dirty="0">
                <a:latin typeface="Time new roman"/>
                <a:ea typeface="+mn-lt"/>
                <a:cs typeface="+mn-lt"/>
              </a:rPr>
              <a:t>We introduced convolutional neural networks (CNNs) into the classification of seeds. In our project we mainly focused on detecting the quality and type of seeds specifically for </a:t>
            </a:r>
            <a:r>
              <a:rPr lang="en-US" sz="1400" dirty="0" err="1">
                <a:latin typeface="Time new roman"/>
                <a:ea typeface="+mn-lt"/>
                <a:cs typeface="+mn-lt"/>
              </a:rPr>
              <a:t>moongdal</a:t>
            </a:r>
            <a:r>
              <a:rPr lang="en-US" sz="1400" dirty="0">
                <a:latin typeface="Time new roman"/>
                <a:ea typeface="+mn-lt"/>
                <a:cs typeface="+mn-lt"/>
              </a:rPr>
              <a:t> , pigeon pea ,groundnuts. </a:t>
            </a:r>
          </a:p>
        </p:txBody>
      </p:sp>
    </p:spTree>
    <p:extLst>
      <p:ext uri="{BB962C8B-B14F-4D97-AF65-F5344CB8AC3E}">
        <p14:creationId xmlns:p14="http://schemas.microsoft.com/office/powerpoint/2010/main" val="259415883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92FA7-7941-45A0-B923-4757E47FA5A7}"/>
              </a:ext>
            </a:extLst>
          </p:cNvPr>
          <p:cNvSpPr>
            <a:spLocks noGrp="1"/>
          </p:cNvSpPr>
          <p:nvPr>
            <p:ph type="sldNum" sz="quarter" idx="2"/>
          </p:nvPr>
        </p:nvSpPr>
        <p:spPr/>
        <p:txBody>
          <a:bodyPr/>
          <a:lstStyle/>
          <a:p>
            <a:fld id="{86CB4B4D-7CA3-9044-876B-883B54F8677D}" type="slidenum">
              <a:rPr lang="en-GB"/>
              <a:pPr/>
              <a:t>20</a:t>
            </a:fld>
            <a:endParaRPr lang="en-GB"/>
          </a:p>
        </p:txBody>
      </p:sp>
      <p:sp>
        <p:nvSpPr>
          <p:cNvPr id="3" name="Title 2">
            <a:extLst>
              <a:ext uri="{FF2B5EF4-FFF2-40B4-BE49-F238E27FC236}">
                <a16:creationId xmlns:a16="http://schemas.microsoft.com/office/drawing/2014/main" id="{3F7027FF-9686-45FD-AB6D-3A9DE3F97D19}"/>
              </a:ext>
            </a:extLst>
          </p:cNvPr>
          <p:cNvSpPr>
            <a:spLocks noGrp="1"/>
          </p:cNvSpPr>
          <p:nvPr>
            <p:ph type="title"/>
          </p:nvPr>
        </p:nvSpPr>
        <p:spPr>
          <a:xfrm>
            <a:off x="457200" y="962378"/>
            <a:ext cx="8229600" cy="1508126"/>
          </a:xfrm>
        </p:spPr>
        <p:txBody>
          <a:bodyPr lIns="45719" tIns="45720" rIns="45719" bIns="45720" anchor="ctr"/>
          <a:lstStyle/>
          <a:p>
            <a:r>
              <a:rPr lang="en-GB"/>
              <a:t>Implementation</a:t>
            </a:r>
          </a:p>
        </p:txBody>
      </p:sp>
      <p:pic>
        <p:nvPicPr>
          <p:cNvPr id="4" name="Picture 4" descr="Table&#10;&#10;Description automatically generated">
            <a:extLst>
              <a:ext uri="{FF2B5EF4-FFF2-40B4-BE49-F238E27FC236}">
                <a16:creationId xmlns:a16="http://schemas.microsoft.com/office/drawing/2014/main" id="{F013FCF4-408A-4D3D-B178-A3C3C67FBE9A}"/>
              </a:ext>
            </a:extLst>
          </p:cNvPr>
          <p:cNvPicPr>
            <a:picLocks noChangeAspect="1"/>
          </p:cNvPicPr>
          <p:nvPr/>
        </p:nvPicPr>
        <p:blipFill>
          <a:blip r:embed="rId2"/>
          <a:stretch>
            <a:fillRect/>
          </a:stretch>
        </p:blipFill>
        <p:spPr>
          <a:xfrm>
            <a:off x="1204501" y="2230308"/>
            <a:ext cx="6943869" cy="3604203"/>
          </a:xfrm>
          <a:prstGeom prst="rect">
            <a:avLst/>
          </a:prstGeom>
        </p:spPr>
      </p:pic>
    </p:spTree>
    <p:extLst>
      <p:ext uri="{BB962C8B-B14F-4D97-AF65-F5344CB8AC3E}">
        <p14:creationId xmlns:p14="http://schemas.microsoft.com/office/powerpoint/2010/main" val="245448578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92FA7-7941-45A0-B923-4757E47FA5A7}"/>
              </a:ext>
            </a:extLst>
          </p:cNvPr>
          <p:cNvSpPr>
            <a:spLocks noGrp="1"/>
          </p:cNvSpPr>
          <p:nvPr>
            <p:ph type="sldNum" sz="quarter" idx="2"/>
          </p:nvPr>
        </p:nvSpPr>
        <p:spPr/>
        <p:txBody>
          <a:bodyPr/>
          <a:lstStyle/>
          <a:p>
            <a:fld id="{86CB4B4D-7CA3-9044-876B-883B54F8677D}" type="slidenum">
              <a:rPr lang="en-GB"/>
              <a:pPr/>
              <a:t>21</a:t>
            </a:fld>
            <a:endParaRPr lang="en-GB"/>
          </a:p>
        </p:txBody>
      </p:sp>
      <p:sp>
        <p:nvSpPr>
          <p:cNvPr id="3" name="Title 2">
            <a:extLst>
              <a:ext uri="{FF2B5EF4-FFF2-40B4-BE49-F238E27FC236}">
                <a16:creationId xmlns:a16="http://schemas.microsoft.com/office/drawing/2014/main" id="{3F7027FF-9686-45FD-AB6D-3A9DE3F97D19}"/>
              </a:ext>
            </a:extLst>
          </p:cNvPr>
          <p:cNvSpPr>
            <a:spLocks noGrp="1"/>
          </p:cNvSpPr>
          <p:nvPr>
            <p:ph type="title"/>
          </p:nvPr>
        </p:nvSpPr>
        <p:spPr>
          <a:xfrm>
            <a:off x="457200" y="962378"/>
            <a:ext cx="8229600" cy="1508126"/>
          </a:xfrm>
        </p:spPr>
        <p:txBody>
          <a:bodyPr lIns="45719" tIns="45720" rIns="45719" bIns="45720" anchor="ctr"/>
          <a:lstStyle/>
          <a:p>
            <a:r>
              <a:rPr lang="en-GB"/>
              <a:t>Implementation</a:t>
            </a:r>
          </a:p>
        </p:txBody>
      </p:sp>
      <p:pic>
        <p:nvPicPr>
          <p:cNvPr id="4" name="Picture 4" descr="Chart, line chart&#10;&#10;Description automatically generated">
            <a:extLst>
              <a:ext uri="{FF2B5EF4-FFF2-40B4-BE49-F238E27FC236}">
                <a16:creationId xmlns:a16="http://schemas.microsoft.com/office/drawing/2014/main" id="{F04A32A6-2756-4B3F-BB25-8771255FB8CD}"/>
              </a:ext>
            </a:extLst>
          </p:cNvPr>
          <p:cNvPicPr>
            <a:picLocks noChangeAspect="1"/>
          </p:cNvPicPr>
          <p:nvPr/>
        </p:nvPicPr>
        <p:blipFill>
          <a:blip r:embed="rId2"/>
          <a:stretch>
            <a:fillRect/>
          </a:stretch>
        </p:blipFill>
        <p:spPr>
          <a:xfrm>
            <a:off x="1285730" y="2263608"/>
            <a:ext cx="2743200" cy="1820206"/>
          </a:xfrm>
          <a:prstGeom prst="rect">
            <a:avLst/>
          </a:prstGeom>
        </p:spPr>
      </p:pic>
      <p:pic>
        <p:nvPicPr>
          <p:cNvPr id="5" name="Picture 5" descr="Chart, line chart&#10;&#10;Description automatically generated">
            <a:extLst>
              <a:ext uri="{FF2B5EF4-FFF2-40B4-BE49-F238E27FC236}">
                <a16:creationId xmlns:a16="http://schemas.microsoft.com/office/drawing/2014/main" id="{7CCD2F76-E5DB-48F4-AF72-B2F404AC1014}"/>
              </a:ext>
            </a:extLst>
          </p:cNvPr>
          <p:cNvPicPr>
            <a:picLocks noChangeAspect="1"/>
          </p:cNvPicPr>
          <p:nvPr/>
        </p:nvPicPr>
        <p:blipFill>
          <a:blip r:embed="rId3"/>
          <a:stretch>
            <a:fillRect/>
          </a:stretch>
        </p:blipFill>
        <p:spPr>
          <a:xfrm>
            <a:off x="4360806" y="2312407"/>
            <a:ext cx="2743200" cy="1769025"/>
          </a:xfrm>
          <a:prstGeom prst="rect">
            <a:avLst/>
          </a:prstGeom>
        </p:spPr>
      </p:pic>
      <p:pic>
        <p:nvPicPr>
          <p:cNvPr id="6" name="Picture 6" descr="Chart, line chart&#10;&#10;Description automatically generated">
            <a:extLst>
              <a:ext uri="{FF2B5EF4-FFF2-40B4-BE49-F238E27FC236}">
                <a16:creationId xmlns:a16="http://schemas.microsoft.com/office/drawing/2014/main" id="{90B81191-F46A-46F3-A1C5-ED0E5A870CE5}"/>
              </a:ext>
            </a:extLst>
          </p:cNvPr>
          <p:cNvPicPr>
            <a:picLocks noChangeAspect="1"/>
          </p:cNvPicPr>
          <p:nvPr/>
        </p:nvPicPr>
        <p:blipFill>
          <a:blip r:embed="rId4"/>
          <a:stretch>
            <a:fillRect/>
          </a:stretch>
        </p:blipFill>
        <p:spPr>
          <a:xfrm>
            <a:off x="1413375" y="4091882"/>
            <a:ext cx="2743200" cy="1714500"/>
          </a:xfrm>
          <a:prstGeom prst="rect">
            <a:avLst/>
          </a:prstGeom>
        </p:spPr>
      </p:pic>
      <p:pic>
        <p:nvPicPr>
          <p:cNvPr id="7" name="Picture 7" descr="Chart, line chart&#10;&#10;Description automatically generated">
            <a:extLst>
              <a:ext uri="{FF2B5EF4-FFF2-40B4-BE49-F238E27FC236}">
                <a16:creationId xmlns:a16="http://schemas.microsoft.com/office/drawing/2014/main" id="{D860B3F7-8BC3-460C-9BE6-09A79A0833A7}"/>
              </a:ext>
            </a:extLst>
          </p:cNvPr>
          <p:cNvPicPr>
            <a:picLocks noChangeAspect="1"/>
          </p:cNvPicPr>
          <p:nvPr/>
        </p:nvPicPr>
        <p:blipFill>
          <a:blip r:embed="rId5"/>
          <a:stretch>
            <a:fillRect/>
          </a:stretch>
        </p:blipFill>
        <p:spPr>
          <a:xfrm>
            <a:off x="4465243" y="4067389"/>
            <a:ext cx="2743200" cy="1763486"/>
          </a:xfrm>
          <a:prstGeom prst="rect">
            <a:avLst/>
          </a:prstGeom>
        </p:spPr>
      </p:pic>
    </p:spTree>
    <p:extLst>
      <p:ext uri="{BB962C8B-B14F-4D97-AF65-F5344CB8AC3E}">
        <p14:creationId xmlns:p14="http://schemas.microsoft.com/office/powerpoint/2010/main" val="308128088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92FA7-7941-45A0-B923-4757E47FA5A7}"/>
              </a:ext>
            </a:extLst>
          </p:cNvPr>
          <p:cNvSpPr>
            <a:spLocks noGrp="1"/>
          </p:cNvSpPr>
          <p:nvPr>
            <p:ph type="sldNum" sz="quarter" idx="2"/>
          </p:nvPr>
        </p:nvSpPr>
        <p:spPr/>
        <p:txBody>
          <a:bodyPr/>
          <a:lstStyle/>
          <a:p>
            <a:fld id="{86CB4B4D-7CA3-9044-876B-883B54F8677D}" type="slidenum">
              <a:rPr lang="en-GB"/>
              <a:pPr/>
              <a:t>22</a:t>
            </a:fld>
            <a:endParaRPr lang="en-GB"/>
          </a:p>
        </p:txBody>
      </p:sp>
      <p:sp>
        <p:nvSpPr>
          <p:cNvPr id="3" name="Title 2">
            <a:extLst>
              <a:ext uri="{FF2B5EF4-FFF2-40B4-BE49-F238E27FC236}">
                <a16:creationId xmlns:a16="http://schemas.microsoft.com/office/drawing/2014/main" id="{3F7027FF-9686-45FD-AB6D-3A9DE3F97D19}"/>
              </a:ext>
            </a:extLst>
          </p:cNvPr>
          <p:cNvSpPr>
            <a:spLocks noGrp="1"/>
          </p:cNvSpPr>
          <p:nvPr>
            <p:ph type="title"/>
          </p:nvPr>
        </p:nvSpPr>
        <p:spPr>
          <a:xfrm>
            <a:off x="457200" y="962378"/>
            <a:ext cx="8229600" cy="1508126"/>
          </a:xfrm>
        </p:spPr>
        <p:txBody>
          <a:bodyPr lIns="45719" tIns="45720" rIns="45719" bIns="45720" anchor="ctr"/>
          <a:lstStyle/>
          <a:p>
            <a:r>
              <a:rPr lang="en-US">
                <a:ea typeface="+mn-lt"/>
                <a:cs typeface="+mn-lt"/>
              </a:rPr>
              <a:t>System Testing and Test Cases</a:t>
            </a:r>
            <a:endParaRPr lang="en-GB">
              <a:ea typeface="+mn-lt"/>
              <a:cs typeface="+mn-lt"/>
            </a:endParaRPr>
          </a:p>
        </p:txBody>
      </p:sp>
      <p:sp>
        <p:nvSpPr>
          <p:cNvPr id="4" name="TextBox 3">
            <a:extLst>
              <a:ext uri="{FF2B5EF4-FFF2-40B4-BE49-F238E27FC236}">
                <a16:creationId xmlns:a16="http://schemas.microsoft.com/office/drawing/2014/main" id="{530B5606-C512-4217-ABCC-0DF70C55680C}"/>
              </a:ext>
            </a:extLst>
          </p:cNvPr>
          <p:cNvSpPr txBox="1"/>
          <p:nvPr/>
        </p:nvSpPr>
        <p:spPr>
          <a:xfrm>
            <a:off x="1204502" y="2318491"/>
            <a:ext cx="321896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pPr marL="0" marR="0" indent="0" defTabSz="914400" fontAlgn="auto" latinLnBrk="0" hangingPunct="0">
              <a:lnSpc>
                <a:spcPct val="100000"/>
              </a:lnSpc>
              <a:spcBef>
                <a:spcPts val="0"/>
              </a:spcBef>
              <a:spcAft>
                <a:spcPts val="0"/>
              </a:spcAft>
              <a:buClrTx/>
              <a:buSzTx/>
              <a:buFontTx/>
              <a:buNone/>
              <a:tabLst/>
            </a:pPr>
            <a:r>
              <a:rPr lang="en-US" b="1">
                <a:latin typeface="WordVisi_MSFontService"/>
              </a:rPr>
              <a:t>Testing</a:t>
            </a:r>
            <a:endParaRPr lang="en-GB"/>
          </a:p>
        </p:txBody>
      </p:sp>
      <p:pic>
        <p:nvPicPr>
          <p:cNvPr id="5" name="Picture 5">
            <a:extLst>
              <a:ext uri="{FF2B5EF4-FFF2-40B4-BE49-F238E27FC236}">
                <a16:creationId xmlns:a16="http://schemas.microsoft.com/office/drawing/2014/main" id="{A63B8B58-DFC7-420C-9431-D19FD4CCC8AF}"/>
              </a:ext>
            </a:extLst>
          </p:cNvPr>
          <p:cNvPicPr>
            <a:picLocks noChangeAspect="1"/>
          </p:cNvPicPr>
          <p:nvPr/>
        </p:nvPicPr>
        <p:blipFill rotWithShape="1">
          <a:blip r:embed="rId2"/>
          <a:srcRect t="3636" r="24914" b="-1818"/>
          <a:stretch/>
        </p:blipFill>
        <p:spPr>
          <a:xfrm>
            <a:off x="914400" y="2716656"/>
            <a:ext cx="7618649" cy="635449"/>
          </a:xfrm>
          <a:prstGeom prst="rect">
            <a:avLst/>
          </a:prstGeom>
        </p:spPr>
      </p:pic>
      <p:pic>
        <p:nvPicPr>
          <p:cNvPr id="6" name="Picture 6" descr="Table&#10;&#10;Description automatically generated">
            <a:extLst>
              <a:ext uri="{FF2B5EF4-FFF2-40B4-BE49-F238E27FC236}">
                <a16:creationId xmlns:a16="http://schemas.microsoft.com/office/drawing/2014/main" id="{854EDC4D-2E18-492B-A230-79D6EF463504}"/>
              </a:ext>
            </a:extLst>
          </p:cNvPr>
          <p:cNvPicPr>
            <a:picLocks noChangeAspect="1"/>
          </p:cNvPicPr>
          <p:nvPr/>
        </p:nvPicPr>
        <p:blipFill>
          <a:blip r:embed="rId3"/>
          <a:stretch>
            <a:fillRect/>
          </a:stretch>
        </p:blipFill>
        <p:spPr>
          <a:xfrm>
            <a:off x="1100065" y="3921547"/>
            <a:ext cx="3961626" cy="1765066"/>
          </a:xfrm>
          <a:prstGeom prst="rect">
            <a:avLst/>
          </a:prstGeom>
        </p:spPr>
      </p:pic>
      <p:sp>
        <p:nvSpPr>
          <p:cNvPr id="7" name="TextBox 6">
            <a:extLst>
              <a:ext uri="{FF2B5EF4-FFF2-40B4-BE49-F238E27FC236}">
                <a16:creationId xmlns:a16="http://schemas.microsoft.com/office/drawing/2014/main" id="{C59C7F2E-ED15-4E84-AED1-317CF3159B3C}"/>
              </a:ext>
            </a:extLst>
          </p:cNvPr>
          <p:cNvSpPr txBox="1"/>
          <p:nvPr/>
        </p:nvSpPr>
        <p:spPr>
          <a:xfrm>
            <a:off x="1100065" y="3525314"/>
            <a:ext cx="305650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sz="1100"/>
              <a:t>Model Testing</a:t>
            </a:r>
            <a:r>
              <a:rPr lang="en-GB" sz="1100"/>
              <a:t> </a:t>
            </a:r>
            <a:endParaRPr lang="en-GB"/>
          </a:p>
        </p:txBody>
      </p:sp>
    </p:spTree>
    <p:extLst>
      <p:ext uri="{BB962C8B-B14F-4D97-AF65-F5344CB8AC3E}">
        <p14:creationId xmlns:p14="http://schemas.microsoft.com/office/powerpoint/2010/main" val="236667856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92FA7-7941-45A0-B923-4757E47FA5A7}"/>
              </a:ext>
            </a:extLst>
          </p:cNvPr>
          <p:cNvSpPr>
            <a:spLocks noGrp="1"/>
          </p:cNvSpPr>
          <p:nvPr>
            <p:ph type="sldNum" sz="quarter" idx="2"/>
          </p:nvPr>
        </p:nvSpPr>
        <p:spPr/>
        <p:txBody>
          <a:bodyPr/>
          <a:lstStyle/>
          <a:p>
            <a:fld id="{86CB4B4D-7CA3-9044-876B-883B54F8677D}" type="slidenum">
              <a:rPr lang="en-GB"/>
              <a:pPr/>
              <a:t>23</a:t>
            </a:fld>
            <a:endParaRPr lang="en-GB"/>
          </a:p>
        </p:txBody>
      </p:sp>
      <p:sp>
        <p:nvSpPr>
          <p:cNvPr id="3" name="Title 2">
            <a:extLst>
              <a:ext uri="{FF2B5EF4-FFF2-40B4-BE49-F238E27FC236}">
                <a16:creationId xmlns:a16="http://schemas.microsoft.com/office/drawing/2014/main" id="{3F7027FF-9686-45FD-AB6D-3A9DE3F97D19}"/>
              </a:ext>
            </a:extLst>
          </p:cNvPr>
          <p:cNvSpPr>
            <a:spLocks noGrp="1"/>
          </p:cNvSpPr>
          <p:nvPr>
            <p:ph type="title"/>
          </p:nvPr>
        </p:nvSpPr>
        <p:spPr>
          <a:xfrm>
            <a:off x="457200" y="962378"/>
            <a:ext cx="8229600" cy="1508126"/>
          </a:xfrm>
        </p:spPr>
        <p:txBody>
          <a:bodyPr lIns="45719" tIns="45720" rIns="45719" bIns="45720" anchor="ctr"/>
          <a:lstStyle/>
          <a:p>
            <a:r>
              <a:rPr lang="en-US">
                <a:ea typeface="+mn-lt"/>
                <a:cs typeface="+mn-lt"/>
              </a:rPr>
              <a:t>System Testing and Test Cases</a:t>
            </a:r>
            <a:endParaRPr lang="en-GB">
              <a:ea typeface="+mn-lt"/>
              <a:cs typeface="+mn-lt"/>
            </a:endParaRPr>
          </a:p>
        </p:txBody>
      </p:sp>
      <p:sp>
        <p:nvSpPr>
          <p:cNvPr id="4" name="TextBox 3">
            <a:extLst>
              <a:ext uri="{FF2B5EF4-FFF2-40B4-BE49-F238E27FC236}">
                <a16:creationId xmlns:a16="http://schemas.microsoft.com/office/drawing/2014/main" id="{F6E03CC6-27F9-444D-9279-1866B8C30C0E}"/>
              </a:ext>
            </a:extLst>
          </p:cNvPr>
          <p:cNvSpPr txBox="1"/>
          <p:nvPr/>
        </p:nvSpPr>
        <p:spPr>
          <a:xfrm>
            <a:off x="1250918" y="2469344"/>
            <a:ext cx="288244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US"/>
              <a:t>Confusion Matrix of testing</a:t>
            </a:r>
            <a:r>
              <a:rPr lang="en-GB" dirty="0"/>
              <a:t> </a:t>
            </a:r>
          </a:p>
        </p:txBody>
      </p:sp>
      <p:pic>
        <p:nvPicPr>
          <p:cNvPr id="5" name="Picture 5" descr="A picture containing diagram&#10;&#10;Description automatically generated">
            <a:extLst>
              <a:ext uri="{FF2B5EF4-FFF2-40B4-BE49-F238E27FC236}">
                <a16:creationId xmlns:a16="http://schemas.microsoft.com/office/drawing/2014/main" id="{4C082FB4-CE46-4E54-B2BE-90923AA5F575}"/>
              </a:ext>
            </a:extLst>
          </p:cNvPr>
          <p:cNvPicPr>
            <a:picLocks noChangeAspect="1"/>
          </p:cNvPicPr>
          <p:nvPr/>
        </p:nvPicPr>
        <p:blipFill>
          <a:blip r:embed="rId2"/>
          <a:stretch>
            <a:fillRect/>
          </a:stretch>
        </p:blipFill>
        <p:spPr>
          <a:xfrm>
            <a:off x="2214055" y="2805414"/>
            <a:ext cx="4623056" cy="3103818"/>
          </a:xfrm>
          <a:prstGeom prst="rect">
            <a:avLst/>
          </a:prstGeom>
        </p:spPr>
      </p:pic>
    </p:spTree>
    <p:extLst>
      <p:ext uri="{BB962C8B-B14F-4D97-AF65-F5344CB8AC3E}">
        <p14:creationId xmlns:p14="http://schemas.microsoft.com/office/powerpoint/2010/main" val="92322998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5286-B544-4D06-AFF7-C402D16E5E28}"/>
              </a:ext>
            </a:extLst>
          </p:cNvPr>
          <p:cNvSpPr>
            <a:spLocks noGrp="1"/>
          </p:cNvSpPr>
          <p:nvPr>
            <p:ph type="title"/>
          </p:nvPr>
        </p:nvSpPr>
        <p:spPr/>
        <p:txBody>
          <a:bodyPr lIns="45719" tIns="45720" rIns="45719" bIns="45720" anchor="ctr">
            <a:normAutofit/>
          </a:bodyPr>
          <a:lstStyle/>
          <a:p>
            <a:r>
              <a:rPr lang="en-GB"/>
              <a:t>Results</a:t>
            </a:r>
          </a:p>
        </p:txBody>
      </p:sp>
      <p:sp>
        <p:nvSpPr>
          <p:cNvPr id="3" name="Text Placeholder 2">
            <a:extLst>
              <a:ext uri="{FF2B5EF4-FFF2-40B4-BE49-F238E27FC236}">
                <a16:creationId xmlns:a16="http://schemas.microsoft.com/office/drawing/2014/main" id="{927D34A1-8AB3-4120-9980-1567005B618B}"/>
              </a:ext>
            </a:extLst>
          </p:cNvPr>
          <p:cNvSpPr>
            <a:spLocks noGrp="1"/>
          </p:cNvSpPr>
          <p:nvPr>
            <p:ph type="body" idx="1"/>
          </p:nvPr>
        </p:nvSpPr>
        <p:spPr>
          <a:xfrm>
            <a:off x="923295" y="2104247"/>
            <a:ext cx="7315200" cy="3763963"/>
          </a:xfrm>
        </p:spPr>
        <p:txBody>
          <a:bodyPr lIns="45719" tIns="45720" rIns="45719" bIns="45720" anchor="t">
            <a:normAutofit/>
          </a:bodyPr>
          <a:lstStyle/>
          <a:p>
            <a:pPr marL="0" indent="0">
              <a:buNone/>
            </a:pPr>
            <a:r>
              <a:rPr lang="en-US" sz="1600" dirty="0">
                <a:latin typeface="Time new roman"/>
                <a:ea typeface="+mn-lt"/>
                <a:cs typeface="+mn-lt"/>
              </a:rPr>
              <a:t>Model prediction on unseen data</a:t>
            </a:r>
            <a:endParaRPr lang="en-GB" sz="1600">
              <a:latin typeface="Time new roman"/>
              <a:ea typeface="+mn-lt"/>
              <a:cs typeface="+mn-lt"/>
            </a:endParaRPr>
          </a:p>
        </p:txBody>
      </p:sp>
      <p:pic>
        <p:nvPicPr>
          <p:cNvPr id="4" name="Picture 4">
            <a:extLst>
              <a:ext uri="{FF2B5EF4-FFF2-40B4-BE49-F238E27FC236}">
                <a16:creationId xmlns:a16="http://schemas.microsoft.com/office/drawing/2014/main" id="{E8C62F6E-48F8-4CB0-89EB-3D6A6BFF0A5B}"/>
              </a:ext>
            </a:extLst>
          </p:cNvPr>
          <p:cNvPicPr>
            <a:picLocks noChangeAspect="1"/>
          </p:cNvPicPr>
          <p:nvPr/>
        </p:nvPicPr>
        <p:blipFill>
          <a:blip r:embed="rId2"/>
          <a:stretch>
            <a:fillRect/>
          </a:stretch>
        </p:blipFill>
        <p:spPr>
          <a:xfrm>
            <a:off x="1411839" y="2558486"/>
            <a:ext cx="6189605" cy="3221020"/>
          </a:xfrm>
          <a:prstGeom prst="rect">
            <a:avLst/>
          </a:prstGeom>
        </p:spPr>
      </p:pic>
    </p:spTree>
    <p:extLst>
      <p:ext uri="{BB962C8B-B14F-4D97-AF65-F5344CB8AC3E}">
        <p14:creationId xmlns:p14="http://schemas.microsoft.com/office/powerpoint/2010/main" val="252596736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5286-B544-4D06-AFF7-C402D16E5E28}"/>
              </a:ext>
            </a:extLst>
          </p:cNvPr>
          <p:cNvSpPr>
            <a:spLocks noGrp="1"/>
          </p:cNvSpPr>
          <p:nvPr>
            <p:ph type="title"/>
          </p:nvPr>
        </p:nvSpPr>
        <p:spPr/>
        <p:txBody>
          <a:bodyPr lIns="45719" tIns="45720" rIns="45719" bIns="45720" anchor="ctr">
            <a:normAutofit/>
          </a:bodyPr>
          <a:lstStyle/>
          <a:p>
            <a:r>
              <a:rPr lang="en-GB"/>
              <a:t>Results</a:t>
            </a:r>
          </a:p>
        </p:txBody>
      </p:sp>
      <p:sp>
        <p:nvSpPr>
          <p:cNvPr id="3" name="Text Placeholder 2">
            <a:extLst>
              <a:ext uri="{FF2B5EF4-FFF2-40B4-BE49-F238E27FC236}">
                <a16:creationId xmlns:a16="http://schemas.microsoft.com/office/drawing/2014/main" id="{927D34A1-8AB3-4120-9980-1567005B618B}"/>
              </a:ext>
            </a:extLst>
          </p:cNvPr>
          <p:cNvSpPr>
            <a:spLocks noGrp="1"/>
          </p:cNvSpPr>
          <p:nvPr>
            <p:ph type="body" idx="1"/>
          </p:nvPr>
        </p:nvSpPr>
        <p:spPr/>
        <p:txBody>
          <a:bodyPr lIns="45719" tIns="45720" rIns="45719" bIns="45720" anchor="t">
            <a:normAutofit/>
          </a:bodyPr>
          <a:lstStyle/>
          <a:p>
            <a:pPr marL="0" indent="0">
              <a:buNone/>
            </a:pPr>
            <a:r>
              <a:rPr lang="en-US" sz="1600" dirty="0">
                <a:latin typeface="Time new roman"/>
                <a:ea typeface="+mn-lt"/>
                <a:cs typeface="+mn-lt"/>
              </a:rPr>
              <a:t>Classification report on new data</a:t>
            </a:r>
          </a:p>
          <a:p>
            <a:pPr marL="0" indent="0">
              <a:buNone/>
            </a:pPr>
            <a:endParaRPr lang="en-US" sz="1600" dirty="0">
              <a:latin typeface="Time new roman"/>
              <a:ea typeface="+mn-lt"/>
              <a:cs typeface="+mn-lt"/>
            </a:endParaRPr>
          </a:p>
        </p:txBody>
      </p:sp>
      <p:pic>
        <p:nvPicPr>
          <p:cNvPr id="5" name="Picture 5" descr="Table&#10;&#10;Description automatically generated">
            <a:extLst>
              <a:ext uri="{FF2B5EF4-FFF2-40B4-BE49-F238E27FC236}">
                <a16:creationId xmlns:a16="http://schemas.microsoft.com/office/drawing/2014/main" id="{925D45B4-B800-49E2-A979-33751480A3FE}"/>
              </a:ext>
            </a:extLst>
          </p:cNvPr>
          <p:cNvPicPr>
            <a:picLocks noChangeAspect="1"/>
          </p:cNvPicPr>
          <p:nvPr/>
        </p:nvPicPr>
        <p:blipFill>
          <a:blip r:embed="rId2"/>
          <a:stretch>
            <a:fillRect/>
          </a:stretch>
        </p:blipFill>
        <p:spPr>
          <a:xfrm>
            <a:off x="1773101" y="2923437"/>
            <a:ext cx="6061960" cy="2786547"/>
          </a:xfrm>
          <a:prstGeom prst="rect">
            <a:avLst/>
          </a:prstGeom>
        </p:spPr>
      </p:pic>
    </p:spTree>
    <p:extLst>
      <p:ext uri="{BB962C8B-B14F-4D97-AF65-F5344CB8AC3E}">
        <p14:creationId xmlns:p14="http://schemas.microsoft.com/office/powerpoint/2010/main" val="146608994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5286-B544-4D06-AFF7-C402D16E5E28}"/>
              </a:ext>
            </a:extLst>
          </p:cNvPr>
          <p:cNvSpPr>
            <a:spLocks noGrp="1"/>
          </p:cNvSpPr>
          <p:nvPr>
            <p:ph type="title"/>
          </p:nvPr>
        </p:nvSpPr>
        <p:spPr/>
        <p:txBody>
          <a:bodyPr lIns="45719" tIns="45720" rIns="45719" bIns="45720" anchor="ctr">
            <a:normAutofit/>
          </a:bodyPr>
          <a:lstStyle/>
          <a:p>
            <a:r>
              <a:rPr lang="en-GB"/>
              <a:t>Results</a:t>
            </a:r>
          </a:p>
        </p:txBody>
      </p:sp>
      <p:sp>
        <p:nvSpPr>
          <p:cNvPr id="3" name="Text Placeholder 2">
            <a:extLst>
              <a:ext uri="{FF2B5EF4-FFF2-40B4-BE49-F238E27FC236}">
                <a16:creationId xmlns:a16="http://schemas.microsoft.com/office/drawing/2014/main" id="{927D34A1-8AB3-4120-9980-1567005B618B}"/>
              </a:ext>
            </a:extLst>
          </p:cNvPr>
          <p:cNvSpPr>
            <a:spLocks noGrp="1"/>
          </p:cNvSpPr>
          <p:nvPr>
            <p:ph type="body" idx="1"/>
          </p:nvPr>
        </p:nvSpPr>
        <p:spPr/>
        <p:txBody>
          <a:bodyPr lIns="45719" tIns="45720" rIns="45719" bIns="45720" anchor="t">
            <a:normAutofit/>
          </a:bodyPr>
          <a:lstStyle/>
          <a:p>
            <a:pPr marL="0" indent="0">
              <a:buNone/>
            </a:pPr>
            <a:r>
              <a:rPr lang="en-US" sz="1600" dirty="0">
                <a:latin typeface="Time new roman"/>
                <a:ea typeface="+mn-lt"/>
                <a:cs typeface="+mn-lt"/>
              </a:rPr>
              <a:t>Confusion Matrix of unseen data</a:t>
            </a:r>
          </a:p>
          <a:p>
            <a:pPr marL="0" indent="0">
              <a:buNone/>
            </a:pPr>
            <a:endParaRPr lang="en-US" sz="1600" dirty="0">
              <a:latin typeface="Time new roman"/>
              <a:ea typeface="+mn-lt"/>
              <a:cs typeface="+mn-lt"/>
            </a:endParaRPr>
          </a:p>
        </p:txBody>
      </p:sp>
      <p:pic>
        <p:nvPicPr>
          <p:cNvPr id="4" name="Picture 5">
            <a:extLst>
              <a:ext uri="{FF2B5EF4-FFF2-40B4-BE49-F238E27FC236}">
                <a16:creationId xmlns:a16="http://schemas.microsoft.com/office/drawing/2014/main" id="{CFF11188-0836-47F6-AAA9-C90D3C384E21}"/>
              </a:ext>
            </a:extLst>
          </p:cNvPr>
          <p:cNvPicPr>
            <a:picLocks noChangeAspect="1"/>
          </p:cNvPicPr>
          <p:nvPr/>
        </p:nvPicPr>
        <p:blipFill>
          <a:blip r:embed="rId2"/>
          <a:stretch>
            <a:fillRect/>
          </a:stretch>
        </p:blipFill>
        <p:spPr>
          <a:xfrm>
            <a:off x="2051598" y="2785850"/>
            <a:ext cx="5354113" cy="3421445"/>
          </a:xfrm>
          <a:prstGeom prst="rect">
            <a:avLst/>
          </a:prstGeom>
        </p:spPr>
      </p:pic>
    </p:spTree>
    <p:extLst>
      <p:ext uri="{BB962C8B-B14F-4D97-AF65-F5344CB8AC3E}">
        <p14:creationId xmlns:p14="http://schemas.microsoft.com/office/powerpoint/2010/main" val="23942091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sz="3200">
                <a:latin typeface="Times New Roman"/>
                <a:cs typeface="Times New Roman"/>
              </a:rPr>
              <a:t>Conclusion</a:t>
            </a:r>
            <a:endParaRPr lang="en-IN" sz="3200">
              <a:latin typeface="Times New Roman"/>
              <a:cs typeface="Times New Roman"/>
            </a:endParaRPr>
          </a:p>
        </p:txBody>
      </p:sp>
      <p:sp>
        <p:nvSpPr>
          <p:cNvPr id="3" name="Slide Number Placeholder 2">
            <a:extLst>
              <a:ext uri="{FF2B5EF4-FFF2-40B4-BE49-F238E27FC236}">
                <a16:creationId xmlns:a16="http://schemas.microsoft.com/office/drawing/2014/main" id="{3068D77C-120F-6344-B7B5-1FCADC3AAC31}"/>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4" name="TextBox 3">
            <a:extLst>
              <a:ext uri="{FF2B5EF4-FFF2-40B4-BE49-F238E27FC236}">
                <a16:creationId xmlns:a16="http://schemas.microsoft.com/office/drawing/2014/main" id="{1E499D75-0552-F046-A2B6-1E50BBE5CA20}"/>
              </a:ext>
            </a:extLst>
          </p:cNvPr>
          <p:cNvSpPr txBox="1"/>
          <p:nvPr/>
        </p:nvSpPr>
        <p:spPr>
          <a:xfrm>
            <a:off x="954860" y="2443795"/>
            <a:ext cx="7460857"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a:t>This project proposed an efficient model for seed classification and quality detection. The model was trained for different epochs but the best model was achieved when epochs were 10. We have decided the epochs as 10 by observing the trend in training accuracy and loss while training the model as after 10 epochs the model is showing fluctuations.</a:t>
            </a:r>
            <a:endParaRPr lang="en-US" sz="1400" b="0" i="0" u="none" strike="noStrike" cap="none" spc="0" normalizeH="0" baseline="0">
              <a:ln>
                <a:noFill/>
              </a:ln>
              <a:effectLst/>
              <a:uFillTx/>
              <a:latin typeface="Times New Roman"/>
              <a:ea typeface="Times New Roman"/>
              <a:cs typeface="Times New Roman"/>
            </a:endParaRPr>
          </a:p>
        </p:txBody>
      </p:sp>
    </p:spTree>
    <p:extLst>
      <p:ext uri="{BB962C8B-B14F-4D97-AF65-F5344CB8AC3E}">
        <p14:creationId xmlns:p14="http://schemas.microsoft.com/office/powerpoint/2010/main" val="320774424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F47C-04B0-4292-B1AD-BCE06892C207}"/>
              </a:ext>
            </a:extLst>
          </p:cNvPr>
          <p:cNvSpPr>
            <a:spLocks noGrp="1"/>
          </p:cNvSpPr>
          <p:nvPr>
            <p:ph type="title"/>
          </p:nvPr>
        </p:nvSpPr>
        <p:spPr/>
        <p:txBody>
          <a:bodyPr lIns="45719" tIns="45720" rIns="45719" bIns="45720" anchor="ctr">
            <a:normAutofit/>
          </a:bodyPr>
          <a:lstStyle/>
          <a:p>
            <a:r>
              <a:rPr lang="en-GB"/>
              <a:t>Future Scope</a:t>
            </a:r>
          </a:p>
        </p:txBody>
      </p:sp>
      <p:sp>
        <p:nvSpPr>
          <p:cNvPr id="3" name="Text Placeholder 2">
            <a:extLst>
              <a:ext uri="{FF2B5EF4-FFF2-40B4-BE49-F238E27FC236}">
                <a16:creationId xmlns:a16="http://schemas.microsoft.com/office/drawing/2014/main" id="{E883C5B9-6D68-4500-B074-A37279E8BEF6}"/>
              </a:ext>
            </a:extLst>
          </p:cNvPr>
          <p:cNvSpPr>
            <a:spLocks noGrp="1"/>
          </p:cNvSpPr>
          <p:nvPr>
            <p:ph type="body" idx="1"/>
          </p:nvPr>
        </p:nvSpPr>
        <p:spPr/>
        <p:txBody>
          <a:bodyPr lIns="45719" tIns="45720" rIns="45719" bIns="45720" anchor="t">
            <a:normAutofit/>
          </a:bodyPr>
          <a:lstStyle/>
          <a:p>
            <a:pPr>
              <a:buFont typeface="Arial"/>
              <a:buChar char="•"/>
            </a:pPr>
            <a:r>
              <a:rPr lang="en-GB" sz="1600" dirty="0">
                <a:latin typeface="Time new roman"/>
              </a:rPr>
              <a:t>We can deploy this model in Android Application and make it more user-friendly</a:t>
            </a:r>
            <a:endParaRPr lang="en-US"/>
          </a:p>
          <a:p>
            <a:pPr>
              <a:buFont typeface="Arial"/>
              <a:buChar char="•"/>
            </a:pPr>
            <a:r>
              <a:rPr lang="en-GB" sz="1600" dirty="0">
                <a:latin typeface="Time new roman"/>
              </a:rPr>
              <a:t>We can expand the data set and exposure of various seeds can be improved</a:t>
            </a:r>
          </a:p>
          <a:p>
            <a:pPr>
              <a:buFont typeface="Arial"/>
              <a:buChar char="•"/>
            </a:pPr>
            <a:endParaRPr lang="en-GB" sz="1600" dirty="0">
              <a:latin typeface="Time new roman"/>
            </a:endParaRPr>
          </a:p>
        </p:txBody>
      </p:sp>
    </p:spTree>
    <p:extLst>
      <p:ext uri="{BB962C8B-B14F-4D97-AF65-F5344CB8AC3E}">
        <p14:creationId xmlns:p14="http://schemas.microsoft.com/office/powerpoint/2010/main" val="241673954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pPr/>
              <a:t>29</a:t>
            </a:fld>
            <a:endParaRPr/>
          </a:p>
        </p:txBody>
      </p:sp>
      <p:sp>
        <p:nvSpPr>
          <p:cNvPr id="210" name="References"/>
          <p:cNvSpPr txBox="1">
            <a:spLocks noGrp="1"/>
          </p:cNvSpPr>
          <p:nvPr>
            <p:ph type="title"/>
          </p:nvPr>
        </p:nvSpPr>
        <p:spPr>
          <a:xfrm>
            <a:off x="977537" y="1188720"/>
            <a:ext cx="6858000" cy="808038"/>
          </a:xfrm>
          <a:prstGeom prst="rect">
            <a:avLst/>
          </a:prstGeom>
        </p:spPr>
        <p:txBody>
          <a:bodyPr>
            <a:normAutofit/>
          </a:bodyPr>
          <a:lstStyle/>
          <a:p>
            <a:r>
              <a:rPr sz="3200">
                <a:latin typeface="Times New Roman"/>
                <a:cs typeface="Times New Roman"/>
              </a:rPr>
              <a:t>References</a:t>
            </a:r>
          </a:p>
        </p:txBody>
      </p:sp>
      <p:sp>
        <p:nvSpPr>
          <p:cNvPr id="2" name="TextBox 1"/>
          <p:cNvSpPr txBox="1"/>
          <p:nvPr/>
        </p:nvSpPr>
        <p:spPr>
          <a:xfrm>
            <a:off x="609600" y="1996758"/>
            <a:ext cx="8001000" cy="46166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lvl="0" indent="-342900" algn="just">
              <a:buFont typeface="Arial" pitchFamily="34" charset="0"/>
              <a:buChar char="•"/>
            </a:pPr>
            <a:r>
              <a:rPr lang="en-US" err="1"/>
              <a:t>Jamuna</a:t>
            </a:r>
            <a:r>
              <a:rPr lang="en-US"/>
              <a:t>, K.S.; </a:t>
            </a:r>
            <a:r>
              <a:rPr lang="en-US" err="1"/>
              <a:t>Karpagavalli</a:t>
            </a:r>
            <a:r>
              <a:rPr lang="en-US"/>
              <a:t>, S.; </a:t>
            </a:r>
            <a:r>
              <a:rPr lang="en-US" err="1"/>
              <a:t>Vijaya</a:t>
            </a:r>
            <a:r>
              <a:rPr lang="en-US"/>
              <a:t>, M.S.; </a:t>
            </a:r>
            <a:r>
              <a:rPr lang="en-US" err="1"/>
              <a:t>Revathi</a:t>
            </a:r>
            <a:r>
              <a:rPr lang="en-US"/>
              <a:t>, P.; </a:t>
            </a:r>
            <a:r>
              <a:rPr lang="en-US" err="1"/>
              <a:t>Gokilavani</a:t>
            </a:r>
            <a:r>
              <a:rPr lang="en-US"/>
              <a:t>, S.; </a:t>
            </a:r>
            <a:r>
              <a:rPr lang="en-US" err="1"/>
              <a:t>Madhiya</a:t>
            </a:r>
            <a:r>
              <a:rPr lang="en-US"/>
              <a:t>, E. Classification of Seed Cotton Yield Based on the Growth Stages of Cotton Crop Using Machine Learning Techniques. In Proceedings of the ACE 2010–2010 International Conference on Advances in Computer Engineering, Bangalore, India, 20–21 June 2010; pp. 312–315.</a:t>
            </a:r>
          </a:p>
          <a:p>
            <a:pPr marL="342900" lvl="0" indent="-342900" algn="just">
              <a:buFont typeface="Arial" pitchFamily="34" charset="0"/>
              <a:buChar char="•"/>
            </a:pPr>
            <a:r>
              <a:rPr lang="en-US" err="1"/>
              <a:t>Qiu</a:t>
            </a:r>
            <a:r>
              <a:rPr lang="en-US"/>
              <a:t>, Z.; Chen, J.; Zhao, Y.; Zhu, S.; He, Y.; Zhang, C. Variety identification of single rice seed using </a:t>
            </a:r>
            <a:r>
              <a:rPr lang="en-US" err="1"/>
              <a:t>hyperspectral</a:t>
            </a:r>
            <a:r>
              <a:rPr lang="en-US"/>
              <a:t> imaging combined with </a:t>
            </a:r>
            <a:r>
              <a:rPr lang="en-US" err="1"/>
              <a:t>convolutional</a:t>
            </a:r>
            <a:r>
              <a:rPr lang="en-US"/>
              <a:t> neural network. Appl. Sci. 2018, 8, 212.</a:t>
            </a:r>
          </a:p>
          <a:p>
            <a:pPr marL="342900" lvl="0" indent="-342900" algn="just">
              <a:buFont typeface="Arial" pitchFamily="34" charset="0"/>
              <a:buChar char="•"/>
            </a:pPr>
            <a:r>
              <a:rPr lang="en-US" err="1"/>
              <a:t>Kiratiratanapruk</a:t>
            </a:r>
            <a:r>
              <a:rPr lang="en-US"/>
              <a:t>, K.; </a:t>
            </a:r>
            <a:r>
              <a:rPr lang="en-US" err="1"/>
              <a:t>Temniranrat</a:t>
            </a:r>
            <a:r>
              <a:rPr lang="en-US"/>
              <a:t>, P.; </a:t>
            </a:r>
            <a:r>
              <a:rPr lang="en-US" err="1"/>
              <a:t>Sinthupinyo</a:t>
            </a:r>
            <a:r>
              <a:rPr lang="en-US"/>
              <a:t>, W.; </a:t>
            </a:r>
            <a:r>
              <a:rPr lang="en-US" err="1"/>
              <a:t>Prempree</a:t>
            </a:r>
            <a:r>
              <a:rPr lang="en-US"/>
              <a:t>, P.; </a:t>
            </a:r>
            <a:r>
              <a:rPr lang="en-US" err="1"/>
              <a:t>Chaitavon</a:t>
            </a:r>
            <a:r>
              <a:rPr lang="en-US"/>
              <a:t>, K.; </a:t>
            </a:r>
            <a:r>
              <a:rPr lang="en-US" err="1"/>
              <a:t>Porntheeraphat</a:t>
            </a:r>
            <a:r>
              <a:rPr lang="en-US"/>
              <a:t>, S.; </a:t>
            </a:r>
            <a:r>
              <a:rPr lang="en-US" err="1"/>
              <a:t>Prasertsak</a:t>
            </a:r>
            <a:r>
              <a:rPr lang="en-US"/>
              <a:t>, A. Development of Paddy Rice Seed Classification Process using Machine Learning Techniques for Automatic Grading Machine. J. Sens. 2020, 2020, 7041310.</a:t>
            </a:r>
          </a:p>
          <a:p>
            <a:pPr marL="342900" lvl="0" indent="-342900" algn="just">
              <a:buFont typeface="Arial" pitchFamily="34" charset="0"/>
              <a:buChar char="•"/>
            </a:pPr>
            <a:r>
              <a:rPr lang="en-US"/>
              <a:t>Luan, Z.; Li, C.; Ding, S.; Wei, M.; Yang, Y. Sunflower Seed Sorting Based on </a:t>
            </a:r>
            <a:r>
              <a:rPr lang="en-US" err="1"/>
              <a:t>Convolutional</a:t>
            </a:r>
            <a:r>
              <a:rPr lang="en-US"/>
              <a:t> Neural Network. In Proceedings of the ICGIP 2019 Eleventh International Conference on Graphics and Image Processing, Hangzhou, China, 12–14 October 2019; Pan, Z., Wang, X., Eds.; SPIE: Bellingham, WA, USA, 2020; Volume 11373, p. 129</a:t>
            </a:r>
          </a:p>
          <a:p>
            <a:pPr marL="342900" lvl="0" indent="-342900" algn="just">
              <a:buFont typeface="Arial" pitchFamily="34" charset="0"/>
              <a:buChar char="•"/>
            </a:pPr>
            <a:r>
              <a:rPr lang="en-US" err="1"/>
              <a:t>Rozman</a:t>
            </a:r>
            <a:r>
              <a:rPr lang="en-US"/>
              <a:t>, C. Denis </a:t>
            </a:r>
            <a:r>
              <a:rPr lang="en-US" err="1"/>
              <a:t>Stajnko</a:t>
            </a:r>
            <a:r>
              <a:rPr lang="en-US"/>
              <a:t> Assessment of germination rate of the tomato seeds using image processing and ˇ machine learning. Eur. J. </a:t>
            </a:r>
            <a:r>
              <a:rPr lang="en-US" err="1"/>
              <a:t>Hortic</a:t>
            </a:r>
            <a:r>
              <a:rPr lang="en-US"/>
              <a:t>. Sci. 2015, 80, 68–75</a:t>
            </a:r>
          </a:p>
          <a:p>
            <a:pPr marL="342900" lvl="0" indent="-342900" algn="just">
              <a:buFont typeface="Arial" pitchFamily="34" charset="0"/>
              <a:buChar char="•"/>
            </a:pPr>
            <a:r>
              <a:rPr lang="en-US"/>
              <a:t>Taylor, J.; </a:t>
            </a:r>
            <a:r>
              <a:rPr lang="en-US" err="1"/>
              <a:t>Chiou</a:t>
            </a:r>
            <a:r>
              <a:rPr lang="en-US"/>
              <a:t>, C.P.; Bond, L.J. A methodology for sorting haploid and diploid corn seed using terahertz time domain spectroscopy and machine learning. AIP Conf. Proc. 2019, 2102.</a:t>
            </a:r>
          </a:p>
          <a:p>
            <a:pPr marL="342900" indent="-342900" algn="just">
              <a:buFont typeface="Arial" pitchFamily="34" charset="0"/>
              <a:buChar char="•"/>
            </a:pPr>
            <a:endParaRPr lang="en-US"/>
          </a:p>
          <a:p>
            <a:pPr marL="342900" lvl="0" indent="-342900" algn="just">
              <a:buFont typeface="Arial" pitchFamily="34" charset="0"/>
              <a:buChar char="•"/>
            </a:pPr>
            <a:endParaRPr lang="en-US"/>
          </a:p>
          <a:p>
            <a:pPr marL="342900" lvl="0" indent="-342900" algn="just">
              <a:buFont typeface="Arial" pitchFamily="34" charset="0"/>
              <a:buChar char="•"/>
            </a:pPr>
            <a:endParaRPr lang="en-US"/>
          </a:p>
          <a:p>
            <a:pPr marL="342900" indent="-342900" algn="just">
              <a:buFont typeface="Arial" pitchFamily="34" charset="0"/>
              <a:buChar char="•"/>
            </a:pPr>
            <a:endParaRPr 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ED58-7196-4312-8CF2-12D3A87C9D95}"/>
              </a:ext>
            </a:extLst>
          </p:cNvPr>
          <p:cNvSpPr>
            <a:spLocks noGrp="1"/>
          </p:cNvSpPr>
          <p:nvPr>
            <p:ph type="title"/>
          </p:nvPr>
        </p:nvSpPr>
        <p:spPr/>
        <p:txBody>
          <a:bodyPr lIns="45719" tIns="45720" rIns="45719" bIns="45720" anchor="ctr">
            <a:normAutofit/>
          </a:bodyPr>
          <a:lstStyle/>
          <a:p>
            <a:r>
              <a:rPr lang="en-GB"/>
              <a:t>Motivation</a:t>
            </a:r>
          </a:p>
        </p:txBody>
      </p:sp>
      <p:sp>
        <p:nvSpPr>
          <p:cNvPr id="3" name="Text Placeholder 2">
            <a:extLst>
              <a:ext uri="{FF2B5EF4-FFF2-40B4-BE49-F238E27FC236}">
                <a16:creationId xmlns:a16="http://schemas.microsoft.com/office/drawing/2014/main" id="{CEB6F900-B7C7-4224-B6BA-A0F02FBB0ACC}"/>
              </a:ext>
            </a:extLst>
          </p:cNvPr>
          <p:cNvSpPr>
            <a:spLocks noGrp="1"/>
          </p:cNvSpPr>
          <p:nvPr>
            <p:ph type="body" idx="1"/>
          </p:nvPr>
        </p:nvSpPr>
        <p:spPr/>
        <p:txBody>
          <a:bodyPr lIns="45719" tIns="45720" rIns="45719" bIns="45720" anchor="t">
            <a:normAutofit/>
          </a:bodyPr>
          <a:lstStyle/>
          <a:p>
            <a:pPr>
              <a:buFont typeface="Arial"/>
              <a:buChar char="•"/>
            </a:pPr>
            <a:r>
              <a:rPr lang="en-US" sz="1400" dirty="0">
                <a:latin typeface="Time new roman"/>
                <a:ea typeface="+mn-lt"/>
                <a:cs typeface="+mn-lt"/>
              </a:rPr>
              <a:t>Seeds are typically high in dietary fiber, a nutrient that plays a central role in digestive health. Seeds are great sources of fiber. They also contain healthy fats and plenty of necessary vitamins, minerals and antioxidants. When consumed as a part of a healthy diet, seeds can help reduce blood glucose, cholesterol and pressure level.</a:t>
            </a:r>
            <a:endParaRPr lang="en-US" sz="1400"/>
          </a:p>
          <a:p>
            <a:pPr marL="0" indent="0">
              <a:buNone/>
            </a:pPr>
            <a:endParaRPr lang="en-US" sz="1400" dirty="0">
              <a:latin typeface="Time new roman"/>
              <a:ea typeface="+mn-lt"/>
              <a:cs typeface="+mn-lt"/>
            </a:endParaRPr>
          </a:p>
          <a:p>
            <a:pPr>
              <a:buFont typeface="Arial"/>
              <a:buChar char="•"/>
            </a:pPr>
            <a:r>
              <a:rPr lang="en-US" sz="1400" dirty="0">
                <a:latin typeface="Time new roman"/>
                <a:ea typeface="+mn-lt"/>
                <a:cs typeface="+mn-lt"/>
              </a:rPr>
              <a:t>Classification of seeds depending on the characteristics of color, shape, and texture requires repeated extraction of an outsized amount of feature information, which isn't efficiently employed in detection.</a:t>
            </a:r>
          </a:p>
        </p:txBody>
      </p:sp>
      <p:sp>
        <p:nvSpPr>
          <p:cNvPr id="4" name="Slide Number Placeholder 3">
            <a:extLst>
              <a:ext uri="{FF2B5EF4-FFF2-40B4-BE49-F238E27FC236}">
                <a16:creationId xmlns:a16="http://schemas.microsoft.com/office/drawing/2014/main" id="{7819B972-E0A8-4CEB-9CF6-BD5B59C7071B}"/>
              </a:ext>
            </a:extLst>
          </p:cNvPr>
          <p:cNvSpPr>
            <a:spLocks noGrp="1"/>
          </p:cNvSpPr>
          <p:nvPr>
            <p:ph type="sldNum" sz="quarter" idx="2"/>
          </p:nvPr>
        </p:nvSpPr>
        <p:spPr/>
        <p:txBody>
          <a:bodyPr/>
          <a:lstStyle/>
          <a:p>
            <a:fld id="{86CB4B4D-7CA3-9044-876B-883B54F8677D}" type="slidenum">
              <a:rPr lang="en-GB"/>
              <a:pPr/>
              <a:t>3</a:t>
            </a:fld>
            <a:endParaRPr lang="en-GB"/>
          </a:p>
        </p:txBody>
      </p:sp>
    </p:spTree>
    <p:extLst>
      <p:ext uri="{BB962C8B-B14F-4D97-AF65-F5344CB8AC3E}">
        <p14:creationId xmlns:p14="http://schemas.microsoft.com/office/powerpoint/2010/main" val="429492206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pPr/>
              <a:t>30</a:t>
            </a:fld>
            <a:endParaRPr/>
          </a:p>
        </p:txBody>
      </p:sp>
      <p:sp>
        <p:nvSpPr>
          <p:cNvPr id="210" name="References"/>
          <p:cNvSpPr txBox="1">
            <a:spLocks noGrp="1"/>
          </p:cNvSpPr>
          <p:nvPr>
            <p:ph type="title"/>
          </p:nvPr>
        </p:nvSpPr>
        <p:spPr>
          <a:xfrm>
            <a:off x="977537" y="1188720"/>
            <a:ext cx="6858000" cy="808038"/>
          </a:xfrm>
          <a:prstGeom prst="rect">
            <a:avLst/>
          </a:prstGeom>
        </p:spPr>
        <p:txBody>
          <a:bodyPr>
            <a:normAutofit/>
          </a:bodyPr>
          <a:lstStyle/>
          <a:p>
            <a:r>
              <a:rPr sz="3200">
                <a:latin typeface="Times New Roman"/>
                <a:cs typeface="Times New Roman"/>
              </a:rPr>
              <a:t>References</a:t>
            </a:r>
          </a:p>
        </p:txBody>
      </p:sp>
      <p:sp>
        <p:nvSpPr>
          <p:cNvPr id="2" name="TextBox 1"/>
          <p:cNvSpPr txBox="1"/>
          <p:nvPr/>
        </p:nvSpPr>
        <p:spPr>
          <a:xfrm>
            <a:off x="609600" y="1996758"/>
            <a:ext cx="8001000" cy="41857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lvl="0" indent="-342900" algn="just">
              <a:buFont typeface="Arial" pitchFamily="34" charset="0"/>
              <a:buChar char="•"/>
            </a:pPr>
            <a:r>
              <a:rPr lang="en-US"/>
              <a:t>Ali, A.; </a:t>
            </a:r>
            <a:r>
              <a:rPr lang="en-US" err="1"/>
              <a:t>Qadri</a:t>
            </a:r>
            <a:r>
              <a:rPr lang="en-US"/>
              <a:t>, S.; </a:t>
            </a:r>
            <a:r>
              <a:rPr lang="en-US" err="1"/>
              <a:t>Mashwani</a:t>
            </a:r>
            <a:r>
              <a:rPr lang="en-US"/>
              <a:t>, W.K.; </a:t>
            </a:r>
            <a:r>
              <a:rPr lang="en-US" err="1"/>
              <a:t>Brahim</a:t>
            </a:r>
            <a:r>
              <a:rPr lang="en-US"/>
              <a:t> </a:t>
            </a:r>
            <a:r>
              <a:rPr lang="en-US" err="1"/>
              <a:t>Belhaouari</a:t>
            </a:r>
            <a:r>
              <a:rPr lang="en-US"/>
              <a:t>, S.; </a:t>
            </a:r>
            <a:r>
              <a:rPr lang="en-US" err="1"/>
              <a:t>Naeem</a:t>
            </a:r>
            <a:r>
              <a:rPr lang="en-US"/>
              <a:t>, S.; </a:t>
            </a:r>
            <a:r>
              <a:rPr lang="en-US" err="1"/>
              <a:t>Rafique</a:t>
            </a:r>
            <a:r>
              <a:rPr lang="en-US"/>
              <a:t>, S.; Jamal, F.; </a:t>
            </a:r>
            <a:r>
              <a:rPr lang="en-US" err="1"/>
              <a:t>Chesneau</a:t>
            </a:r>
            <a:r>
              <a:rPr lang="en-US"/>
              <a:t>, C.; </a:t>
            </a:r>
            <a:r>
              <a:rPr lang="en-US" err="1"/>
              <a:t>Anam</a:t>
            </a:r>
            <a:r>
              <a:rPr lang="en-US"/>
              <a:t>, S. Machine learning approach for the classification of corn seed using hybrid features. Int. J. Food Prop. 2020, 23, 1097–1111.</a:t>
            </a:r>
          </a:p>
          <a:p>
            <a:pPr marL="342900" lvl="0" indent="-342900" algn="just">
              <a:buFont typeface="Arial" pitchFamily="34" charset="0"/>
              <a:buChar char="•"/>
            </a:pPr>
            <a:r>
              <a:rPr lang="en-US"/>
              <a:t>Eli-</a:t>
            </a:r>
            <a:r>
              <a:rPr lang="en-US" err="1"/>
              <a:t>Chukwu</a:t>
            </a:r>
            <a:r>
              <a:rPr lang="en-US"/>
              <a:t>, N. Applications of Artificial Intelligence in Agriculture: A Review. Eng. Technol. Appl. Sci. Res. 2019, 9, 4377–4383</a:t>
            </a:r>
          </a:p>
          <a:p>
            <a:pPr marL="342900" lvl="0" indent="-342900" algn="just">
              <a:buFont typeface="Arial" pitchFamily="34" charset="0"/>
              <a:buChar char="•"/>
            </a:pPr>
            <a:r>
              <a:rPr lang="en-US" err="1"/>
              <a:t>Agrawal</a:t>
            </a:r>
            <a:r>
              <a:rPr lang="en-US"/>
              <a:t>, D.; </a:t>
            </a:r>
            <a:r>
              <a:rPr lang="en-US" err="1"/>
              <a:t>Dahiya</a:t>
            </a:r>
            <a:r>
              <a:rPr lang="en-US"/>
              <a:t>, P. Comparisons of classification algorithms on seeds dataset using machine learning algorithm. </a:t>
            </a:r>
            <a:r>
              <a:rPr lang="en-US" err="1"/>
              <a:t>Compusoft</a:t>
            </a:r>
            <a:r>
              <a:rPr lang="en-US"/>
              <a:t> 2018, 7, 2760–2765</a:t>
            </a:r>
          </a:p>
          <a:p>
            <a:pPr marL="342900" lvl="0" indent="-342900" algn="just">
              <a:buFont typeface="Arial" pitchFamily="34" charset="0"/>
              <a:buChar char="•"/>
            </a:pPr>
            <a:r>
              <a:rPr lang="en-US" err="1"/>
              <a:t>Vlasov</a:t>
            </a:r>
            <a:r>
              <a:rPr lang="en-US"/>
              <a:t>, A.V.; </a:t>
            </a:r>
            <a:r>
              <a:rPr lang="en-US" err="1"/>
              <a:t>Fadeev</a:t>
            </a:r>
            <a:r>
              <a:rPr lang="en-US"/>
              <a:t>, A.S. A machine learning approach for grain crop’s seed classification in purifying separation. J. Phys. Conf. Ser. 2017, 803, 012177.</a:t>
            </a:r>
          </a:p>
          <a:p>
            <a:pPr marL="342900" lvl="0" indent="-342900" algn="just">
              <a:buFont typeface="Arial" pitchFamily="34" charset="0"/>
              <a:buChar char="•"/>
            </a:pPr>
            <a:r>
              <a:rPr lang="en-US"/>
              <a:t>Maeda-</a:t>
            </a:r>
            <a:r>
              <a:rPr lang="en-US" err="1"/>
              <a:t>Gutiérrez</a:t>
            </a:r>
            <a:r>
              <a:rPr lang="en-US"/>
              <a:t>, V.; </a:t>
            </a:r>
            <a:r>
              <a:rPr lang="en-US" err="1"/>
              <a:t>Galván-Tejada</a:t>
            </a:r>
            <a:r>
              <a:rPr lang="en-US"/>
              <a:t>, C.E.; </a:t>
            </a:r>
            <a:r>
              <a:rPr lang="en-US" err="1"/>
              <a:t>Zanella-Calzada</a:t>
            </a:r>
            <a:r>
              <a:rPr lang="en-US"/>
              <a:t>, L.A.; Celaya-Padilla, J.M.; </a:t>
            </a:r>
            <a:r>
              <a:rPr lang="en-US" err="1"/>
              <a:t>Galván-Tejada</a:t>
            </a:r>
            <a:r>
              <a:rPr lang="en-US"/>
              <a:t>, J.I.; </a:t>
            </a:r>
            <a:r>
              <a:rPr lang="en-US" err="1"/>
              <a:t>Gamboa</a:t>
            </a:r>
            <a:r>
              <a:rPr lang="en-US"/>
              <a:t>-Rosales, H.; Luna-</a:t>
            </a:r>
            <a:r>
              <a:rPr lang="en-US" err="1"/>
              <a:t>García</a:t>
            </a:r>
            <a:r>
              <a:rPr lang="en-US"/>
              <a:t>, H.; </a:t>
            </a:r>
            <a:r>
              <a:rPr lang="en-US" err="1"/>
              <a:t>Magallanes-Quintanar</a:t>
            </a:r>
            <a:r>
              <a:rPr lang="en-US"/>
              <a:t>, R.; Guerrero </a:t>
            </a:r>
            <a:r>
              <a:rPr lang="en-US" err="1"/>
              <a:t>Méndez</a:t>
            </a:r>
            <a:r>
              <a:rPr lang="en-US"/>
              <a:t>, C.A.; </a:t>
            </a:r>
            <a:r>
              <a:rPr lang="en-US" err="1"/>
              <a:t>Olvera-Olvera</a:t>
            </a:r>
            <a:r>
              <a:rPr lang="en-US"/>
              <a:t>, C.A. Comparison of </a:t>
            </a:r>
            <a:r>
              <a:rPr lang="en-US" err="1"/>
              <a:t>convolutional</a:t>
            </a:r>
            <a:r>
              <a:rPr lang="en-US"/>
              <a:t> neural network architectures for classification of tomato plant diseases. Appl. Sci. 2020, 10, 1245</a:t>
            </a:r>
          </a:p>
          <a:p>
            <a:pPr marL="342900" indent="-342900" algn="just">
              <a:buFont typeface="Arial" pitchFamily="34" charset="0"/>
              <a:buChar char="•"/>
            </a:pPr>
            <a:r>
              <a:rPr lang="en-US" err="1"/>
              <a:t>Krizhevsky</a:t>
            </a:r>
            <a:r>
              <a:rPr lang="en-US"/>
              <a:t>, A.; </a:t>
            </a:r>
            <a:r>
              <a:rPr lang="en-US" err="1"/>
              <a:t>Sutskever</a:t>
            </a:r>
            <a:r>
              <a:rPr lang="en-US"/>
              <a:t>, I.; Hinton, G.E. </a:t>
            </a:r>
            <a:r>
              <a:rPr lang="en-US" err="1"/>
              <a:t>ImageNet</a:t>
            </a:r>
            <a:r>
              <a:rPr lang="en-US"/>
              <a:t> Classification with Deep </a:t>
            </a:r>
            <a:r>
              <a:rPr lang="en-US" err="1"/>
              <a:t>Convolutional</a:t>
            </a:r>
            <a:r>
              <a:rPr lang="en-US"/>
              <a:t> Neural Networks. In Proceedings of the Advances in Neural Information Processing Systems 25 (NIPS 2012), Lake Tahoe, NV, USA, 3–6 December 2012; pp. 1097–1105.</a:t>
            </a:r>
          </a:p>
          <a:p>
            <a:pPr marL="342900" lvl="0" indent="-342900" algn="just">
              <a:buFont typeface="Arial" pitchFamily="34" charset="0"/>
              <a:buChar char="•"/>
            </a:pPr>
            <a:endParaRPr lang="en-US"/>
          </a:p>
          <a:p>
            <a:pPr marL="342900" lvl="0" indent="-342900" algn="just">
              <a:buFont typeface="Arial" pitchFamily="34" charset="0"/>
              <a:buChar char="•"/>
            </a:pPr>
            <a:endParaRPr lang="en-US"/>
          </a:p>
          <a:p>
            <a:pPr marL="342900" indent="-342900" algn="just">
              <a:buFont typeface="Arial" pitchFamily="34" charset="0"/>
              <a:buChar char="•"/>
            </a:pPr>
            <a:endParaRPr lang="en-US"/>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pPr/>
              <a:t>31</a:t>
            </a:fld>
            <a:endParaRPr/>
          </a:p>
        </p:txBody>
      </p:sp>
      <p:sp>
        <p:nvSpPr>
          <p:cNvPr id="210" name="References"/>
          <p:cNvSpPr txBox="1">
            <a:spLocks noGrp="1"/>
          </p:cNvSpPr>
          <p:nvPr>
            <p:ph type="title"/>
          </p:nvPr>
        </p:nvSpPr>
        <p:spPr>
          <a:xfrm>
            <a:off x="977537" y="1188720"/>
            <a:ext cx="6858000" cy="808038"/>
          </a:xfrm>
          <a:prstGeom prst="rect">
            <a:avLst/>
          </a:prstGeom>
        </p:spPr>
        <p:txBody>
          <a:bodyPr>
            <a:normAutofit/>
          </a:bodyPr>
          <a:lstStyle/>
          <a:p>
            <a:r>
              <a:rPr sz="3200">
                <a:latin typeface="Times New Roman"/>
                <a:cs typeface="Times New Roman"/>
              </a:rPr>
              <a:t>References</a:t>
            </a:r>
          </a:p>
        </p:txBody>
      </p:sp>
      <p:sp>
        <p:nvSpPr>
          <p:cNvPr id="2" name="TextBox 1"/>
          <p:cNvSpPr txBox="1"/>
          <p:nvPr/>
        </p:nvSpPr>
        <p:spPr>
          <a:xfrm>
            <a:off x="609600" y="1996758"/>
            <a:ext cx="8001000"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lvl="0" indent="-342900" algn="just">
              <a:buFont typeface="Arial" pitchFamily="34" charset="0"/>
              <a:buChar char="•"/>
            </a:pPr>
            <a:r>
              <a:rPr lang="en-US" err="1"/>
              <a:t>Szegedy</a:t>
            </a:r>
            <a:r>
              <a:rPr lang="en-US"/>
              <a:t>, C.; Liu, W.; </a:t>
            </a:r>
            <a:r>
              <a:rPr lang="en-US" err="1"/>
              <a:t>Jia</a:t>
            </a:r>
            <a:r>
              <a:rPr lang="en-US"/>
              <a:t>, Y.; </a:t>
            </a:r>
            <a:r>
              <a:rPr lang="en-US" err="1"/>
              <a:t>Sermanet</a:t>
            </a:r>
            <a:r>
              <a:rPr lang="en-US"/>
              <a:t>, P.; Reed, S.; </a:t>
            </a:r>
            <a:r>
              <a:rPr lang="en-US" err="1"/>
              <a:t>Anguelov</a:t>
            </a:r>
            <a:r>
              <a:rPr lang="en-US"/>
              <a:t>, D.; </a:t>
            </a:r>
            <a:r>
              <a:rPr lang="en-US" err="1"/>
              <a:t>Erhan</a:t>
            </a:r>
            <a:r>
              <a:rPr lang="en-US"/>
              <a:t>, D.; </a:t>
            </a:r>
            <a:r>
              <a:rPr lang="en-US" err="1"/>
              <a:t>Vanhoucke</a:t>
            </a:r>
            <a:r>
              <a:rPr lang="en-US"/>
              <a:t>, V.; </a:t>
            </a:r>
            <a:r>
              <a:rPr lang="en-US" err="1"/>
              <a:t>Rabinovich</a:t>
            </a:r>
            <a:r>
              <a:rPr lang="en-US"/>
              <a:t>, A. Going Deeper with Convolutions. In Proceedings of the IEEE Conference on Computer Vision and Pattern Recognition, Boston, MA, USA, 7–12 June 2015; pp. 1–9.</a:t>
            </a:r>
          </a:p>
          <a:p>
            <a:pPr marL="342900" lvl="0" indent="-342900" algn="just">
              <a:buFont typeface="Arial" pitchFamily="34" charset="0"/>
              <a:buChar char="•"/>
            </a:pPr>
            <a:r>
              <a:rPr lang="en-US" err="1"/>
              <a:t>Szegedy</a:t>
            </a:r>
            <a:r>
              <a:rPr lang="en-US"/>
              <a:t>, C.; </a:t>
            </a:r>
            <a:r>
              <a:rPr lang="en-US" err="1"/>
              <a:t>Vanhoucke</a:t>
            </a:r>
            <a:r>
              <a:rPr lang="en-US"/>
              <a:t>, V.; </a:t>
            </a:r>
            <a:r>
              <a:rPr lang="en-US" err="1"/>
              <a:t>Ioffe</a:t>
            </a:r>
            <a:r>
              <a:rPr lang="en-US"/>
              <a:t>, S.; </a:t>
            </a:r>
            <a:r>
              <a:rPr lang="en-US" err="1"/>
              <a:t>Shlens</a:t>
            </a:r>
            <a:r>
              <a:rPr lang="en-US"/>
              <a:t>, J.; </a:t>
            </a:r>
            <a:r>
              <a:rPr lang="en-US" err="1"/>
              <a:t>Wojna</a:t>
            </a:r>
            <a:r>
              <a:rPr lang="en-US"/>
              <a:t>, Z. Rethinking the Inception Architecture for Computer Vision. In Proceedings of the IEEE Computer Society Conference on Computer Vision and Pattern Recognition, Las Vegas, NV, USA, 27–30 June 2016; pp. 2818–2826</a:t>
            </a:r>
          </a:p>
          <a:p>
            <a:pPr marL="342900" lvl="0" indent="-342900" algn="just">
              <a:buFont typeface="Arial" pitchFamily="34" charset="0"/>
              <a:buChar char="•"/>
            </a:pPr>
            <a:r>
              <a:rPr lang="en-US"/>
              <a:t>He, K.; Zhang, X.; </a:t>
            </a:r>
            <a:r>
              <a:rPr lang="en-US" err="1"/>
              <a:t>Ren</a:t>
            </a:r>
            <a:r>
              <a:rPr lang="en-US"/>
              <a:t>, S.; Sun, J. Deep Residual Learning for Image Recognition. In Proceedings of the Proceedings of the IEEE Conference on Computer Vision and Pattern Recognition, Las Vegas, NV, USA, 27–30 June 2016; pp. 770–778</a:t>
            </a:r>
          </a:p>
          <a:p>
            <a:pPr marL="342900" indent="-342900" algn="just">
              <a:buFont typeface="Arial" pitchFamily="34" charset="0"/>
              <a:buChar char="•"/>
            </a:pPr>
            <a:r>
              <a:rPr lang="en-US"/>
              <a:t>Feature Detection and Analysis of Pigeon Peas Using Image Processing</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a:latin typeface="Times New Roman" panose="02020603050405020304" pitchFamily="18" charset="0"/>
                <a:cs typeface="Times New Roman" panose="02020603050405020304" pitchFamily="18" charset="0"/>
              </a:rPr>
              <a:t>THANK YOU</a:t>
            </a:r>
            <a:endParaRPr lang="en-IN">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721A96B-8B05-BD49-B6F0-8D4DA60AFD49}"/>
              </a:ext>
            </a:extLst>
          </p:cNvPr>
          <p:cNvSpPr>
            <a:spLocks noGrp="1"/>
          </p:cNvSpPr>
          <p:nvPr>
            <p:ph type="sldNum" sz="quarter" idx="2"/>
          </p:nvPr>
        </p:nvSpPr>
        <p:spPr/>
        <p:txBody>
          <a:bodyPr/>
          <a:lstStyle/>
          <a:p>
            <a:fld id="{86CB4B4D-7CA3-9044-876B-883B54F8677D}" type="slidenum">
              <a:rPr lang="en-IN" smtClean="0"/>
              <a:pPr/>
              <a:t>32</a:t>
            </a:fld>
            <a:endParaRPr lang="en-IN"/>
          </a:p>
        </p:txBody>
      </p:sp>
    </p:spTree>
    <p:extLst>
      <p:ext uri="{BB962C8B-B14F-4D97-AF65-F5344CB8AC3E}">
        <p14:creationId xmlns:p14="http://schemas.microsoft.com/office/powerpoint/2010/main" val="22901727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pPr/>
              <a:t>4</a:t>
            </a:fld>
            <a:endParaRPr/>
          </a:p>
        </p:txBody>
      </p:sp>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a:latin typeface="Times New Roman" panose="02020603050405020304" pitchFamily="18" charset="0"/>
                <a:ea typeface="+mn-ea"/>
                <a:cs typeface="Times New Roman" panose="02020603050405020304" pitchFamily="18" charset="0"/>
                <a:sym typeface="Arial"/>
              </a:rPr>
              <a:t>Problem</a:t>
            </a:r>
            <a:r>
              <a:rPr lang="en-IN"/>
              <a:t> Definition</a:t>
            </a:r>
            <a:endParaRPr/>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929639" y="2867093"/>
            <a:ext cx="7680961" cy="88229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t">
            <a:spAutoFit/>
          </a:bodyPr>
          <a:lstStyle/>
          <a:p>
            <a:r>
              <a:rPr lang="en-IN"/>
              <a:t>To design a CNN based model for classification and quality detection of </a:t>
            </a:r>
            <a:r>
              <a:rPr lang="en-IN" err="1"/>
              <a:t>moongdal</a:t>
            </a:r>
            <a:r>
              <a:rPr lang="en-IN"/>
              <a:t>, pigeon pea, groundnuts.</a:t>
            </a:r>
          </a:p>
          <a:p>
            <a:pPr>
              <a:spcBef>
                <a:spcPts val="400"/>
              </a:spcBef>
              <a:buClr>
                <a:srgbClr val="6699FF"/>
              </a:buClr>
              <a:buSzPct val="100000"/>
              <a:defRPr sz="2000"/>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pPr/>
              <a:t>5</a:t>
            </a:fld>
            <a:endParaRPr/>
          </a:p>
        </p:txBody>
      </p:sp>
      <p:sp>
        <p:nvSpPr>
          <p:cNvPr id="157" name="Motivation"/>
          <p:cNvSpPr txBox="1">
            <a:spLocks noGrp="1"/>
          </p:cNvSpPr>
          <p:nvPr>
            <p:ph type="title"/>
          </p:nvPr>
        </p:nvSpPr>
        <p:spPr>
          <a:xfrm>
            <a:off x="1143000" y="127914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a:t>Literature Survey</a:t>
            </a:r>
            <a:endParaRPr sz="3200">
              <a:solidFill>
                <a:srgbClr val="FF0000"/>
              </a:solidFill>
            </a:endParaRPr>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lstStyle/>
          <a:p>
            <a:pPr>
              <a:spcBef>
                <a:spcPts val="400"/>
              </a:spcBef>
              <a:buSzPct val="100000"/>
            </a:pPr>
            <a:endParaRPr sz="1800"/>
          </a:p>
        </p:txBody>
      </p:sp>
      <p:graphicFrame>
        <p:nvGraphicFramePr>
          <p:cNvPr id="6" name="Table 5"/>
          <p:cNvGraphicFramePr>
            <a:graphicFrameLocks noGrp="1"/>
          </p:cNvGraphicFramePr>
          <p:nvPr/>
        </p:nvGraphicFramePr>
        <p:xfrm>
          <a:off x="1645380" y="2101007"/>
          <a:ext cx="5766925" cy="3657600"/>
        </p:xfrm>
        <a:graphic>
          <a:graphicData uri="http://schemas.openxmlformats.org/drawingml/2006/table">
            <a:tbl>
              <a:tblPr firstRow="1" bandRow="1">
                <a:tableStyleId>{284E427A-3D55-4303-BF80-6455036E1DE7}</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033799">
                  <a:extLst>
                    <a:ext uri="{9D8B030D-6E8A-4147-A177-3AD203B41FA5}">
                      <a16:colId xmlns:a16="http://schemas.microsoft.com/office/drawing/2014/main" val="20002"/>
                    </a:ext>
                  </a:extLst>
                </a:gridCol>
                <a:gridCol w="1294726">
                  <a:extLst>
                    <a:ext uri="{9D8B030D-6E8A-4147-A177-3AD203B41FA5}">
                      <a16:colId xmlns:a16="http://schemas.microsoft.com/office/drawing/2014/main" val="20003"/>
                    </a:ext>
                  </a:extLst>
                </a:gridCol>
              </a:tblGrid>
              <a:tr h="370840">
                <a:tc>
                  <a:txBody>
                    <a:bodyPr/>
                    <a:lstStyle/>
                    <a:p>
                      <a:pPr algn="ctr"/>
                      <a:r>
                        <a:rPr lang="en-IN" sz="1200" err="1">
                          <a:latin typeface="Times New Roman" pitchFamily="18" charset="0"/>
                          <a:cs typeface="Times New Roman" pitchFamily="18" charset="0"/>
                        </a:rPr>
                        <a:t>S.No</a:t>
                      </a:r>
                      <a:endParaRPr lang="en-US" sz="1200">
                        <a:latin typeface="Times New Roman" pitchFamily="18" charset="0"/>
                        <a:cs typeface="Times New Roman" pitchFamily="18" charset="0"/>
                      </a:endParaRPr>
                    </a:p>
                  </a:txBody>
                  <a:tcPr/>
                </a:tc>
                <a:tc>
                  <a:txBody>
                    <a:bodyPr/>
                    <a:lstStyle/>
                    <a:p>
                      <a:pPr algn="ctr"/>
                      <a:r>
                        <a:rPr lang="en-IN" sz="1200">
                          <a:latin typeface="Times New Roman" pitchFamily="18" charset="0"/>
                          <a:cs typeface="Times New Roman" pitchFamily="18" charset="0"/>
                        </a:rPr>
                        <a:t>Authors names</a:t>
                      </a:r>
                      <a:endParaRPr lang="en-US" sz="1200">
                        <a:latin typeface="Times New Roman" pitchFamily="18" charset="0"/>
                        <a:cs typeface="Times New Roman" pitchFamily="18" charset="0"/>
                      </a:endParaRPr>
                    </a:p>
                  </a:txBody>
                  <a:tcPr/>
                </a:tc>
                <a:tc>
                  <a:txBody>
                    <a:bodyPr/>
                    <a:lstStyle/>
                    <a:p>
                      <a:pPr algn="ctr"/>
                      <a:r>
                        <a:rPr lang="en-IN" sz="1200">
                          <a:latin typeface="Times New Roman" pitchFamily="18" charset="0"/>
                          <a:cs typeface="Times New Roman" pitchFamily="18" charset="0"/>
                        </a:rPr>
                        <a:t>Paper title</a:t>
                      </a:r>
                      <a:endParaRPr lang="en-US" sz="1200">
                        <a:latin typeface="Times New Roman" pitchFamily="18" charset="0"/>
                        <a:cs typeface="Times New Roman" pitchFamily="18" charset="0"/>
                      </a:endParaRPr>
                    </a:p>
                  </a:txBody>
                  <a:tcPr/>
                </a:tc>
                <a:tc>
                  <a:txBody>
                    <a:bodyPr/>
                    <a:lstStyle/>
                    <a:p>
                      <a:pPr algn="ctr"/>
                      <a:r>
                        <a:rPr lang="en-IN" sz="1200">
                          <a:latin typeface="Times New Roman" pitchFamily="18" charset="0"/>
                          <a:cs typeface="Times New Roman" pitchFamily="18" charset="0"/>
                        </a:rPr>
                        <a:t>Inference from paper</a:t>
                      </a:r>
                      <a:endParaRPr lang="en-US" sz="120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IN" sz="1200">
                          <a:latin typeface="Times New Roman" pitchFamily="18" charset="0"/>
                          <a:cs typeface="Times New Roman" pitchFamily="18" charset="0"/>
                        </a:rPr>
                        <a:t>1</a:t>
                      </a:r>
                      <a:endParaRPr lang="en-US" sz="1200">
                        <a:latin typeface="Times New Roman" pitchFamily="18" charset="0"/>
                        <a:cs typeface="Times New Roman" pitchFamily="18" charset="0"/>
                      </a:endParaRPr>
                    </a:p>
                  </a:txBody>
                  <a:tcPr/>
                </a:tc>
                <a:tc>
                  <a:txBody>
                    <a:bodyPr/>
                    <a:lstStyle/>
                    <a:p>
                      <a:pPr algn="ctr"/>
                      <a:r>
                        <a:rPr lang="en-US" sz="1200" b="0" i="0" u="none" strike="noStrike" cap="none" spc="0" baseline="0" err="1">
                          <a:solidFill>
                            <a:schemeClr val="dk1"/>
                          </a:solidFill>
                          <a:uFillTx/>
                          <a:latin typeface="Times New Roman" pitchFamily="18" charset="0"/>
                          <a:ea typeface="+mn-ea"/>
                          <a:cs typeface="Times New Roman" pitchFamily="18" charset="0"/>
                          <a:sym typeface="Arial"/>
                        </a:rPr>
                        <a:t>Jamuna</a:t>
                      </a:r>
                      <a:r>
                        <a:rPr lang="en-US" sz="1200" b="0" i="0" u="none" strike="noStrike" cap="none" spc="0" baseline="0">
                          <a:solidFill>
                            <a:schemeClr val="dk1"/>
                          </a:solidFill>
                          <a:uFillTx/>
                          <a:latin typeface="Times New Roman" pitchFamily="18" charset="0"/>
                          <a:ea typeface="+mn-ea"/>
                          <a:cs typeface="Times New Roman" pitchFamily="18" charset="0"/>
                          <a:sym typeface="Arial"/>
                        </a:rPr>
                        <a:t> et al</a:t>
                      </a:r>
                      <a:endParaRPr lang="en-US" sz="1200">
                        <a:latin typeface="Times New Roman" pitchFamily="18" charset="0"/>
                        <a:cs typeface="Times New Roman" pitchFamily="18" charset="0"/>
                      </a:endParaRPr>
                    </a:p>
                  </a:txBody>
                  <a:tcPr/>
                </a:tc>
                <a:tc>
                  <a:txBody>
                    <a:bodyPr/>
                    <a:lstStyle/>
                    <a:p>
                      <a:pPr algn="l"/>
                      <a:r>
                        <a:rPr lang="en-US" sz="1200">
                          <a:latin typeface="Times New Roman" pitchFamily="18" charset="0"/>
                          <a:cs typeface="Times New Roman" pitchFamily="18" charset="0"/>
                        </a:rPr>
                        <a:t>Classification of Seed Cotton Yield Based on the Growth Stages of Cotton Crop Using Machine Learning Techniques( </a:t>
                      </a:r>
                      <a:r>
                        <a:rPr lang="en-US" sz="1200" err="1">
                          <a:latin typeface="Times New Roman" pitchFamily="18" charset="0"/>
                          <a:cs typeface="Times New Roman" pitchFamily="18" charset="0"/>
                        </a:rPr>
                        <a:t>june</a:t>
                      </a:r>
                      <a:r>
                        <a:rPr lang="en-US" sz="1200">
                          <a:latin typeface="Times New Roman" pitchFamily="18" charset="0"/>
                          <a:cs typeface="Times New Roman" pitchFamily="18" charset="0"/>
                        </a:rPr>
                        <a:t> 2010)</a:t>
                      </a:r>
                    </a:p>
                  </a:txBody>
                  <a:tcPr/>
                </a:tc>
                <a:tc>
                  <a:txBody>
                    <a:bodyPr/>
                    <a:lstStyle/>
                    <a:p>
                      <a:pPr algn="ctr"/>
                      <a:r>
                        <a:rPr lang="en-US" sz="1200">
                          <a:latin typeface="Times New Roman" pitchFamily="18" charset="0"/>
                          <a:cs typeface="Times New Roman" pitchFamily="18" charset="0"/>
                        </a:rPr>
                        <a:t>Naïve </a:t>
                      </a:r>
                      <a:r>
                        <a:rPr lang="en-US" sz="1200" err="1">
                          <a:latin typeface="Times New Roman" pitchFamily="18" charset="0"/>
                          <a:cs typeface="Times New Roman" pitchFamily="18" charset="0"/>
                        </a:rPr>
                        <a:t>Bayes</a:t>
                      </a:r>
                      <a:r>
                        <a:rPr lang="en-US" sz="1200">
                          <a:latin typeface="Times New Roman" pitchFamily="18" charset="0"/>
                          <a:cs typeface="Times New Roman" pitchFamily="18" charset="0"/>
                        </a:rPr>
                        <a:t> classifier had the highest error rate</a:t>
                      </a:r>
                    </a:p>
                  </a:txBody>
                  <a:tcPr/>
                </a:tc>
                <a:extLst>
                  <a:ext uri="{0D108BD9-81ED-4DB2-BD59-A6C34878D82A}">
                    <a16:rowId xmlns:a16="http://schemas.microsoft.com/office/drawing/2014/main" val="10001"/>
                  </a:ext>
                </a:extLst>
              </a:tr>
              <a:tr h="370840">
                <a:tc>
                  <a:txBody>
                    <a:bodyPr/>
                    <a:lstStyle/>
                    <a:p>
                      <a:pPr algn="ctr"/>
                      <a:r>
                        <a:rPr lang="en-IN" sz="1200">
                          <a:latin typeface="Times New Roman" pitchFamily="18" charset="0"/>
                          <a:cs typeface="Times New Roman" pitchFamily="18" charset="0"/>
                        </a:rPr>
                        <a:t>2</a:t>
                      </a:r>
                      <a:endParaRPr lang="en-US" sz="1200">
                        <a:latin typeface="Times New Roman" pitchFamily="18" charset="0"/>
                        <a:cs typeface="Times New Roman" pitchFamily="18" charset="0"/>
                      </a:endParaRPr>
                    </a:p>
                  </a:txBody>
                  <a:tcPr/>
                </a:tc>
                <a:tc>
                  <a:txBody>
                    <a:bodyPr/>
                    <a:lstStyle/>
                    <a:p>
                      <a:pPr algn="ctr"/>
                      <a:r>
                        <a:rPr lang="en-US" sz="1200" b="0" i="0" u="none" strike="noStrike" cap="none" spc="0" baseline="0" err="1">
                          <a:solidFill>
                            <a:schemeClr val="dk1"/>
                          </a:solidFill>
                          <a:uFillTx/>
                          <a:latin typeface="Times New Roman" pitchFamily="18" charset="0"/>
                          <a:ea typeface="+mn-ea"/>
                          <a:cs typeface="Times New Roman" pitchFamily="18" charset="0"/>
                          <a:sym typeface="Arial"/>
                        </a:rPr>
                        <a:t>Rozman</a:t>
                      </a:r>
                      <a:r>
                        <a:rPr lang="en-US" sz="1200" b="0" i="0" u="none" strike="noStrike" cap="none" spc="0" baseline="0">
                          <a:solidFill>
                            <a:schemeClr val="dk1"/>
                          </a:solidFill>
                          <a:uFillTx/>
                          <a:latin typeface="Times New Roman" pitchFamily="18" charset="0"/>
                          <a:ea typeface="+mn-ea"/>
                          <a:cs typeface="Times New Roman" pitchFamily="18" charset="0"/>
                          <a:sym typeface="Arial"/>
                        </a:rPr>
                        <a:t> and </a:t>
                      </a:r>
                      <a:r>
                        <a:rPr lang="en-US" sz="1200" b="0" i="0" u="none" strike="noStrike" cap="none" spc="0" baseline="0" err="1">
                          <a:solidFill>
                            <a:schemeClr val="dk1"/>
                          </a:solidFill>
                          <a:uFillTx/>
                          <a:latin typeface="Times New Roman" pitchFamily="18" charset="0"/>
                          <a:ea typeface="+mn-ea"/>
                          <a:cs typeface="Times New Roman" pitchFamily="18" charset="0"/>
                          <a:sym typeface="Arial"/>
                        </a:rPr>
                        <a:t>Stajnko</a:t>
                      </a:r>
                      <a:endParaRPr lang="en-US" sz="1200">
                        <a:latin typeface="Times New Roman" pitchFamily="18" charset="0"/>
                        <a:cs typeface="Times New Roman" pitchFamily="18" charset="0"/>
                      </a:endParaRPr>
                    </a:p>
                  </a:txBody>
                  <a:tcPr/>
                </a:tc>
                <a:tc>
                  <a:txBody>
                    <a:bodyPr/>
                    <a:lstStyle/>
                    <a:p>
                      <a:pPr algn="ctr"/>
                      <a:r>
                        <a:rPr lang="en-US" sz="1200">
                          <a:latin typeface="Times New Roman" pitchFamily="18" charset="0"/>
                          <a:cs typeface="Times New Roman" pitchFamily="18" charset="0"/>
                        </a:rPr>
                        <a:t>Assessment of germination rate of the tomato seeds using image processing and  machine learning(2015)</a:t>
                      </a:r>
                    </a:p>
                  </a:txBody>
                  <a:tcPr/>
                </a:tc>
                <a:tc>
                  <a:txBody>
                    <a:bodyPr/>
                    <a:lstStyle/>
                    <a:p>
                      <a:pPr algn="ctr"/>
                      <a:r>
                        <a:rPr lang="en-US" sz="1200" b="0" i="0" u="none" strike="noStrike" cap="none" spc="0" baseline="0">
                          <a:solidFill>
                            <a:schemeClr val="dk1"/>
                          </a:solidFill>
                          <a:uFillTx/>
                          <a:latin typeface="Times New Roman" pitchFamily="18" charset="0"/>
                          <a:ea typeface="+mn-ea"/>
                          <a:cs typeface="Times New Roman" pitchFamily="18" charset="0"/>
                          <a:sym typeface="Arial"/>
                        </a:rPr>
                        <a:t>ANN performed best in seed classification among all algorithms</a:t>
                      </a:r>
                      <a:endParaRPr lang="en-US" sz="120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IN" sz="1200">
                          <a:latin typeface="Times New Roman" pitchFamily="18" charset="0"/>
                          <a:cs typeface="Times New Roman" pitchFamily="18" charset="0"/>
                        </a:rPr>
                        <a:t>3</a:t>
                      </a:r>
                      <a:endParaRPr lang="en-US" sz="1200">
                        <a:latin typeface="Times New Roman" pitchFamily="18" charset="0"/>
                        <a:cs typeface="Times New Roman" pitchFamily="18" charset="0"/>
                      </a:endParaRPr>
                    </a:p>
                  </a:txBody>
                  <a:tcPr/>
                </a:tc>
                <a:tc>
                  <a:txBody>
                    <a:bodyPr/>
                    <a:lstStyle/>
                    <a:p>
                      <a:pPr algn="ctr"/>
                      <a:r>
                        <a:rPr lang="en-US" sz="1200" b="0" i="0" u="none" strike="noStrike" cap="none" spc="0" baseline="0" err="1">
                          <a:solidFill>
                            <a:schemeClr val="dk1"/>
                          </a:solidFill>
                          <a:uFillTx/>
                          <a:latin typeface="Times New Roman" pitchFamily="18" charset="0"/>
                          <a:ea typeface="+mn-ea"/>
                          <a:cs typeface="Times New Roman" pitchFamily="18" charset="0"/>
                          <a:sym typeface="Arial"/>
                        </a:rPr>
                        <a:t>Agrawal</a:t>
                      </a:r>
                      <a:r>
                        <a:rPr lang="en-US" sz="1200" b="0" i="0" u="none" strike="noStrike" cap="none" spc="0" baseline="0">
                          <a:solidFill>
                            <a:schemeClr val="dk1"/>
                          </a:solidFill>
                          <a:uFillTx/>
                          <a:latin typeface="Times New Roman" pitchFamily="18" charset="0"/>
                          <a:ea typeface="+mn-ea"/>
                          <a:cs typeface="Times New Roman" pitchFamily="18" charset="0"/>
                          <a:sym typeface="Arial"/>
                        </a:rPr>
                        <a:t> and </a:t>
                      </a:r>
                      <a:r>
                        <a:rPr lang="en-US" sz="1200" b="0" i="0" u="none" strike="noStrike" cap="none" spc="0" baseline="0" err="1">
                          <a:solidFill>
                            <a:schemeClr val="dk1"/>
                          </a:solidFill>
                          <a:uFillTx/>
                          <a:latin typeface="Times New Roman" pitchFamily="18" charset="0"/>
                          <a:ea typeface="+mn-ea"/>
                          <a:cs typeface="Times New Roman" pitchFamily="18" charset="0"/>
                          <a:sym typeface="Arial"/>
                        </a:rPr>
                        <a:t>Dahiya</a:t>
                      </a:r>
                      <a:endParaRPr lang="en-US" sz="1200">
                        <a:latin typeface="Times New Roman" pitchFamily="18" charset="0"/>
                        <a:cs typeface="Times New Roman" pitchFamily="18" charset="0"/>
                      </a:endParaRPr>
                    </a:p>
                  </a:txBody>
                  <a:tcPr/>
                </a:tc>
                <a:tc>
                  <a:txBody>
                    <a:bodyPr/>
                    <a:lstStyle/>
                    <a:p>
                      <a:pPr algn="ctr"/>
                      <a:r>
                        <a:rPr lang="en-US" sz="1200">
                          <a:latin typeface="Times New Roman" pitchFamily="18" charset="0"/>
                          <a:cs typeface="Times New Roman" pitchFamily="18" charset="0"/>
                        </a:rPr>
                        <a:t>Comparisons of classification algorithms on seeds dataset using machine learning algorithm(2018)</a:t>
                      </a:r>
                    </a:p>
                  </a:txBody>
                  <a:tcPr/>
                </a:tc>
                <a:tc>
                  <a:txBody>
                    <a:bodyPr/>
                    <a:lstStyle/>
                    <a:p>
                      <a:pPr algn="ctr"/>
                      <a:r>
                        <a:rPr lang="en-US" sz="1200">
                          <a:latin typeface="Times New Roman" pitchFamily="18" charset="0"/>
                          <a:cs typeface="Times New Roman" pitchFamily="18" charset="0"/>
                        </a:rPr>
                        <a:t>LDA had the superior performance among all linear and non-linear algorithms</a:t>
                      </a:r>
                    </a:p>
                  </a:txBody>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pPr/>
              <a:t>6</a:t>
            </a:fld>
            <a:endParaRPr/>
          </a:p>
        </p:txBody>
      </p:sp>
      <p:sp>
        <p:nvSpPr>
          <p:cNvPr id="157" name="Motivation"/>
          <p:cNvSpPr txBox="1">
            <a:spLocks noGrp="1"/>
          </p:cNvSpPr>
          <p:nvPr>
            <p:ph type="title"/>
          </p:nvPr>
        </p:nvSpPr>
        <p:spPr>
          <a:xfrm>
            <a:off x="1143000" y="127914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a:t>Literature Survey</a:t>
            </a:r>
            <a:endParaRPr sz="3200">
              <a:solidFill>
                <a:srgbClr val="FF0000"/>
              </a:solidFill>
            </a:endParaRPr>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lstStyle/>
          <a:p>
            <a:pPr>
              <a:spcBef>
                <a:spcPts val="400"/>
              </a:spcBef>
              <a:buSzPct val="100000"/>
            </a:pPr>
            <a:endParaRPr sz="1800"/>
          </a:p>
        </p:txBody>
      </p:sp>
      <p:graphicFrame>
        <p:nvGraphicFramePr>
          <p:cNvPr id="6" name="Table 5"/>
          <p:cNvGraphicFramePr>
            <a:graphicFrameLocks noGrp="1"/>
          </p:cNvGraphicFramePr>
          <p:nvPr/>
        </p:nvGraphicFramePr>
        <p:xfrm>
          <a:off x="1645380" y="2198112"/>
          <a:ext cx="5766925" cy="3840480"/>
        </p:xfrm>
        <a:graphic>
          <a:graphicData uri="http://schemas.openxmlformats.org/drawingml/2006/table">
            <a:tbl>
              <a:tblPr firstRow="1" bandRow="1">
                <a:tableStyleId>{284E427A-3D55-4303-BF80-6455036E1DE7}</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033799">
                  <a:extLst>
                    <a:ext uri="{9D8B030D-6E8A-4147-A177-3AD203B41FA5}">
                      <a16:colId xmlns:a16="http://schemas.microsoft.com/office/drawing/2014/main" val="20002"/>
                    </a:ext>
                  </a:extLst>
                </a:gridCol>
                <a:gridCol w="1294726">
                  <a:extLst>
                    <a:ext uri="{9D8B030D-6E8A-4147-A177-3AD203B41FA5}">
                      <a16:colId xmlns:a16="http://schemas.microsoft.com/office/drawing/2014/main" val="20003"/>
                    </a:ext>
                  </a:extLst>
                </a:gridCol>
              </a:tblGrid>
              <a:tr h="370840">
                <a:tc>
                  <a:txBody>
                    <a:bodyPr/>
                    <a:lstStyle/>
                    <a:p>
                      <a:pPr algn="ctr"/>
                      <a:r>
                        <a:rPr lang="en-IN" sz="1200" err="1">
                          <a:latin typeface="Times New Roman" pitchFamily="18" charset="0"/>
                          <a:cs typeface="Times New Roman" pitchFamily="18" charset="0"/>
                        </a:rPr>
                        <a:t>S.No</a:t>
                      </a:r>
                      <a:endParaRPr lang="en-US" sz="1200">
                        <a:latin typeface="Times New Roman" pitchFamily="18" charset="0"/>
                        <a:cs typeface="Times New Roman" pitchFamily="18" charset="0"/>
                      </a:endParaRPr>
                    </a:p>
                  </a:txBody>
                  <a:tcPr/>
                </a:tc>
                <a:tc>
                  <a:txBody>
                    <a:bodyPr/>
                    <a:lstStyle/>
                    <a:p>
                      <a:pPr algn="ctr"/>
                      <a:r>
                        <a:rPr lang="en-IN" sz="1200">
                          <a:latin typeface="Times New Roman" pitchFamily="18" charset="0"/>
                          <a:cs typeface="Times New Roman" pitchFamily="18" charset="0"/>
                        </a:rPr>
                        <a:t>Authors names</a:t>
                      </a:r>
                      <a:endParaRPr lang="en-US" sz="1200">
                        <a:latin typeface="Times New Roman" pitchFamily="18" charset="0"/>
                        <a:cs typeface="Times New Roman" pitchFamily="18" charset="0"/>
                      </a:endParaRPr>
                    </a:p>
                  </a:txBody>
                  <a:tcPr/>
                </a:tc>
                <a:tc>
                  <a:txBody>
                    <a:bodyPr/>
                    <a:lstStyle/>
                    <a:p>
                      <a:pPr algn="ctr"/>
                      <a:r>
                        <a:rPr lang="en-IN" sz="1200">
                          <a:latin typeface="Times New Roman" pitchFamily="18" charset="0"/>
                          <a:cs typeface="Times New Roman" pitchFamily="18" charset="0"/>
                        </a:rPr>
                        <a:t>Paper title</a:t>
                      </a:r>
                      <a:endParaRPr lang="en-US" sz="1200">
                        <a:latin typeface="Times New Roman" pitchFamily="18" charset="0"/>
                        <a:cs typeface="Times New Roman" pitchFamily="18" charset="0"/>
                      </a:endParaRPr>
                    </a:p>
                  </a:txBody>
                  <a:tcPr/>
                </a:tc>
                <a:tc>
                  <a:txBody>
                    <a:bodyPr/>
                    <a:lstStyle/>
                    <a:p>
                      <a:pPr algn="ctr"/>
                      <a:r>
                        <a:rPr lang="en-IN" sz="1200">
                          <a:latin typeface="Times New Roman" pitchFamily="18" charset="0"/>
                          <a:cs typeface="Times New Roman" pitchFamily="18" charset="0"/>
                        </a:rPr>
                        <a:t>Inference from paper</a:t>
                      </a:r>
                      <a:endParaRPr lang="en-US" sz="120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IN" sz="1200">
                          <a:latin typeface="Times New Roman" pitchFamily="18" charset="0"/>
                          <a:cs typeface="Times New Roman" pitchFamily="18" charset="0"/>
                        </a:rPr>
                        <a:t>4</a:t>
                      </a:r>
                      <a:endParaRPr lang="en-US" sz="1200">
                        <a:latin typeface="Times New Roman" pitchFamily="18" charset="0"/>
                        <a:cs typeface="Times New Roman" pitchFamily="18" charset="0"/>
                      </a:endParaRPr>
                    </a:p>
                  </a:txBody>
                  <a:tcPr/>
                </a:tc>
                <a:tc>
                  <a:txBody>
                    <a:bodyPr/>
                    <a:lstStyle/>
                    <a:p>
                      <a:pPr algn="ctr"/>
                      <a:r>
                        <a:rPr lang="en-US" sz="1200">
                          <a:latin typeface="Times New Roman" pitchFamily="18" charset="0"/>
                          <a:cs typeface="Times New Roman" pitchFamily="18" charset="0"/>
                        </a:rPr>
                        <a:t>Taylor, J.; </a:t>
                      </a:r>
                      <a:r>
                        <a:rPr lang="en-US" sz="1200" err="1">
                          <a:latin typeface="Times New Roman" pitchFamily="18" charset="0"/>
                          <a:cs typeface="Times New Roman" pitchFamily="18" charset="0"/>
                        </a:rPr>
                        <a:t>Chiou</a:t>
                      </a:r>
                      <a:r>
                        <a:rPr lang="en-US" sz="1200">
                          <a:latin typeface="Times New Roman" pitchFamily="18" charset="0"/>
                          <a:cs typeface="Times New Roman" pitchFamily="18" charset="0"/>
                        </a:rPr>
                        <a:t>, C.P.; Bond, L.J</a:t>
                      </a:r>
                    </a:p>
                  </a:txBody>
                  <a:tcPr/>
                </a:tc>
                <a:tc>
                  <a:txBody>
                    <a:bodyPr/>
                    <a:lstStyle/>
                    <a:p>
                      <a:pPr algn="ctr"/>
                      <a:r>
                        <a:rPr lang="en-US" sz="1200">
                          <a:latin typeface="Times New Roman" pitchFamily="18" charset="0"/>
                          <a:cs typeface="Times New Roman" pitchFamily="18" charset="0"/>
                        </a:rPr>
                        <a:t>A methodology for sorting haploid and diploid corn seed using terahertz time domain spectroscopy and machine learning( 2012)</a:t>
                      </a:r>
                    </a:p>
                  </a:txBody>
                  <a:tcPr/>
                </a:tc>
                <a:tc>
                  <a:txBody>
                    <a:bodyPr/>
                    <a:lstStyle/>
                    <a:p>
                      <a:pPr algn="ctr"/>
                      <a:r>
                        <a:rPr lang="en-US" sz="1200">
                          <a:latin typeface="Times New Roman" pitchFamily="18" charset="0"/>
                          <a:cs typeface="Times New Roman" pitchFamily="18" charset="0"/>
                        </a:rPr>
                        <a:t>75% accuracy with 5-fold cross-validation</a:t>
                      </a:r>
                    </a:p>
                  </a:txBody>
                  <a:tcPr/>
                </a:tc>
                <a:extLst>
                  <a:ext uri="{0D108BD9-81ED-4DB2-BD59-A6C34878D82A}">
                    <a16:rowId xmlns:a16="http://schemas.microsoft.com/office/drawing/2014/main" val="10001"/>
                  </a:ext>
                </a:extLst>
              </a:tr>
              <a:tr h="370840">
                <a:tc>
                  <a:txBody>
                    <a:bodyPr/>
                    <a:lstStyle/>
                    <a:p>
                      <a:pPr algn="ctr"/>
                      <a:r>
                        <a:rPr lang="en-IN" sz="1200">
                          <a:latin typeface="Times New Roman" pitchFamily="18" charset="0"/>
                          <a:cs typeface="Times New Roman" pitchFamily="18" charset="0"/>
                        </a:rPr>
                        <a:t>5</a:t>
                      </a:r>
                      <a:endParaRPr lang="en-US" sz="1200">
                        <a:latin typeface="Times New Roman" pitchFamily="18" charset="0"/>
                        <a:cs typeface="Times New Roman" pitchFamily="18" charset="0"/>
                      </a:endParaRPr>
                    </a:p>
                  </a:txBody>
                  <a:tcPr/>
                </a:tc>
                <a:tc>
                  <a:txBody>
                    <a:bodyPr/>
                    <a:lstStyle/>
                    <a:p>
                      <a:pPr algn="ctr"/>
                      <a:r>
                        <a:rPr lang="en-US" sz="1200" b="0" i="0" u="none" strike="noStrike" cap="none" spc="0" baseline="0" err="1">
                          <a:solidFill>
                            <a:schemeClr val="dk1"/>
                          </a:solidFill>
                          <a:uFillTx/>
                          <a:latin typeface="Times New Roman" pitchFamily="18" charset="0"/>
                          <a:ea typeface="+mn-ea"/>
                          <a:cs typeface="Times New Roman" pitchFamily="18" charset="0"/>
                          <a:sym typeface="Arial"/>
                        </a:rPr>
                        <a:t>Vlasov</a:t>
                      </a:r>
                      <a:r>
                        <a:rPr lang="en-US" sz="1200" b="0" i="0" u="none" strike="noStrike" cap="none" spc="0" baseline="0">
                          <a:solidFill>
                            <a:schemeClr val="dk1"/>
                          </a:solidFill>
                          <a:uFillTx/>
                          <a:latin typeface="Times New Roman" pitchFamily="18" charset="0"/>
                          <a:ea typeface="+mn-ea"/>
                          <a:cs typeface="Times New Roman" pitchFamily="18" charset="0"/>
                          <a:sym typeface="Arial"/>
                        </a:rPr>
                        <a:t> and </a:t>
                      </a:r>
                      <a:r>
                        <a:rPr lang="en-US" sz="1200" b="0" i="0" u="none" strike="noStrike" cap="none" spc="0" baseline="0" err="1">
                          <a:solidFill>
                            <a:schemeClr val="dk1"/>
                          </a:solidFill>
                          <a:uFillTx/>
                          <a:latin typeface="Times New Roman" pitchFamily="18" charset="0"/>
                          <a:ea typeface="+mn-ea"/>
                          <a:cs typeface="Times New Roman" pitchFamily="18" charset="0"/>
                          <a:sym typeface="Arial"/>
                        </a:rPr>
                        <a:t>Fadeev</a:t>
                      </a:r>
                      <a:endParaRPr lang="en-US" sz="1200">
                        <a:latin typeface="Times New Roman" pitchFamily="18" charset="0"/>
                        <a:cs typeface="Times New Roman" pitchFamily="18" charset="0"/>
                      </a:endParaRPr>
                    </a:p>
                  </a:txBody>
                  <a:tcPr/>
                </a:tc>
                <a:tc>
                  <a:txBody>
                    <a:bodyPr/>
                    <a:lstStyle/>
                    <a:p>
                      <a:pPr algn="ctr"/>
                      <a:r>
                        <a:rPr lang="en-US" sz="1200">
                          <a:latin typeface="Times New Roman" pitchFamily="18" charset="0"/>
                          <a:cs typeface="Times New Roman" pitchFamily="18" charset="0"/>
                        </a:rPr>
                        <a:t>A machine learning approach for grain crop’s seed classification in purifying separation(2017)</a:t>
                      </a:r>
                    </a:p>
                  </a:txBody>
                  <a:tcPr/>
                </a:tc>
                <a:tc>
                  <a:txBody>
                    <a:bodyPr/>
                    <a:lstStyle/>
                    <a:p>
                      <a:pPr algn="ctr"/>
                      <a:r>
                        <a:rPr lang="en-US" sz="1200" b="0" i="0" u="none" strike="noStrike" cap="none" spc="0" baseline="0">
                          <a:solidFill>
                            <a:schemeClr val="dk1"/>
                          </a:solidFill>
                          <a:uFillTx/>
                          <a:latin typeface="Times New Roman" pitchFamily="18" charset="0"/>
                          <a:ea typeface="+mn-ea"/>
                          <a:cs typeface="Times New Roman" pitchFamily="18" charset="0"/>
                          <a:sym typeface="Arial"/>
                        </a:rPr>
                        <a:t>DL approach had a classification accuracy of 95%, while standard learning had around 75%.</a:t>
                      </a:r>
                      <a:endParaRPr lang="en-US" sz="120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en-IN" sz="1200">
                          <a:latin typeface="Times New Roman" pitchFamily="18" charset="0"/>
                          <a:cs typeface="Times New Roman" pitchFamily="18" charset="0"/>
                        </a:rPr>
                        <a:t>6</a:t>
                      </a:r>
                      <a:endParaRPr lang="en-US" sz="1200">
                        <a:latin typeface="Times New Roman" pitchFamily="18" charset="0"/>
                        <a:cs typeface="Times New Roman" pitchFamily="18" charset="0"/>
                      </a:endParaRPr>
                    </a:p>
                  </a:txBody>
                  <a:tcPr/>
                </a:tc>
                <a:tc>
                  <a:txBody>
                    <a:bodyPr/>
                    <a:lstStyle/>
                    <a:p>
                      <a:pPr algn="ctr"/>
                      <a:r>
                        <a:rPr lang="en-US" sz="1200" err="1">
                          <a:latin typeface="Times New Roman" pitchFamily="18" charset="0"/>
                          <a:cs typeface="Times New Roman" pitchFamily="18" charset="0"/>
                        </a:rPr>
                        <a:t>Kiratiratanapruk</a:t>
                      </a:r>
                      <a:r>
                        <a:rPr lang="en-US" sz="1200">
                          <a:latin typeface="Times New Roman" pitchFamily="18" charset="0"/>
                          <a:cs typeface="Times New Roman" pitchFamily="18" charset="0"/>
                        </a:rPr>
                        <a:t>, K.</a:t>
                      </a:r>
                    </a:p>
                  </a:txBody>
                  <a:tcPr/>
                </a:tc>
                <a:tc>
                  <a:txBody>
                    <a:bodyPr/>
                    <a:lstStyle/>
                    <a:p>
                      <a:pPr algn="ctr"/>
                      <a:r>
                        <a:rPr lang="en-US" sz="1200">
                          <a:latin typeface="Times New Roman" pitchFamily="18" charset="0"/>
                          <a:cs typeface="Times New Roman" pitchFamily="18" charset="0"/>
                        </a:rPr>
                        <a:t> A. Development of Paddy Rice Seed Classification Process using Machine Learning Techniques for Automatic Grading Machine.(2020)</a:t>
                      </a:r>
                    </a:p>
                  </a:txBody>
                  <a:tcPr/>
                </a:tc>
                <a:tc>
                  <a:txBody>
                    <a:bodyPr/>
                    <a:lstStyle/>
                    <a:p>
                      <a:pPr algn="ctr"/>
                      <a:r>
                        <a:rPr lang="en-US" sz="1200">
                          <a:latin typeface="Times New Roman" pitchFamily="18" charset="0"/>
                          <a:cs typeface="Times New Roman" pitchFamily="18" charset="0"/>
                        </a:rPr>
                        <a:t>The best accuracy from the DL techniques was obtained from the InceptionResNetV2 model </a:t>
                      </a:r>
                    </a:p>
                  </a:txBody>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pPr/>
              <a:t>7</a:t>
            </a:fld>
            <a:endParaRPr/>
          </a:p>
        </p:txBody>
      </p:sp>
      <p:sp>
        <p:nvSpPr>
          <p:cNvPr id="157" name="Motivation"/>
          <p:cNvSpPr txBox="1">
            <a:spLocks noGrp="1"/>
          </p:cNvSpPr>
          <p:nvPr>
            <p:ph type="title"/>
          </p:nvPr>
        </p:nvSpPr>
        <p:spPr>
          <a:xfrm>
            <a:off x="1143000" y="127914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a:t>Literature Survey</a:t>
            </a:r>
            <a:endParaRPr sz="3200">
              <a:solidFill>
                <a:srgbClr val="FF0000"/>
              </a:solidFill>
            </a:endParaRPr>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lstStyle/>
          <a:p>
            <a:pPr>
              <a:spcBef>
                <a:spcPts val="400"/>
              </a:spcBef>
              <a:buSzPct val="100000"/>
            </a:pPr>
            <a:endParaRPr sz="1800"/>
          </a:p>
        </p:txBody>
      </p:sp>
      <p:graphicFrame>
        <p:nvGraphicFramePr>
          <p:cNvPr id="6" name="Table 5"/>
          <p:cNvGraphicFramePr>
            <a:graphicFrameLocks noGrp="1"/>
          </p:cNvGraphicFramePr>
          <p:nvPr/>
        </p:nvGraphicFramePr>
        <p:xfrm>
          <a:off x="1637288" y="1955350"/>
          <a:ext cx="5766925" cy="4206240"/>
        </p:xfrm>
        <a:graphic>
          <a:graphicData uri="http://schemas.openxmlformats.org/drawingml/2006/table">
            <a:tbl>
              <a:tblPr firstRow="1" bandRow="1">
                <a:tableStyleId>{284E427A-3D55-4303-BF80-6455036E1DE7}</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2033799">
                  <a:extLst>
                    <a:ext uri="{9D8B030D-6E8A-4147-A177-3AD203B41FA5}">
                      <a16:colId xmlns:a16="http://schemas.microsoft.com/office/drawing/2014/main" val="20002"/>
                    </a:ext>
                  </a:extLst>
                </a:gridCol>
                <a:gridCol w="1294726">
                  <a:extLst>
                    <a:ext uri="{9D8B030D-6E8A-4147-A177-3AD203B41FA5}">
                      <a16:colId xmlns:a16="http://schemas.microsoft.com/office/drawing/2014/main" val="20003"/>
                    </a:ext>
                  </a:extLst>
                </a:gridCol>
              </a:tblGrid>
              <a:tr h="370840">
                <a:tc>
                  <a:txBody>
                    <a:bodyPr/>
                    <a:lstStyle/>
                    <a:p>
                      <a:pPr algn="ctr"/>
                      <a:r>
                        <a:rPr lang="en-IN" sz="1200" err="1">
                          <a:latin typeface="Times New Roman" pitchFamily="18" charset="0"/>
                          <a:cs typeface="Times New Roman" pitchFamily="18" charset="0"/>
                        </a:rPr>
                        <a:t>S.No</a:t>
                      </a:r>
                      <a:endParaRPr lang="en-US" sz="1200">
                        <a:latin typeface="Times New Roman" pitchFamily="18" charset="0"/>
                        <a:cs typeface="Times New Roman" pitchFamily="18" charset="0"/>
                      </a:endParaRPr>
                    </a:p>
                  </a:txBody>
                  <a:tcPr/>
                </a:tc>
                <a:tc>
                  <a:txBody>
                    <a:bodyPr/>
                    <a:lstStyle/>
                    <a:p>
                      <a:pPr algn="ctr"/>
                      <a:r>
                        <a:rPr lang="en-IN" sz="1200">
                          <a:latin typeface="Times New Roman" pitchFamily="18" charset="0"/>
                          <a:cs typeface="Times New Roman" pitchFamily="18" charset="0"/>
                        </a:rPr>
                        <a:t>Authors names</a:t>
                      </a:r>
                      <a:endParaRPr lang="en-US" sz="1200">
                        <a:latin typeface="Times New Roman" pitchFamily="18" charset="0"/>
                        <a:cs typeface="Times New Roman" pitchFamily="18" charset="0"/>
                      </a:endParaRPr>
                    </a:p>
                  </a:txBody>
                  <a:tcPr/>
                </a:tc>
                <a:tc>
                  <a:txBody>
                    <a:bodyPr/>
                    <a:lstStyle/>
                    <a:p>
                      <a:pPr algn="ctr"/>
                      <a:r>
                        <a:rPr lang="en-IN" sz="1200">
                          <a:latin typeface="Times New Roman" pitchFamily="18" charset="0"/>
                          <a:cs typeface="Times New Roman" pitchFamily="18" charset="0"/>
                        </a:rPr>
                        <a:t>Paper title</a:t>
                      </a:r>
                      <a:endParaRPr lang="en-US" sz="1200">
                        <a:latin typeface="Times New Roman" pitchFamily="18" charset="0"/>
                        <a:cs typeface="Times New Roman" pitchFamily="18" charset="0"/>
                      </a:endParaRPr>
                    </a:p>
                  </a:txBody>
                  <a:tcPr/>
                </a:tc>
                <a:tc>
                  <a:txBody>
                    <a:bodyPr/>
                    <a:lstStyle/>
                    <a:p>
                      <a:pPr algn="ctr"/>
                      <a:r>
                        <a:rPr lang="en-IN" sz="1200">
                          <a:latin typeface="Times New Roman" pitchFamily="18" charset="0"/>
                          <a:cs typeface="Times New Roman" pitchFamily="18" charset="0"/>
                        </a:rPr>
                        <a:t>Inference from paper</a:t>
                      </a:r>
                      <a:endParaRPr lang="en-US" sz="120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IN" sz="1200">
                          <a:latin typeface="Times New Roman" pitchFamily="18" charset="0"/>
                          <a:cs typeface="Times New Roman" pitchFamily="18" charset="0"/>
                        </a:rPr>
                        <a:t>7</a:t>
                      </a:r>
                      <a:endParaRPr lang="en-US" sz="1200">
                        <a:latin typeface="Times New Roman" pitchFamily="18" charset="0"/>
                        <a:cs typeface="Times New Roman" pitchFamily="18" charset="0"/>
                      </a:endParaRPr>
                    </a:p>
                  </a:txBody>
                  <a:tcPr/>
                </a:tc>
                <a:tc>
                  <a:txBody>
                    <a:bodyPr/>
                    <a:lstStyle/>
                    <a:p>
                      <a:pPr algn="ctr"/>
                      <a:r>
                        <a:rPr lang="it-IT" sz="1200">
                          <a:latin typeface="Times New Roman" pitchFamily="18" charset="0"/>
                          <a:cs typeface="Times New Roman" pitchFamily="18" charset="0"/>
                        </a:rPr>
                        <a:t>Ali, A.; Qadri, S.; Mashwani</a:t>
                      </a:r>
                      <a:endParaRPr lang="en-US" sz="1200">
                        <a:latin typeface="Times New Roman" pitchFamily="18" charset="0"/>
                        <a:cs typeface="Times New Roman" pitchFamily="18" charset="0"/>
                      </a:endParaRPr>
                    </a:p>
                  </a:txBody>
                  <a:tcPr/>
                </a:tc>
                <a:tc>
                  <a:txBody>
                    <a:bodyPr/>
                    <a:lstStyle/>
                    <a:p>
                      <a:pPr algn="l"/>
                      <a:r>
                        <a:rPr lang="en-US" sz="1200">
                          <a:latin typeface="Times New Roman" pitchFamily="18" charset="0"/>
                          <a:cs typeface="Times New Roman" pitchFamily="18" charset="0"/>
                        </a:rPr>
                        <a:t>Machine learning approach for the classification of corn seed using hybrid features(2020)</a:t>
                      </a:r>
                    </a:p>
                  </a:txBody>
                  <a:tcPr/>
                </a:tc>
                <a:tc>
                  <a:txBody>
                    <a:bodyPr/>
                    <a:lstStyle/>
                    <a:p>
                      <a:pPr algn="ctr"/>
                      <a:r>
                        <a:rPr lang="en-US" sz="1200">
                          <a:latin typeface="Times New Roman" pitchFamily="18" charset="0"/>
                          <a:cs typeface="Times New Roman" pitchFamily="18" charset="0"/>
                        </a:rPr>
                        <a:t>MLP reported outstanding classification accuracy (98.93%) on ROIs size (150 × 150)</a:t>
                      </a:r>
                    </a:p>
                  </a:txBody>
                  <a:tcPr/>
                </a:tc>
                <a:extLst>
                  <a:ext uri="{0D108BD9-81ED-4DB2-BD59-A6C34878D82A}">
                    <a16:rowId xmlns:a16="http://schemas.microsoft.com/office/drawing/2014/main" val="10001"/>
                  </a:ext>
                </a:extLst>
              </a:tr>
              <a:tr h="370840">
                <a:tc>
                  <a:txBody>
                    <a:bodyPr/>
                    <a:lstStyle/>
                    <a:p>
                      <a:pPr algn="ctr"/>
                      <a:r>
                        <a:rPr lang="en-IN" sz="1200">
                          <a:latin typeface="Times New Roman" pitchFamily="18" charset="0"/>
                          <a:cs typeface="Times New Roman" pitchFamily="18" charset="0"/>
                        </a:rPr>
                        <a:t>8</a:t>
                      </a:r>
                      <a:endParaRPr lang="en-US" sz="1200">
                        <a:latin typeface="Times New Roman" pitchFamily="18" charset="0"/>
                        <a:cs typeface="Times New Roman" pitchFamily="18" charset="0"/>
                      </a:endParaRPr>
                    </a:p>
                  </a:txBody>
                  <a:tcPr/>
                </a:tc>
                <a:tc>
                  <a:txBody>
                    <a:bodyPr/>
                    <a:lstStyle/>
                    <a:p>
                      <a:pPr algn="ctr"/>
                      <a:r>
                        <a:rPr lang="en-US" sz="1200" err="1">
                          <a:latin typeface="Times New Roman" pitchFamily="18" charset="0"/>
                          <a:cs typeface="Times New Roman" pitchFamily="18" charset="0"/>
                        </a:rPr>
                        <a:t>Xinshao</a:t>
                      </a:r>
                      <a:endParaRPr lang="en-US" sz="1200">
                        <a:latin typeface="Times New Roman" pitchFamily="18" charset="0"/>
                        <a:cs typeface="Times New Roman" pitchFamily="18" charset="0"/>
                      </a:endParaRPr>
                    </a:p>
                  </a:txBody>
                  <a:tcPr/>
                </a:tc>
                <a:tc>
                  <a:txBody>
                    <a:bodyPr/>
                    <a:lstStyle/>
                    <a:p>
                      <a:pPr algn="ctr"/>
                      <a:r>
                        <a:rPr lang="en-US" sz="1200">
                          <a:latin typeface="Times New Roman" pitchFamily="18" charset="0"/>
                          <a:cs typeface="Times New Roman" pitchFamily="18" charset="0"/>
                        </a:rPr>
                        <a:t>Weed Seeds Classification Based on </a:t>
                      </a:r>
                      <a:r>
                        <a:rPr lang="en-US" sz="1200" err="1">
                          <a:latin typeface="Times New Roman" pitchFamily="18" charset="0"/>
                          <a:cs typeface="Times New Roman" pitchFamily="18" charset="0"/>
                        </a:rPr>
                        <a:t>PCANet</a:t>
                      </a:r>
                      <a:r>
                        <a:rPr lang="en-US" sz="1200">
                          <a:latin typeface="Times New Roman" pitchFamily="18" charset="0"/>
                          <a:cs typeface="Times New Roman" pitchFamily="18" charset="0"/>
                        </a:rPr>
                        <a:t> Deep Learning(2015)</a:t>
                      </a:r>
                    </a:p>
                  </a:txBody>
                  <a:tcPr/>
                </a:tc>
                <a:tc>
                  <a:txBody>
                    <a:bodyPr/>
                    <a:lstStyle/>
                    <a:p>
                      <a:pPr algn="ctr"/>
                      <a:r>
                        <a:rPr lang="en-US" sz="1200">
                          <a:latin typeface="Times New Roman" pitchFamily="18" charset="0"/>
                          <a:cs typeface="Times New Roman" pitchFamily="18" charset="0"/>
                        </a:rPr>
                        <a:t>This study </a:t>
                      </a:r>
                      <a:r>
                        <a:rPr lang="en-US" sz="1200" err="1">
                          <a:latin typeface="Times New Roman" pitchFamily="18" charset="0"/>
                          <a:cs typeface="Times New Roman" pitchFamily="18" charset="0"/>
                        </a:rPr>
                        <a:t>minimised</a:t>
                      </a:r>
                      <a:r>
                        <a:rPr lang="en-US" sz="1200">
                          <a:latin typeface="Times New Roman" pitchFamily="18" charset="0"/>
                          <a:cs typeface="Times New Roman" pitchFamily="18" charset="0"/>
                        </a:rPr>
                        <a:t> the limitation of manual feature extraction by learning features from the dataset</a:t>
                      </a:r>
                    </a:p>
                  </a:txBody>
                  <a:tcPr/>
                </a:tc>
                <a:extLst>
                  <a:ext uri="{0D108BD9-81ED-4DB2-BD59-A6C34878D82A}">
                    <a16:rowId xmlns:a16="http://schemas.microsoft.com/office/drawing/2014/main" val="10002"/>
                  </a:ext>
                </a:extLst>
              </a:tr>
              <a:tr h="370840">
                <a:tc>
                  <a:txBody>
                    <a:bodyPr/>
                    <a:lstStyle/>
                    <a:p>
                      <a:pPr algn="ctr"/>
                      <a:r>
                        <a:rPr lang="en-IN" sz="1200">
                          <a:latin typeface="Times New Roman" pitchFamily="18" charset="0"/>
                          <a:cs typeface="Times New Roman" pitchFamily="18" charset="0"/>
                        </a:rPr>
                        <a:t>9</a:t>
                      </a:r>
                      <a:endParaRPr lang="en-US" sz="1200">
                        <a:latin typeface="Times New Roman" pitchFamily="18" charset="0"/>
                        <a:cs typeface="Times New Roman" pitchFamily="18" charset="0"/>
                      </a:endParaRPr>
                    </a:p>
                  </a:txBody>
                  <a:tcPr/>
                </a:tc>
                <a:tc>
                  <a:txBody>
                    <a:bodyPr/>
                    <a:lstStyle/>
                    <a:p>
                      <a:pPr algn="ctr"/>
                      <a:r>
                        <a:rPr lang="en-US" sz="1200" err="1">
                          <a:latin typeface="Times New Roman" pitchFamily="18" charset="0"/>
                          <a:cs typeface="Times New Roman" pitchFamily="18" charset="0"/>
                        </a:rPr>
                        <a:t>Qiu</a:t>
                      </a:r>
                      <a:r>
                        <a:rPr lang="en-US" sz="1200">
                          <a:latin typeface="Times New Roman" pitchFamily="18" charset="0"/>
                          <a:cs typeface="Times New Roman" pitchFamily="18" charset="0"/>
                        </a:rPr>
                        <a:t>, Z.; Chen, J.; Zhao, Y.; Zhu, S.; He, Y.; Zhang, C</a:t>
                      </a:r>
                    </a:p>
                  </a:txBody>
                  <a:tcPr/>
                </a:tc>
                <a:tc>
                  <a:txBody>
                    <a:bodyPr/>
                    <a:lstStyle/>
                    <a:p>
                      <a:pPr algn="ctr"/>
                      <a:r>
                        <a:rPr lang="en-US" sz="1200">
                          <a:latin typeface="Times New Roman" pitchFamily="18" charset="0"/>
                          <a:cs typeface="Times New Roman" pitchFamily="18" charset="0"/>
                        </a:rPr>
                        <a:t> Variety identification of single rice seed using </a:t>
                      </a:r>
                      <a:r>
                        <a:rPr lang="en-US" sz="1200" err="1">
                          <a:latin typeface="Times New Roman" pitchFamily="18" charset="0"/>
                          <a:cs typeface="Times New Roman" pitchFamily="18" charset="0"/>
                        </a:rPr>
                        <a:t>hyperspectral</a:t>
                      </a:r>
                      <a:r>
                        <a:rPr lang="en-US" sz="1200">
                          <a:latin typeface="Times New Roman" pitchFamily="18" charset="0"/>
                          <a:cs typeface="Times New Roman" pitchFamily="18" charset="0"/>
                        </a:rPr>
                        <a:t> imaging combined with </a:t>
                      </a:r>
                      <a:r>
                        <a:rPr lang="en-US" sz="1200" err="1">
                          <a:latin typeface="Times New Roman" pitchFamily="18" charset="0"/>
                          <a:cs typeface="Times New Roman" pitchFamily="18" charset="0"/>
                        </a:rPr>
                        <a:t>convolutional</a:t>
                      </a:r>
                      <a:r>
                        <a:rPr lang="en-US" sz="1200">
                          <a:latin typeface="Times New Roman" pitchFamily="18" charset="0"/>
                          <a:cs typeface="Times New Roman" pitchFamily="18" charset="0"/>
                        </a:rPr>
                        <a:t> neural network(2018)</a:t>
                      </a:r>
                    </a:p>
                  </a:txBody>
                  <a:tcPr/>
                </a:tc>
                <a:tc>
                  <a:txBody>
                    <a:bodyPr/>
                    <a:lstStyle/>
                    <a:p>
                      <a:pPr algn="ctr"/>
                      <a:r>
                        <a:rPr lang="en-US" sz="1200">
                          <a:latin typeface="Times New Roman" pitchFamily="18" charset="0"/>
                          <a:cs typeface="Times New Roman" pitchFamily="18" charset="0"/>
                        </a:rPr>
                        <a:t>They reported that CNN outperformed </a:t>
                      </a:r>
                      <a:r>
                        <a:rPr lang="en-US" sz="1200" err="1">
                          <a:latin typeface="Times New Roman" pitchFamily="18" charset="0"/>
                          <a:cs typeface="Times New Roman" pitchFamily="18" charset="0"/>
                        </a:rPr>
                        <a:t>knn</a:t>
                      </a:r>
                      <a:r>
                        <a:rPr lang="en-US" sz="1200">
                          <a:latin typeface="Times New Roman" pitchFamily="18" charset="0"/>
                          <a:cs typeface="Times New Roman" pitchFamily="18" charset="0"/>
                        </a:rPr>
                        <a:t> and </a:t>
                      </a:r>
                      <a:r>
                        <a:rPr lang="en-US" sz="1200" err="1">
                          <a:latin typeface="Times New Roman" pitchFamily="18" charset="0"/>
                          <a:cs typeface="Times New Roman" pitchFamily="18" charset="0"/>
                        </a:rPr>
                        <a:t>svm</a:t>
                      </a:r>
                      <a:endParaRPr lang="en-US" sz="120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a:t>Justification for the Proposed Problem</a:t>
            </a:r>
            <a:endParaRPr sz="3200"/>
          </a:p>
        </p:txBody>
      </p:sp>
      <p:sp>
        <p:nvSpPr>
          <p:cNvPr id="4" name="Group"/>
          <p:cNvSpPr/>
          <p:nvPr/>
        </p:nvSpPr>
        <p:spPr>
          <a:xfrm>
            <a:off x="669615" y="2233103"/>
            <a:ext cx="7772400" cy="3810001"/>
          </a:xfrm>
          <a:prstGeom prst="rect">
            <a:avLst/>
          </a:prstGeom>
          <a:solidFill>
            <a:srgbClr val="FFFFFF"/>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lstStyle/>
          <a:p>
            <a:r>
              <a:rPr lang="en-IN" u="sng"/>
              <a:t>Motivation and Need: </a:t>
            </a:r>
          </a:p>
          <a:p>
            <a:endParaRPr lang="en-IN" u="sng"/>
          </a:p>
          <a:p>
            <a:pPr marL="285750" indent="-285750">
              <a:buFont typeface="Arial" panose="020B0604020202020204" pitchFamily="34" charset="0"/>
              <a:buChar char="•"/>
            </a:pPr>
            <a:r>
              <a:rPr lang="en-US"/>
              <a:t>Agriculture has benefited greatly from AI since it provides flexibility, high performance, precision, and low-cost solutions to a variety of challenges</a:t>
            </a:r>
          </a:p>
          <a:p>
            <a:pPr marL="285750" indent="-285750">
              <a:buFont typeface="Arial" panose="020B0604020202020204" pitchFamily="34" charset="0"/>
              <a:buChar char="•"/>
            </a:pPr>
            <a:endParaRPr lang="en-IN"/>
          </a:p>
          <a:p>
            <a:pPr marL="285750" indent="-285750">
              <a:buFont typeface="Arial" panose="020B0604020202020204" pitchFamily="34" charset="0"/>
              <a:buChar char="•"/>
            </a:pPr>
            <a:r>
              <a:rPr lang="en-US"/>
              <a:t>In AI, traditional ML techniques have been widely applied in object identification and classification.</a:t>
            </a:r>
          </a:p>
          <a:p>
            <a:pPr marL="285750" indent="-285750">
              <a:buFont typeface="Arial" panose="020B0604020202020204" pitchFamily="34" charset="0"/>
              <a:buChar char="•"/>
            </a:pPr>
            <a:endParaRPr lang="en-IN"/>
          </a:p>
          <a:p>
            <a:pPr marL="285750" indent="-285750">
              <a:buFont typeface="Arial" panose="020B0604020202020204" pitchFamily="34" charset="0"/>
              <a:buChar char="•"/>
            </a:pPr>
            <a:r>
              <a:rPr lang="en-US"/>
              <a:t>Feature extraction in traditional ML techniques mainly relies on user-specified features that may cause the loss of some important information, due to which researchers are then faced with difficulty in getting accurate results.</a:t>
            </a:r>
          </a:p>
          <a:p>
            <a:pPr marL="285750" indent="-285750">
              <a:buFont typeface="Arial" panose="020B0604020202020204" pitchFamily="34" charset="0"/>
              <a:buChar char="•"/>
            </a:pPr>
            <a:endParaRPr lang="en-IN"/>
          </a:p>
          <a:p>
            <a:pPr marL="285750" indent="-285750">
              <a:buFont typeface="Arial" panose="020B0604020202020204" pitchFamily="34" charset="0"/>
              <a:buChar char="•"/>
            </a:pPr>
            <a:r>
              <a:rPr lang="en-US"/>
              <a:t>Deep learning techniques determine the features of the images in different layers instead of relying on the self-made features of the images</a:t>
            </a:r>
          </a:p>
          <a:p>
            <a:pPr>
              <a:spcBef>
                <a:spcPts val="400"/>
              </a:spcBef>
              <a:buSzPct val="100000"/>
            </a:pPr>
            <a:endParaRPr lang="en-US"/>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rPr lang="en-US"/>
              <a:t>4</a:t>
            </a:r>
            <a:endParaRPr/>
          </a:p>
        </p:txBody>
      </p:sp>
    </p:spTree>
    <p:extLst>
      <p:ext uri="{BB962C8B-B14F-4D97-AF65-F5344CB8AC3E}">
        <p14:creationId xmlns:p14="http://schemas.microsoft.com/office/powerpoint/2010/main" val="91841883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a:t>D</a:t>
            </a:r>
            <a:r>
              <a:rPr lang="en-IN" sz="3200" err="1"/>
              <a:t>esign</a:t>
            </a:r>
            <a:endParaRPr sz="3200"/>
          </a:p>
        </p:txBody>
      </p:sp>
      <p:sp>
        <p:nvSpPr>
          <p:cNvPr id="4"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lstStyle/>
          <a:p>
            <a:pPr>
              <a:spcBef>
                <a:spcPts val="400"/>
              </a:spcBef>
              <a:buSzPct val="100000"/>
            </a:pPr>
            <a:endParaRPr lang="en-US" sz="1800"/>
          </a:p>
        </p:txBody>
      </p:sp>
      <p:sp>
        <p:nvSpPr>
          <p:cNvPr id="5" name="Slide Number"/>
          <p:cNvSpPr txBox="1">
            <a:spLocks noGrp="1"/>
          </p:cNvSpPr>
          <p:nvPr>
            <p:ph type="sldNum" sz="quarter" idx="2"/>
          </p:nvPr>
        </p:nvSpPr>
        <p:spPr>
          <a:xfrm>
            <a:off x="8418883" y="381000"/>
            <a:ext cx="191717" cy="307777"/>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rPr lang="en-US"/>
              <a:t>6</a:t>
            </a:r>
            <a:endParaRPr/>
          </a:p>
        </p:txBody>
      </p:sp>
      <p:pic>
        <p:nvPicPr>
          <p:cNvPr id="6" name="Picture 5" descr="Flow diagram.png"/>
          <p:cNvPicPr/>
          <p:nvPr/>
        </p:nvPicPr>
        <p:blipFill>
          <a:blip r:embed="rId2"/>
          <a:stretch>
            <a:fillRect/>
          </a:stretch>
        </p:blipFill>
        <p:spPr>
          <a:xfrm>
            <a:off x="2234459" y="2274783"/>
            <a:ext cx="4757059" cy="3656678"/>
          </a:xfrm>
          <a:prstGeom prst="rect">
            <a:avLst/>
          </a:prstGeom>
        </p:spPr>
      </p:pic>
    </p:spTree>
    <p:extLst>
      <p:ext uri="{BB962C8B-B14F-4D97-AF65-F5344CB8AC3E}">
        <p14:creationId xmlns:p14="http://schemas.microsoft.com/office/powerpoint/2010/main" val="1470053409"/>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AB7F05C5759C40BF97C21FE6A80D91" ma:contentTypeVersion="2" ma:contentTypeDescription="Create a new document." ma:contentTypeScope="" ma:versionID="d742fa4fb3da782e711812c9d5106d35">
  <xsd:schema xmlns:xsd="http://www.w3.org/2001/XMLSchema" xmlns:xs="http://www.w3.org/2001/XMLSchema" xmlns:p="http://schemas.microsoft.com/office/2006/metadata/properties" xmlns:ns2="da664fa1-0605-4734-a619-6fb3e6cc72ce" targetNamespace="http://schemas.microsoft.com/office/2006/metadata/properties" ma:root="true" ma:fieldsID="b409344fdf48dcfab5c082c1c9d66e3d" ns2:_="">
    <xsd:import namespace="da664fa1-0605-4734-a619-6fb3e6cc72c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664fa1-0605-4734-a619-6fb3e6cc72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3944B2-EC87-462B-88C6-D58F1EF4DD8F}">
  <ds:schemaRefs>
    <ds:schemaRef ds:uri="da664fa1-0605-4734-a619-6fb3e6cc72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6772021-7A17-475E-824D-E34EDFC1475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7A6836A-CF1A-4518-AB41-CF734FFE57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11_Default Design</vt:lpstr>
      <vt:lpstr> Deep Learning Based Seed Classification and Quality Detection </vt:lpstr>
      <vt:lpstr>Introduction</vt:lpstr>
      <vt:lpstr>Motivation</vt:lpstr>
      <vt:lpstr>Problem Definition</vt:lpstr>
      <vt:lpstr>Literature Survey</vt:lpstr>
      <vt:lpstr>Literature Survey</vt:lpstr>
      <vt:lpstr>Literature Survey</vt:lpstr>
      <vt:lpstr>Justification for the Proposed Problem</vt:lpstr>
      <vt:lpstr>Design</vt:lpstr>
      <vt:lpstr>PowerPoint Presentation</vt:lpstr>
      <vt:lpstr>Data Set</vt:lpstr>
      <vt:lpstr>PowerPoint Presentation</vt:lpstr>
      <vt:lpstr>PowerPoint Presentation</vt:lpstr>
      <vt:lpstr>Implementation</vt:lpstr>
      <vt:lpstr>Implementation</vt:lpstr>
      <vt:lpstr>Implementation</vt:lpstr>
      <vt:lpstr>Implementation</vt:lpstr>
      <vt:lpstr>Implementation</vt:lpstr>
      <vt:lpstr>Implementation</vt:lpstr>
      <vt:lpstr>Implementation</vt:lpstr>
      <vt:lpstr>Implementation</vt:lpstr>
      <vt:lpstr>System Testing and Test Cases</vt:lpstr>
      <vt:lpstr>System Testing and Test Cases</vt:lpstr>
      <vt:lpstr>Results</vt:lpstr>
      <vt:lpstr>Results</vt:lpstr>
      <vt:lpstr>Results</vt:lpstr>
      <vt:lpstr>Conclusion</vt:lpstr>
      <vt:lpstr>Future Scope</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revision>34</cp:revision>
  <dcterms:modified xsi:type="dcterms:W3CDTF">2021-11-29T08:21:09Z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0x0101007AAB7F05C5759C40BF97C21FE6A80D91</vt:lpwstr>
  </property>
</Properties>
</file>