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5364-320F-4C67-8617-4626224105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285E5E-46A9-43B1-8790-2199EB5185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078" y="3143970"/>
            <a:ext cx="4131222" cy="627994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Car Dealership</a:t>
            </a:r>
            <a:endParaRPr lang="en-IN" sz="4000" dirty="0"/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F53126-D820-47B5-AFBA-D155D31AE20B}"/>
              </a:ext>
            </a:extLst>
          </p:cNvPr>
          <p:cNvSpPr txBox="1"/>
          <p:nvPr/>
        </p:nvSpPr>
        <p:spPr>
          <a:xfrm>
            <a:off x="8648700" y="3923464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Design Document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71B3E-6022-4915-A034-E994C936FD6A}"/>
              </a:ext>
            </a:extLst>
          </p:cNvPr>
          <p:cNvSpPr txBox="1"/>
          <p:nvPr/>
        </p:nvSpPr>
        <p:spPr>
          <a:xfrm>
            <a:off x="8401050" y="5524500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</a:p>
          <a:p>
            <a:r>
              <a:rPr lang="en-US"/>
              <a:t>Sankalp </a:t>
            </a:r>
            <a:r>
              <a:rPr lang="en-US" dirty="0"/>
              <a:t>– 1602-19-737-038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B79AB-6C01-4DD1-BDA4-0C31F0C1C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6" r="18906"/>
          <a:stretch/>
        </p:blipFill>
        <p:spPr>
          <a:xfrm>
            <a:off x="6096000" y="0"/>
            <a:ext cx="6394152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06" y="157583"/>
            <a:ext cx="4803636" cy="13116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Features of the project:  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9BA23-A940-40F8-89DA-E8134F132D0B}"/>
              </a:ext>
            </a:extLst>
          </p:cNvPr>
          <p:cNvSpPr txBox="1"/>
          <p:nvPr/>
        </p:nvSpPr>
        <p:spPr>
          <a:xfrm>
            <a:off x="186960" y="1469247"/>
            <a:ext cx="59006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/>
              <a:t>User: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Check used vehicle's available with their pricing</a:t>
            </a:r>
          </a:p>
          <a:p>
            <a:r>
              <a:rPr lang="en-US" dirty="0"/>
              <a:t>Check maximum price given to a vehicle</a:t>
            </a:r>
          </a:p>
          <a:p>
            <a:r>
              <a:rPr lang="en-US" dirty="0"/>
              <a:t>Vehicles available for rent with their pricing</a:t>
            </a:r>
          </a:p>
          <a:p>
            <a:endParaRPr lang="en-US" sz="2400" dirty="0"/>
          </a:p>
          <a:p>
            <a:r>
              <a:rPr lang="en-US" sz="2400" dirty="0"/>
              <a:t>Manager:</a:t>
            </a:r>
          </a:p>
          <a:p>
            <a:r>
              <a:rPr lang="en-US" dirty="0"/>
              <a:t>Changing prices of used vehicles</a:t>
            </a:r>
          </a:p>
          <a:p>
            <a:r>
              <a:rPr lang="en-US" dirty="0"/>
              <a:t>Changing maximum prices of vehicles which sold</a:t>
            </a:r>
          </a:p>
          <a:p>
            <a:r>
              <a:rPr lang="en-US" dirty="0"/>
              <a:t>Changing prices of renting vehicle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 descr="Male profi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6235" y="114938"/>
            <a:ext cx="720088" cy="72008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C756CE-DD00-46D4-B45E-1B78CAD77C8B}"/>
              </a:ext>
            </a:extLst>
          </p:cNvPr>
          <p:cNvSpPr/>
          <p:nvPr/>
        </p:nvSpPr>
        <p:spPr>
          <a:xfrm>
            <a:off x="44412" y="843467"/>
            <a:ext cx="1123734" cy="383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B4B983-07D6-4123-9599-65CB13024B34}"/>
              </a:ext>
            </a:extLst>
          </p:cNvPr>
          <p:cNvCxnSpPr>
            <a:cxnSpLocks/>
          </p:cNvCxnSpPr>
          <p:nvPr/>
        </p:nvCxnSpPr>
        <p:spPr>
          <a:xfrm>
            <a:off x="1087783" y="591448"/>
            <a:ext cx="1036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0F534C5-E845-4A4F-A394-653A7D7A56E3}"/>
              </a:ext>
            </a:extLst>
          </p:cNvPr>
          <p:cNvCxnSpPr>
            <a:cxnSpLocks/>
          </p:cNvCxnSpPr>
          <p:nvPr/>
        </p:nvCxnSpPr>
        <p:spPr>
          <a:xfrm>
            <a:off x="1087783" y="591448"/>
            <a:ext cx="1123734" cy="823763"/>
          </a:xfrm>
          <a:prstGeom prst="bentConnector3">
            <a:avLst>
              <a:gd name="adj1" fmla="val 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1336CA7-2EE5-4662-B0C0-3B0C7E0AD0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4889" y="1031740"/>
            <a:ext cx="1267150" cy="1117332"/>
          </a:xfrm>
          <a:prstGeom prst="bentConnector3">
            <a:avLst>
              <a:gd name="adj1" fmla="val 997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10FA2D1-AE7A-4581-A667-CBD7289470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9130" y="1788236"/>
            <a:ext cx="1998668" cy="1121362"/>
          </a:xfrm>
          <a:prstGeom prst="bentConnector3">
            <a:avLst>
              <a:gd name="adj1" fmla="val 99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25DC888-E4BB-4E84-9E62-120F0E0835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2375" y="2861998"/>
            <a:ext cx="1415247" cy="1109173"/>
          </a:xfrm>
          <a:prstGeom prst="bentConnector3">
            <a:avLst>
              <a:gd name="adj1" fmla="val 100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F5BE4A98-CD6C-42BA-A165-8D5679D640D6}"/>
              </a:ext>
            </a:extLst>
          </p:cNvPr>
          <p:cNvSpPr/>
          <p:nvPr/>
        </p:nvSpPr>
        <p:spPr>
          <a:xfrm>
            <a:off x="2444560" y="273827"/>
            <a:ext cx="1832826" cy="616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+mn-lt"/>
              </a:rPr>
              <a:t>Registration</a:t>
            </a:r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2647642-8980-4BE3-809B-B996CFD0327D}"/>
              </a:ext>
            </a:extLst>
          </p:cNvPr>
          <p:cNvSpPr/>
          <p:nvPr/>
        </p:nvSpPr>
        <p:spPr>
          <a:xfrm>
            <a:off x="2470193" y="1005832"/>
            <a:ext cx="1447060" cy="645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6D3D8C1-3EC7-4AC2-848A-CDA52AE58E8B}"/>
              </a:ext>
            </a:extLst>
          </p:cNvPr>
          <p:cNvSpPr/>
          <p:nvPr/>
        </p:nvSpPr>
        <p:spPr>
          <a:xfrm>
            <a:off x="2470193" y="1687695"/>
            <a:ext cx="2702831" cy="993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used vehicles’ available with their pricing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1670398-9C91-4852-B473-EB9F3273E607}"/>
              </a:ext>
            </a:extLst>
          </p:cNvPr>
          <p:cNvSpPr/>
          <p:nvPr/>
        </p:nvSpPr>
        <p:spPr>
          <a:xfrm>
            <a:off x="2444560" y="2789292"/>
            <a:ext cx="2795353" cy="925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maximum price given to a vehicle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C0CA77-2B07-4B6C-98DA-BB1D2AC31188}"/>
              </a:ext>
            </a:extLst>
          </p:cNvPr>
          <p:cNvSpPr/>
          <p:nvPr/>
        </p:nvSpPr>
        <p:spPr>
          <a:xfrm>
            <a:off x="2443100" y="3768214"/>
            <a:ext cx="2913700" cy="925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Vehicles available for rent with their pricing</a:t>
            </a:r>
          </a:p>
        </p:txBody>
      </p:sp>
      <p:pic>
        <p:nvPicPr>
          <p:cNvPr id="109" name="Graphic 108" descr="Male profile">
            <a:extLst>
              <a:ext uri="{FF2B5EF4-FFF2-40B4-BE49-F238E27FC236}">
                <a16:creationId xmlns:a16="http://schemas.microsoft.com/office/drawing/2014/main" id="{4BBB8338-C1CE-467B-8497-A2B802C23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62447" y="114938"/>
            <a:ext cx="720088" cy="720088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6227B830-80A9-47D7-85A0-4FF290AF0158}"/>
              </a:ext>
            </a:extLst>
          </p:cNvPr>
          <p:cNvSpPr/>
          <p:nvPr/>
        </p:nvSpPr>
        <p:spPr>
          <a:xfrm>
            <a:off x="4960624" y="856342"/>
            <a:ext cx="1123734" cy="3832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AF2E2B-9815-47F9-92D1-E9FE3A88FC03}"/>
              </a:ext>
            </a:extLst>
          </p:cNvPr>
          <p:cNvCxnSpPr>
            <a:cxnSpLocks/>
          </p:cNvCxnSpPr>
          <p:nvPr/>
        </p:nvCxnSpPr>
        <p:spPr>
          <a:xfrm>
            <a:off x="6192636" y="483423"/>
            <a:ext cx="1108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2671854-1BEA-460F-B752-6248C5FA6699}"/>
              </a:ext>
            </a:extLst>
          </p:cNvPr>
          <p:cNvCxnSpPr>
            <a:cxnSpLocks/>
          </p:cNvCxnSpPr>
          <p:nvPr/>
        </p:nvCxnSpPr>
        <p:spPr>
          <a:xfrm>
            <a:off x="6204475" y="487275"/>
            <a:ext cx="1108270" cy="1023936"/>
          </a:xfrm>
          <a:prstGeom prst="bentConnector3">
            <a:avLst>
              <a:gd name="adj1" fmla="val -2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0B22A42-8B9B-45CD-8B0B-899AA7591409}"/>
              </a:ext>
            </a:extLst>
          </p:cNvPr>
          <p:cNvCxnSpPr>
            <a:cxnSpLocks/>
          </p:cNvCxnSpPr>
          <p:nvPr/>
        </p:nvCxnSpPr>
        <p:spPr>
          <a:xfrm>
            <a:off x="6192636" y="1518923"/>
            <a:ext cx="1164687" cy="939901"/>
          </a:xfrm>
          <a:prstGeom prst="bentConnector3">
            <a:avLst>
              <a:gd name="adj1" fmla="val 1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4605A57-1B11-4B87-9415-5FA5BCB22F79}"/>
              </a:ext>
            </a:extLst>
          </p:cNvPr>
          <p:cNvSpPr/>
          <p:nvPr/>
        </p:nvSpPr>
        <p:spPr>
          <a:xfrm>
            <a:off x="7868800" y="264689"/>
            <a:ext cx="2886324" cy="7200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prices of used vehicles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8BC259-8371-4242-90D4-87D830F06624}"/>
              </a:ext>
            </a:extLst>
          </p:cNvPr>
          <p:cNvSpPr/>
          <p:nvPr/>
        </p:nvSpPr>
        <p:spPr>
          <a:xfrm>
            <a:off x="7868800" y="1072404"/>
            <a:ext cx="3740104" cy="7200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Changing maximum prices of vehicles which sold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742E0D-4CCA-4D12-8861-786BBA69AA59}"/>
              </a:ext>
            </a:extLst>
          </p:cNvPr>
          <p:cNvSpPr/>
          <p:nvPr/>
        </p:nvSpPr>
        <p:spPr>
          <a:xfrm>
            <a:off x="7868800" y="1988873"/>
            <a:ext cx="2886324" cy="7200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Changing prices of renting vehicle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858500" cy="209613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sz="2700" b="1" dirty="0">
                <a:latin typeface="+mn-lt"/>
              </a:rPr>
              <a:t>Use case ID: </a:t>
            </a:r>
            <a:r>
              <a:rPr lang="en-US" sz="2700" dirty="0">
                <a:latin typeface="+mn-lt"/>
              </a:rPr>
              <a:t>UC01</a:t>
            </a:r>
            <a:br>
              <a:rPr lang="en-US" sz="2700" dirty="0">
                <a:latin typeface="+mn-lt"/>
              </a:rPr>
            </a:br>
            <a:r>
              <a:rPr lang="en-US" sz="2700" b="1" dirty="0">
                <a:latin typeface="+mn-lt"/>
              </a:rPr>
              <a:t>Name:</a:t>
            </a:r>
            <a:r>
              <a:rPr lang="en-US" sz="2700" dirty="0">
                <a:latin typeface="+mn-lt"/>
              </a:rPr>
              <a:t> Registration </a:t>
            </a:r>
            <a:br>
              <a:rPr lang="en-US" sz="2700" dirty="0">
                <a:latin typeface="+mn-lt"/>
              </a:rPr>
            </a:br>
            <a:r>
              <a:rPr lang="en-US" sz="2700" b="1" dirty="0">
                <a:latin typeface="+mn-lt"/>
              </a:rPr>
              <a:t>Actors:</a:t>
            </a:r>
            <a:r>
              <a:rPr lang="en-US" sz="2700" dirty="0">
                <a:latin typeface="+mn-lt"/>
              </a:rPr>
              <a:t> Customer </a:t>
            </a:r>
            <a:br>
              <a:rPr lang="en-US" sz="2700" dirty="0">
                <a:latin typeface="+mn-lt"/>
              </a:rPr>
            </a:br>
            <a:r>
              <a:rPr lang="en-US" sz="2700" b="1" dirty="0">
                <a:latin typeface="+mn-lt"/>
              </a:rPr>
              <a:t>Description : </a:t>
            </a:r>
            <a:r>
              <a:rPr lang="en-US" sz="2700" dirty="0">
                <a:latin typeface="+mn-lt"/>
              </a:rPr>
              <a:t>Allows new customer to register for an account.</a:t>
            </a:r>
            <a:br>
              <a:rPr lang="en-US" sz="2700" dirty="0">
                <a:latin typeface="+mn-lt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Pre-conditions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: None</a:t>
            </a:r>
            <a:br>
              <a:rPr lang="en-IN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Post-conditions: 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An account is created if the customer is new.</a:t>
            </a:r>
            <a:br>
              <a:rPr lang="en-US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</a:rPr>
              <a:t>Main flow:</a:t>
            </a:r>
            <a:endParaRPr lang="en-US" sz="2700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0E1974-0564-4C9F-841A-CED565A7C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554"/>
              </p:ext>
            </p:extLst>
          </p:nvPr>
        </p:nvGraphicFramePr>
        <p:xfrm>
          <a:off x="1018540" y="3429000"/>
          <a:ext cx="843026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130">
                  <a:extLst>
                    <a:ext uri="{9D8B030D-6E8A-4147-A177-3AD203B41FA5}">
                      <a16:colId xmlns:a16="http://schemas.microsoft.com/office/drawing/2014/main" val="2628287406"/>
                    </a:ext>
                  </a:extLst>
                </a:gridCol>
                <a:gridCol w="4215130">
                  <a:extLst>
                    <a:ext uri="{9D8B030D-6E8A-4147-A177-3AD203B41FA5}">
                      <a16:colId xmlns:a16="http://schemas.microsoft.com/office/drawing/2014/main" val="4102903210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Customer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79615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r>
                        <a:rPr lang="en-US" dirty="0"/>
                        <a:t>1. Enters personal details for registration.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830928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System check whether the user exists or not, if exist then creates an account, and if not then displays user already exist.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582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278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ts val="2800"/>
              </a:lnSpc>
            </a:pPr>
            <a:br>
              <a:rPr lang="en-US" sz="27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br>
              <a:rPr lang="en-US" sz="27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br>
              <a:rPr lang="en-US" sz="27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br>
              <a:rPr lang="en-US" sz="27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700" b="1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Use Case ID</a:t>
            </a:r>
            <a:r>
              <a:rPr lang="en-US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: UC02</a:t>
            </a:r>
            <a:br>
              <a:rPr lang="en-IN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700" b="1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Name: </a:t>
            </a:r>
            <a:r>
              <a:rPr lang="en-US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Login</a:t>
            </a:r>
            <a:br>
              <a:rPr lang="en-IN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700" b="1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Actors: </a:t>
            </a:r>
            <a:r>
              <a:rPr lang="en-US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</a:t>
            </a:r>
            <a:br>
              <a:rPr lang="en-IN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700" b="1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Description</a:t>
            </a:r>
            <a:r>
              <a:rPr lang="en-US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: Allows registered customer to Login</a:t>
            </a:r>
            <a:br>
              <a:rPr lang="en-IN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700" b="1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Pre-conditions</a:t>
            </a:r>
            <a:r>
              <a:rPr lang="en-US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: Customer should be registered with the system</a:t>
            </a:r>
            <a:br>
              <a:rPr lang="en-IN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700" b="1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Post-conditions</a:t>
            </a:r>
            <a:r>
              <a:rPr lang="en-US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: Customer logs in and all the options are displayed on the screen</a:t>
            </a:r>
            <a:br>
              <a:rPr lang="en-US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700" b="1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Main Flow</a:t>
            </a:r>
            <a:r>
              <a:rPr lang="en-US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b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322C64-99BA-44F6-8D5E-4AB13ED7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21993"/>
              </p:ext>
            </p:extLst>
          </p:nvPr>
        </p:nvGraphicFramePr>
        <p:xfrm>
          <a:off x="1018540" y="3429000"/>
          <a:ext cx="8430260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130">
                  <a:extLst>
                    <a:ext uri="{9D8B030D-6E8A-4147-A177-3AD203B41FA5}">
                      <a16:colId xmlns:a16="http://schemas.microsoft.com/office/drawing/2014/main" val="2628287406"/>
                    </a:ext>
                  </a:extLst>
                </a:gridCol>
                <a:gridCol w="4215130">
                  <a:extLst>
                    <a:ext uri="{9D8B030D-6E8A-4147-A177-3AD203B41FA5}">
                      <a16:colId xmlns:a16="http://schemas.microsoft.com/office/drawing/2014/main" val="4102903210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79615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r>
                        <a:rPr lang="en-US" dirty="0"/>
                        <a:t>1. Gets logged in to the application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830928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System displays menu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582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396240"/>
            <a:ext cx="10485120" cy="1294448"/>
          </a:xfrm>
        </p:spPr>
        <p:txBody>
          <a:bodyPr>
            <a:normAutofit fontScale="90000"/>
          </a:bodyPr>
          <a:lstStyle/>
          <a:p>
            <a:pPr>
              <a:lnSpc>
                <a:spcPts val="2800"/>
              </a:lnSpc>
            </a:pP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Use Case ID: 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UC03</a:t>
            </a:r>
            <a:br>
              <a:rPr lang="en-IN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Name: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en-IN" sz="2700" dirty="0">
                <a:latin typeface="+mn-lt"/>
                <a:ea typeface="Times New Roman" panose="02020603050405020304" pitchFamily="18" charset="0"/>
              </a:rPr>
              <a:t>Used vehicles' lists</a:t>
            </a:r>
            <a:br>
              <a:rPr lang="en-IN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Actors: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 Customer and Manager</a:t>
            </a:r>
            <a:br>
              <a:rPr lang="en-IN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Description: </a:t>
            </a:r>
            <a:r>
              <a:rPr lang="en-US" sz="2700" b="1" dirty="0"/>
              <a:t>Check used vehicles’ availability with their pricing </a:t>
            </a:r>
            <a:br>
              <a:rPr lang="en-US" sz="2700" b="1" dirty="0"/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Pre-conditions: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 Customer should select relevant option from menu</a:t>
            </a:r>
            <a:br>
              <a:rPr lang="en-IN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Post-conditions: </a:t>
            </a:r>
            <a:r>
              <a:rPr lang="en-US" sz="2700" b="1" dirty="0"/>
              <a:t>System</a:t>
            </a:r>
            <a:r>
              <a:rPr lang="en-US" sz="2700" b="1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allows Customer to buy used vehicles</a:t>
            </a:r>
            <a:br>
              <a:rPr lang="en-US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</a:rPr>
              <a:t>Main flow:</a:t>
            </a:r>
            <a:br>
              <a:rPr lang="en-US" sz="2700" b="1" dirty="0"/>
            </a:br>
            <a:endParaRPr lang="en-US" sz="27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8B4012-23F1-42A8-BEC9-586320165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22971"/>
              </p:ext>
            </p:extLst>
          </p:nvPr>
        </p:nvGraphicFramePr>
        <p:xfrm>
          <a:off x="1158240" y="3429000"/>
          <a:ext cx="8229600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4470">
                  <a:extLst>
                    <a:ext uri="{9D8B030D-6E8A-4147-A177-3AD203B41FA5}">
                      <a16:colId xmlns:a16="http://schemas.microsoft.com/office/drawing/2014/main" val="2628287406"/>
                    </a:ext>
                  </a:extLst>
                </a:gridCol>
                <a:gridCol w="4215130">
                  <a:extLst>
                    <a:ext uri="{9D8B030D-6E8A-4147-A177-3AD203B41FA5}">
                      <a16:colId xmlns:a16="http://schemas.microsoft.com/office/drawing/2014/main" val="4102903210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79615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Displays list of used cars with their pricing updated by manager.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830928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r>
                        <a:rPr lang="en-US" dirty="0"/>
                        <a:t>2. Selects a car and purchases it.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582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68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ts val="2800"/>
              </a:lnSpc>
            </a:pPr>
            <a:br>
              <a:rPr lang="en-US" sz="2400" b="1" dirty="0">
                <a:ea typeface="Times New Roman" panose="02020603050405020304" pitchFamily="18" charset="0"/>
              </a:rPr>
            </a:br>
            <a:br>
              <a:rPr lang="en-US" sz="2400" b="1" dirty="0">
                <a:ea typeface="Times New Roman" panose="02020603050405020304" pitchFamily="18" charset="0"/>
              </a:rPr>
            </a:br>
            <a:r>
              <a:rPr lang="en-US" sz="2400" b="1" dirty="0">
                <a:latin typeface="+mn-lt"/>
                <a:ea typeface="Times New Roman" panose="02020603050405020304" pitchFamily="18" charset="0"/>
              </a:rPr>
              <a:t>Use Case ID: </a:t>
            </a:r>
            <a:r>
              <a:rPr lang="en-US" sz="2400" dirty="0">
                <a:latin typeface="+mn-lt"/>
                <a:ea typeface="Times New Roman" panose="02020603050405020304" pitchFamily="18" charset="0"/>
              </a:rPr>
              <a:t>UC04</a:t>
            </a:r>
            <a:br>
              <a:rPr lang="en-IN" sz="2400" dirty="0">
                <a:latin typeface="+mn-lt"/>
                <a:ea typeface="Times New Roman" panose="02020603050405020304" pitchFamily="18" charset="0"/>
              </a:rPr>
            </a:br>
            <a:r>
              <a:rPr lang="en-US" sz="2400" b="1" dirty="0">
                <a:latin typeface="+mn-lt"/>
                <a:ea typeface="Times New Roman" panose="02020603050405020304" pitchFamily="18" charset="0"/>
              </a:rPr>
              <a:t>Name:</a:t>
            </a:r>
            <a:r>
              <a:rPr lang="en-US" sz="24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en-IN" sz="2400" dirty="0">
                <a:latin typeface="+mn-lt"/>
                <a:ea typeface="Times New Roman" panose="02020603050405020304" pitchFamily="18" charset="0"/>
              </a:rPr>
              <a:t>Check price</a:t>
            </a:r>
            <a:br>
              <a:rPr lang="en-IN" sz="2400" dirty="0">
                <a:latin typeface="+mn-lt"/>
                <a:ea typeface="Times New Roman" panose="02020603050405020304" pitchFamily="18" charset="0"/>
              </a:rPr>
            </a:br>
            <a:r>
              <a:rPr lang="en-US" sz="2400" b="1" dirty="0">
                <a:latin typeface="+mn-lt"/>
                <a:ea typeface="Times New Roman" panose="02020603050405020304" pitchFamily="18" charset="0"/>
              </a:rPr>
              <a:t>Actors:</a:t>
            </a:r>
            <a:r>
              <a:rPr lang="en-US" sz="2400" dirty="0">
                <a:latin typeface="+mn-lt"/>
                <a:ea typeface="Times New Roman" panose="02020603050405020304" pitchFamily="18" charset="0"/>
              </a:rPr>
              <a:t>  Customer and Manager</a:t>
            </a:r>
            <a:br>
              <a:rPr lang="en-IN" sz="2400" dirty="0">
                <a:latin typeface="+mn-lt"/>
                <a:ea typeface="Times New Roman" panose="02020603050405020304" pitchFamily="18" charset="0"/>
              </a:rPr>
            </a:br>
            <a:r>
              <a:rPr lang="en-US" sz="2400" b="1" dirty="0">
                <a:latin typeface="+mn-lt"/>
                <a:ea typeface="Times New Roman" panose="02020603050405020304" pitchFamily="18" charset="0"/>
              </a:rPr>
              <a:t>Description: </a:t>
            </a:r>
            <a:r>
              <a:rPr lang="en-US" sz="2400" b="1" dirty="0"/>
              <a:t>Check maximum price given to a vehicle of the customer</a:t>
            </a:r>
            <a:br>
              <a:rPr lang="en-IN" sz="2400" dirty="0">
                <a:latin typeface="+mn-lt"/>
                <a:ea typeface="Times New Roman" panose="02020603050405020304" pitchFamily="18" charset="0"/>
              </a:rPr>
            </a:br>
            <a:r>
              <a:rPr lang="en-US" sz="2400" b="1" dirty="0">
                <a:latin typeface="+mn-lt"/>
                <a:ea typeface="Times New Roman" panose="02020603050405020304" pitchFamily="18" charset="0"/>
              </a:rPr>
              <a:t>Pre-conditions:</a:t>
            </a:r>
            <a:r>
              <a:rPr lang="en-US" sz="2400" dirty="0">
                <a:latin typeface="+mn-lt"/>
                <a:ea typeface="Times New Roman" panose="02020603050405020304" pitchFamily="18" charset="0"/>
              </a:rPr>
              <a:t> Customer should select relevant option from menu </a:t>
            </a:r>
            <a:br>
              <a:rPr lang="en-US" sz="2400" dirty="0">
                <a:latin typeface="+mn-lt"/>
                <a:ea typeface="Times New Roman" panose="02020603050405020304" pitchFamily="18" charset="0"/>
              </a:rPr>
            </a:br>
            <a:r>
              <a:rPr lang="en-US" sz="2400" b="1" dirty="0">
                <a:latin typeface="+mn-lt"/>
                <a:ea typeface="Times New Roman" panose="02020603050405020304" pitchFamily="18" charset="0"/>
              </a:rPr>
              <a:t>Post-conditions: </a:t>
            </a:r>
            <a:r>
              <a:rPr lang="en-US" sz="2400" b="1" dirty="0"/>
              <a:t>System</a:t>
            </a:r>
            <a:r>
              <a:rPr lang="en-US" sz="2400" b="1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+mn-lt"/>
                <a:ea typeface="Times New Roman" panose="02020603050405020304" pitchFamily="18" charset="0"/>
              </a:rPr>
              <a:t>allows Customer to sell vehicles</a:t>
            </a:r>
            <a:br>
              <a:rPr lang="en-US" sz="2400" dirty="0">
                <a:latin typeface="+mn-lt"/>
                <a:ea typeface="Times New Roman" panose="02020603050405020304" pitchFamily="18" charset="0"/>
              </a:rPr>
            </a:br>
            <a:r>
              <a:rPr lang="en-US" sz="2400" b="1" dirty="0">
                <a:latin typeface="+mn-lt"/>
              </a:rPr>
              <a:t>Main flow: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677554-D6EE-441F-B681-27D30BBC0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27556"/>
              </p:ext>
            </p:extLst>
          </p:nvPr>
        </p:nvGraphicFramePr>
        <p:xfrm>
          <a:off x="1018540" y="3429000"/>
          <a:ext cx="843026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130">
                  <a:extLst>
                    <a:ext uri="{9D8B030D-6E8A-4147-A177-3AD203B41FA5}">
                      <a16:colId xmlns:a16="http://schemas.microsoft.com/office/drawing/2014/main" val="2628287406"/>
                    </a:ext>
                  </a:extLst>
                </a:gridCol>
                <a:gridCol w="4215130">
                  <a:extLst>
                    <a:ext uri="{9D8B030D-6E8A-4147-A177-3AD203B41FA5}">
                      <a16:colId xmlns:a16="http://schemas.microsoft.com/office/drawing/2014/main" val="4102903210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79615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 Displays list of cars along with their maximum selling price updated by manager.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830928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Selects his/her car and sell it.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582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6479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ts val="2800"/>
              </a:lnSpc>
            </a:pPr>
            <a:br>
              <a:rPr lang="en-US" sz="2700" b="1" dirty="0">
                <a:ea typeface="Times New Roman" panose="02020603050405020304" pitchFamily="18" charset="0"/>
              </a:rPr>
            </a:br>
            <a:br>
              <a:rPr lang="en-US" sz="2700" b="1" dirty="0">
                <a:ea typeface="Times New Roman" panose="02020603050405020304" pitchFamily="18" charset="0"/>
              </a:rPr>
            </a:br>
            <a:br>
              <a:rPr lang="en-US" sz="2700" b="1" dirty="0"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Use Case ID: 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UC05</a:t>
            </a:r>
            <a:br>
              <a:rPr lang="en-IN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Name: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en-IN" sz="2700" dirty="0">
                <a:latin typeface="+mn-lt"/>
                <a:ea typeface="Times New Roman" panose="02020603050405020304" pitchFamily="18" charset="0"/>
              </a:rPr>
              <a:t>Renting vehicle</a:t>
            </a:r>
            <a:br>
              <a:rPr lang="en-IN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Actors: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 Customer and Manager</a:t>
            </a:r>
            <a:br>
              <a:rPr lang="en-IN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Description: </a:t>
            </a:r>
            <a:r>
              <a:rPr lang="en-US" sz="2700" b="1" dirty="0"/>
              <a:t>Vehicles available for rent with their pricing</a:t>
            </a:r>
            <a:br>
              <a:rPr lang="en-IN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Pre-conditions: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 Customer should select relevant option from menu</a:t>
            </a:r>
            <a:br>
              <a:rPr lang="en-IN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Post-conditions: 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System allows to rent vehicle</a:t>
            </a:r>
            <a:br>
              <a:rPr lang="en-US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</a:rPr>
              <a:t>Main flow: </a:t>
            </a:r>
            <a:br>
              <a:rPr lang="en-US" dirty="0"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1E2251B-0581-4462-9151-6C124BEF4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05306"/>
              </p:ext>
            </p:extLst>
          </p:nvPr>
        </p:nvGraphicFramePr>
        <p:xfrm>
          <a:off x="1164492" y="3429000"/>
          <a:ext cx="8284308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178">
                  <a:extLst>
                    <a:ext uri="{9D8B030D-6E8A-4147-A177-3AD203B41FA5}">
                      <a16:colId xmlns:a16="http://schemas.microsoft.com/office/drawing/2014/main" val="2628287406"/>
                    </a:ext>
                  </a:extLst>
                </a:gridCol>
                <a:gridCol w="4215130">
                  <a:extLst>
                    <a:ext uri="{9D8B030D-6E8A-4147-A177-3AD203B41FA5}">
                      <a16:colId xmlns:a16="http://schemas.microsoft.com/office/drawing/2014/main" val="4102903210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79615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Displays the list of vehicle available for renting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830928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r>
                        <a:rPr lang="en-US" dirty="0"/>
                        <a:t>2. Selects a car and rents 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582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452f91b8-8603-4387-b072-2c4c45b9ac7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8D149DFF80C40955BA37A207282C3" ma:contentTypeVersion="9" ma:contentTypeDescription="Create a new document." ma:contentTypeScope="" ma:versionID="d773a19cfe1c094a9df8ff7215bd6497">
  <xsd:schema xmlns:xsd="http://www.w3.org/2001/XMLSchema" xmlns:xs="http://www.w3.org/2001/XMLSchema" xmlns:p="http://schemas.microsoft.com/office/2006/metadata/properties" xmlns:ns2="452f91b8-8603-4387-b072-2c4c45b9ac7f" targetNamespace="http://schemas.microsoft.com/office/2006/metadata/properties" ma:root="true" ma:fieldsID="41ec9e98525d66c75aec29c4ccb731b4" ns2:_="">
    <xsd:import namespace="452f91b8-8603-4387-b072-2c4c45b9ac7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f91b8-8603-4387-b072-2c4c45b9ac7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D22E12-B794-41A7-979E-FDB3CE36674E}">
  <ds:schemaRefs>
    <ds:schemaRef ds:uri="http://schemas.microsoft.com/office/2006/metadata/properties"/>
    <ds:schemaRef ds:uri="http://schemas.microsoft.com/office/infopath/2007/PartnerControls"/>
    <ds:schemaRef ds:uri="452f91b8-8603-4387-b072-2c4c45b9ac7f"/>
  </ds:schemaRefs>
</ds:datastoreItem>
</file>

<file path=customXml/itemProps2.xml><?xml version="1.0" encoding="utf-8"?>
<ds:datastoreItem xmlns:ds="http://schemas.openxmlformats.org/officeDocument/2006/customXml" ds:itemID="{FD49383F-F196-4615-8D1E-2DE26494BD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3F3539-EDCD-4229-B854-F3778F7444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f91b8-8603-4387-b072-2c4c45b9ac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494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Features of the project:  </vt:lpstr>
      <vt:lpstr>PowerPoint Presentation</vt:lpstr>
      <vt:lpstr>  Use case ID: UC01 Name: Registration  Actors: Customer  Description : Allows new customer to register for an account. Pre-conditions: None Post-conditions: An account is created if the customer is new. Main flow:</vt:lpstr>
      <vt:lpstr>    Use Case ID: UC02 Name: Login Actors: Customer Description: Allows registered customer to Login Pre-conditions: Customer should be registered with the system Post-conditions: Customer logs in and all the options are displayed on the screen Main Flow: </vt:lpstr>
      <vt:lpstr>    Use Case ID: UC03 Name: Used vehicles' lists Actors: Customer and Manager Description: Check used vehicles’ availability with their pricing  Pre-conditions: Customer should select relevant option from menu Post-conditions: System allows Customer to buy used vehicles Main flow: </vt:lpstr>
      <vt:lpstr>  Use Case ID: UC04 Name: Check price Actors:  Customer and Manager Description: Check maximum price given to a vehicle of the customer Pre-conditions: Customer should select relevant option from menu  Post-conditions: System allows Customer to sell vehicles Main flow:</vt:lpstr>
      <vt:lpstr>   Use Case ID: UC05 Name: Renting vehicle Actors: Customer and Manager Description: Vehicles available for rent with their pricing Pre-conditions: Customer should select relevant option from menu Post-conditions: System allows to rent vehicle Main flow: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Dhondi</dc:creator>
  <cp:lastModifiedBy>19-737-038_DHONDI SANKALP</cp:lastModifiedBy>
  <cp:revision>22</cp:revision>
  <dcterms:created xsi:type="dcterms:W3CDTF">2020-11-11T14:23:03Z</dcterms:created>
  <dcterms:modified xsi:type="dcterms:W3CDTF">2020-12-03T15:52:02Z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0x0101005AF8D149DFF80C40955BA37A207282C3</vt:lpwstr>
  </property>
</Properties>
</file>