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Barlow"/>
      <p:regular r:id="rId42"/>
      <p:bold r:id="rId43"/>
      <p:italic r:id="rId44"/>
      <p:boldItalic r:id="rId45"/>
    </p:embeddedFont>
    <p:embeddedFont>
      <p:font typeface="Barlow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Barlow-regular.fntdata"/><Relationship Id="rId41" Type="http://schemas.openxmlformats.org/officeDocument/2006/relationships/slide" Target="slides/slide37.xml"/><Relationship Id="rId44" Type="http://schemas.openxmlformats.org/officeDocument/2006/relationships/font" Target="fonts/Barlow-italic.fntdata"/><Relationship Id="rId43" Type="http://schemas.openxmlformats.org/officeDocument/2006/relationships/font" Target="fonts/Barlow-bold.fntdata"/><Relationship Id="rId46" Type="http://schemas.openxmlformats.org/officeDocument/2006/relationships/font" Target="fonts/BarlowLight-regular.fntdata"/><Relationship Id="rId45" Type="http://schemas.openxmlformats.org/officeDocument/2006/relationships/font" Target="fonts/Barlow-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arlowLight-italic.fntdata"/><Relationship Id="rId47" Type="http://schemas.openxmlformats.org/officeDocument/2006/relationships/font" Target="fonts/BarlowLight-bold.fntdata"/><Relationship Id="rId49" Type="http://schemas.openxmlformats.org/officeDocument/2006/relationships/font" Target="fonts/Barlow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a3f149844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a3f14984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a3f1498440_5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a3f1498440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a3e9ca4d22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a3e9ca4d2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a3f1498440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a3f149844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a3f1498440_5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a3f1498440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a3f1498440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a3f149844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a3e9ca4d22_0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a3e9ca4d2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a3f1498440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a3f149844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a3f1498440_5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a3f1498440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a3e9ca4d22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a3e9ca4d2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3e9ca4d22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3e9ca4d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a3f1498440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a3f149844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a3f1498440_5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a3f1498440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a3e9ca4d22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a3e9ca4d2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a3f1498440_0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a3f149844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a3e9ca4d22_0_2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a3e9ca4d2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a3f1498440_5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a3f1498440_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a3f1498440_5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a3f1498440_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a3f1498440_5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a3f1498440_5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a3f1498440_5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a3f1498440_5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a3f1498440_5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a3f1498440_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a3f1498440_5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a3f1498440_5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a3e9ca4d22_0_2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a3e9ca4d2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a3f1498440_5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a3f1498440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a3e9ca4d22_0_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a3e9ca4d22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a3e9ca4d22_0_3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1a3e9ca4d2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a3e9ca4d22_0_3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1a3e9ca4d2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a3f1498440_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a3f1498440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8da838d0ff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8da838d0f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8dac5fbf1c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8dac5fbf1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a3e9ca4d22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a3e9ca4d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a3e9ca4d22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a3e9ca4d2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8da838d0ff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8da838d0f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a3e9ca4d22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a3e9ca4d2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55300" y="1363125"/>
            <a:ext cx="5110800" cy="24171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855300" y="1534047"/>
            <a:ext cx="51108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 type="subTitle"/>
          </p:nvPr>
        </p:nvSpPr>
        <p:spPr>
          <a:xfrm>
            <a:off x="855300" y="2714552"/>
            <a:ext cx="5110800" cy="4281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sp>
        <p:nvSpPr>
          <p:cNvPr id="23" name="Google Shape;23;p4"/>
          <p:cNvSpPr txBox="1"/>
          <p:nvPr>
            <p:ph idx="1" type="body"/>
          </p:nvPr>
        </p:nvSpPr>
        <p:spPr>
          <a:xfrm>
            <a:off x="855300" y="2161800"/>
            <a:ext cx="5307000" cy="819900"/>
          </a:xfrm>
          <a:prstGeom prst="rect">
            <a:avLst/>
          </a:prstGeom>
          <a:effectLst>
            <a:outerShdw blurRad="14288" rotWithShape="0" algn="bl" dir="16560000" dist="9525">
              <a:schemeClr val="accent1"/>
            </a:outerShdw>
          </a:effectLst>
        </p:spPr>
        <p:txBody>
          <a:bodyPr anchorCtr="0" anchor="ctr" bIns="0" lIns="0" spcFirstLastPara="1" rIns="0" wrap="square" tIns="0">
            <a:noAutofit/>
          </a:bodyPr>
          <a:lstStyle>
            <a:lvl1pPr indent="-419100" lvl="0" marL="457200" rtl="0">
              <a:spcBef>
                <a:spcPts val="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1pPr>
            <a:lvl2pPr indent="-419100" lvl="1" marL="914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2pPr>
            <a:lvl3pPr indent="-419100" lvl="2" marL="1371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3pPr>
            <a:lvl4pPr indent="-419100" lvl="3" marL="18288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4pPr>
            <a:lvl5pPr indent="-419100" lvl="4" marL="22860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5pPr>
            <a:lvl6pPr indent="-419100" lvl="5" marL="27432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6pPr>
            <a:lvl7pPr indent="-419100" lvl="6" marL="3200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7pPr>
            <a:lvl8pPr indent="-419100" lvl="7" marL="3657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8pPr>
            <a:lvl9pPr indent="-419100" lvl="8" marL="4114800" rtl="0">
              <a:spcBef>
                <a:spcPts val="800"/>
              </a:spcBef>
              <a:spcAft>
                <a:spcPts val="800"/>
              </a:spcAft>
              <a:buClr>
                <a:schemeClr val="accent5"/>
              </a:buClr>
              <a:buSzPts val="3000"/>
              <a:buFont typeface="Barlow"/>
              <a:buChar char="■"/>
              <a:defRPr b="1" i="1" sz="3000">
                <a:solidFill>
                  <a:schemeClr val="accent5"/>
                </a:solidFill>
                <a:latin typeface="Barlow"/>
                <a:ea typeface="Barlow"/>
                <a:cs typeface="Barlow"/>
                <a:sym typeface="Barlow"/>
              </a:defRPr>
            </a:lvl9pPr>
          </a:lstStyle>
          <a:p/>
        </p:txBody>
      </p:sp>
      <p:sp>
        <p:nvSpPr>
          <p:cNvPr id="24" name="Google Shape;24;p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9" name="Google Shape;29;p5"/>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0" name="Google Shape;30;p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6" name="Google Shape;36;p6"/>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7" name="Google Shape;37;p6"/>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8" name="Google Shape;38;p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4" name="Google Shape;44;p7"/>
          <p:cNvSpPr txBox="1"/>
          <p:nvPr>
            <p:ph idx="1" type="body"/>
          </p:nvPr>
        </p:nvSpPr>
        <p:spPr>
          <a:xfrm>
            <a:off x="855300"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5" name="Google Shape;45;p7"/>
          <p:cNvSpPr txBox="1"/>
          <p:nvPr>
            <p:ph idx="2" type="body"/>
          </p:nvPr>
        </p:nvSpPr>
        <p:spPr>
          <a:xfrm>
            <a:off x="3414196"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6" name="Google Shape;46;p7"/>
          <p:cNvSpPr txBox="1"/>
          <p:nvPr>
            <p:ph idx="3" type="body"/>
          </p:nvPr>
        </p:nvSpPr>
        <p:spPr>
          <a:xfrm>
            <a:off x="5973091"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7" name="Google Shape;47;p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3" name="Google Shape;53;p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9"/>
          <p:cNvSpPr txBox="1"/>
          <p:nvPr>
            <p:ph idx="1" type="body"/>
          </p:nvPr>
        </p:nvSpPr>
        <p:spPr>
          <a:xfrm>
            <a:off x="855300" y="4406300"/>
            <a:ext cx="7433400" cy="3114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59" name="Google Shape;59;p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506425" y="454115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5"/>
            </a:gs>
            <a:gs pos="100000">
              <a:schemeClr val="accent6"/>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53070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9pPr>
          </a:lstStyle>
          <a:p/>
        </p:txBody>
      </p:sp>
      <p:sp>
        <p:nvSpPr>
          <p:cNvPr id="7" name="Google Shape;7;p1"/>
          <p:cNvSpPr txBox="1"/>
          <p:nvPr>
            <p:ph idx="1" type="body"/>
          </p:nvPr>
        </p:nvSpPr>
        <p:spPr>
          <a:xfrm>
            <a:off x="855300" y="1353948"/>
            <a:ext cx="53070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lvl="0" rtl="0" algn="ctr">
              <a:buNone/>
              <a:defRPr sz="1300">
                <a:solidFill>
                  <a:schemeClr val="accent2"/>
                </a:solidFill>
                <a:latin typeface="Barlow Light"/>
                <a:ea typeface="Barlow Light"/>
                <a:cs typeface="Barlow Light"/>
                <a:sym typeface="Barlow Light"/>
              </a:defRPr>
            </a:lvl1pPr>
            <a:lvl2pPr lvl="1" rtl="0" algn="ctr">
              <a:buNone/>
              <a:defRPr sz="1300">
                <a:solidFill>
                  <a:schemeClr val="accent2"/>
                </a:solidFill>
                <a:latin typeface="Barlow Light"/>
                <a:ea typeface="Barlow Light"/>
                <a:cs typeface="Barlow Light"/>
                <a:sym typeface="Barlow Light"/>
              </a:defRPr>
            </a:lvl2pPr>
            <a:lvl3pPr lvl="2" rtl="0" algn="ctr">
              <a:buNone/>
              <a:defRPr sz="1300">
                <a:solidFill>
                  <a:schemeClr val="accent2"/>
                </a:solidFill>
                <a:latin typeface="Barlow Light"/>
                <a:ea typeface="Barlow Light"/>
                <a:cs typeface="Barlow Light"/>
                <a:sym typeface="Barlow Light"/>
              </a:defRPr>
            </a:lvl3pPr>
            <a:lvl4pPr lvl="3" rtl="0" algn="ctr">
              <a:buNone/>
              <a:defRPr sz="1300">
                <a:solidFill>
                  <a:schemeClr val="accent2"/>
                </a:solidFill>
                <a:latin typeface="Barlow Light"/>
                <a:ea typeface="Barlow Light"/>
                <a:cs typeface="Barlow Light"/>
                <a:sym typeface="Barlow Light"/>
              </a:defRPr>
            </a:lvl4pPr>
            <a:lvl5pPr lvl="4" rtl="0" algn="ctr">
              <a:buNone/>
              <a:defRPr sz="1300">
                <a:solidFill>
                  <a:schemeClr val="accent2"/>
                </a:solidFill>
                <a:latin typeface="Barlow Light"/>
                <a:ea typeface="Barlow Light"/>
                <a:cs typeface="Barlow Light"/>
                <a:sym typeface="Barlow Light"/>
              </a:defRPr>
            </a:lvl5pPr>
            <a:lvl6pPr lvl="5" rtl="0" algn="ctr">
              <a:buNone/>
              <a:defRPr sz="1300">
                <a:solidFill>
                  <a:schemeClr val="accent2"/>
                </a:solidFill>
                <a:latin typeface="Barlow Light"/>
                <a:ea typeface="Barlow Light"/>
                <a:cs typeface="Barlow Light"/>
                <a:sym typeface="Barlow Light"/>
              </a:defRPr>
            </a:lvl6pPr>
            <a:lvl7pPr lvl="6" rtl="0" algn="ctr">
              <a:buNone/>
              <a:defRPr sz="1300">
                <a:solidFill>
                  <a:schemeClr val="accent2"/>
                </a:solidFill>
                <a:latin typeface="Barlow Light"/>
                <a:ea typeface="Barlow Light"/>
                <a:cs typeface="Barlow Light"/>
                <a:sym typeface="Barlow Light"/>
              </a:defRPr>
            </a:lvl7pPr>
            <a:lvl8pPr lvl="7" rtl="0" algn="ctr">
              <a:buNone/>
              <a:defRPr sz="1300">
                <a:solidFill>
                  <a:schemeClr val="accent2"/>
                </a:solidFill>
                <a:latin typeface="Barlow Light"/>
                <a:ea typeface="Barlow Light"/>
                <a:cs typeface="Barlow Light"/>
                <a:sym typeface="Barlow Light"/>
              </a:defRPr>
            </a:lvl8pPr>
            <a:lvl9pPr lvl="8" rtl="0" algn="ctr">
              <a:buNone/>
              <a:defRPr sz="1300">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alpha val="29800"/>
                </a:srgbClr>
              </a:gs>
              <a:gs pos="100000">
                <a:srgbClr val="FFFFFF">
                  <a:alpha val="0"/>
                  <a:alpha val="2980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93400" y="5096950"/>
            <a:ext cx="450600" cy="4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igital-Image-Processing-IIITH/dip-m22-project-sb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ph type="ctrTitle"/>
          </p:nvPr>
        </p:nvSpPr>
        <p:spPr>
          <a:xfrm>
            <a:off x="728425" y="573525"/>
            <a:ext cx="4043400" cy="1626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000">
                <a:solidFill>
                  <a:schemeClr val="accent1"/>
                </a:solidFill>
              </a:rPr>
              <a:t>Playing Card Detection and Identification</a:t>
            </a:r>
            <a:endParaRPr sz="4000">
              <a:solidFill>
                <a:schemeClr val="accent1"/>
              </a:solidFill>
            </a:endParaRPr>
          </a:p>
          <a:p>
            <a:pPr indent="0" lvl="0" marL="0" rtl="0" algn="l">
              <a:spcBef>
                <a:spcPts val="0"/>
              </a:spcBef>
              <a:spcAft>
                <a:spcPts val="0"/>
              </a:spcAft>
              <a:buNone/>
            </a:pPr>
            <a:r>
              <a:t/>
            </a:r>
            <a:endParaRPr/>
          </a:p>
        </p:txBody>
      </p:sp>
      <p:grpSp>
        <p:nvGrpSpPr>
          <p:cNvPr id="73" name="Google Shape;73;p11"/>
          <p:cNvGrpSpPr/>
          <p:nvPr/>
        </p:nvGrpSpPr>
        <p:grpSpPr>
          <a:xfrm>
            <a:off x="5060300" y="-548376"/>
            <a:ext cx="3546732" cy="5523712"/>
            <a:chOff x="5070100" y="-572576"/>
            <a:chExt cx="3546732" cy="5523712"/>
          </a:xfrm>
        </p:grpSpPr>
        <p:sp>
          <p:nvSpPr>
            <p:cNvPr id="74" name="Google Shape;74;p11"/>
            <p:cNvSpPr/>
            <p:nvPr/>
          </p:nvSpPr>
          <p:spPr>
            <a:xfrm>
              <a:off x="6375228" y="-572576"/>
              <a:ext cx="465364" cy="2642770"/>
            </a:xfrm>
            <a:custGeom>
              <a:rect b="b" l="l" r="r" t="t"/>
              <a:pathLst>
                <a:path extrusionOk="0" h="3272780" w="576302">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 name="Google Shape;75;p11"/>
            <p:cNvSpPr/>
            <p:nvPr/>
          </p:nvSpPr>
          <p:spPr>
            <a:xfrm>
              <a:off x="6556947" y="3253174"/>
              <a:ext cx="464782" cy="1369591"/>
            </a:xfrm>
            <a:custGeom>
              <a:rect b="b" l="l" r="r" t="t"/>
              <a:pathLst>
                <a:path extrusionOk="0" h="1696088" w="575582">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 name="Google Shape;76;p11"/>
            <p:cNvSpPr/>
            <p:nvPr/>
          </p:nvSpPr>
          <p:spPr>
            <a:xfrm>
              <a:off x="7068432" y="-118583"/>
              <a:ext cx="131465" cy="2079689"/>
            </a:xfrm>
            <a:custGeom>
              <a:rect b="b" l="l" r="r" t="t"/>
              <a:pathLst>
                <a:path extrusionOk="0" h="2575466" w="162805">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 name="Google Shape;77;p11"/>
            <p:cNvSpPr/>
            <p:nvPr/>
          </p:nvSpPr>
          <p:spPr>
            <a:xfrm>
              <a:off x="6460572" y="4203456"/>
              <a:ext cx="301323" cy="451751"/>
            </a:xfrm>
            <a:custGeom>
              <a:rect b="b" l="l" r="r" t="t"/>
              <a:pathLst>
                <a:path extrusionOk="0" h="559444" w="373155">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 name="Google Shape;78;p11"/>
            <p:cNvSpPr/>
            <p:nvPr/>
          </p:nvSpPr>
          <p:spPr>
            <a:xfrm>
              <a:off x="7467866" y="1205886"/>
              <a:ext cx="464782" cy="1241169"/>
            </a:xfrm>
            <a:custGeom>
              <a:rect b="b" l="l" r="r" t="t"/>
              <a:pathLst>
                <a:path extrusionOk="0" h="1537051" w="575582">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 name="Google Shape;79;p11"/>
            <p:cNvSpPr/>
            <p:nvPr/>
          </p:nvSpPr>
          <p:spPr>
            <a:xfrm>
              <a:off x="7716352" y="1106731"/>
              <a:ext cx="297833" cy="446162"/>
            </a:xfrm>
            <a:custGeom>
              <a:rect b="b" l="l" r="r" t="t"/>
              <a:pathLst>
                <a:path extrusionOk="0" h="552522" w="368833">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 name="Google Shape;80;p11"/>
            <p:cNvSpPr/>
            <p:nvPr/>
          </p:nvSpPr>
          <p:spPr>
            <a:xfrm>
              <a:off x="7341302" y="3161847"/>
              <a:ext cx="1163410" cy="1197587"/>
            </a:xfrm>
            <a:custGeom>
              <a:rect b="b" l="l" r="r" t="t"/>
              <a:pathLst>
                <a:path extrusionOk="0" h="1483080" w="1440755">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 name="Google Shape;81;p11"/>
            <p:cNvSpPr/>
            <p:nvPr/>
          </p:nvSpPr>
          <p:spPr>
            <a:xfrm>
              <a:off x="7189772" y="3404311"/>
              <a:ext cx="131465" cy="1546825"/>
            </a:xfrm>
            <a:custGeom>
              <a:rect b="b" l="l" r="r" t="t"/>
              <a:pathLst>
                <a:path extrusionOk="0" h="1915573" w="162805">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 name="Google Shape;82;p11"/>
            <p:cNvSpPr/>
            <p:nvPr/>
          </p:nvSpPr>
          <p:spPr>
            <a:xfrm>
              <a:off x="8281830" y="4048322"/>
              <a:ext cx="301323" cy="451751"/>
            </a:xfrm>
            <a:custGeom>
              <a:rect b="b" l="l" r="r" t="t"/>
              <a:pathLst>
                <a:path extrusionOk="0" h="559444" w="373156">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 name="Google Shape;83;p11"/>
            <p:cNvSpPr/>
            <p:nvPr/>
          </p:nvSpPr>
          <p:spPr>
            <a:xfrm>
              <a:off x="5366772" y="2053039"/>
              <a:ext cx="947016" cy="2298811"/>
            </a:xfrm>
            <a:custGeom>
              <a:rect b="b" l="l" r="r" t="t"/>
              <a:pathLst>
                <a:path extrusionOk="0" h="2846825" w="1172775">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 name="Google Shape;84;p11"/>
            <p:cNvSpPr/>
            <p:nvPr/>
          </p:nvSpPr>
          <p:spPr>
            <a:xfrm>
              <a:off x="5516560" y="3165592"/>
              <a:ext cx="564254" cy="394563"/>
            </a:xfrm>
            <a:custGeom>
              <a:rect b="b" l="l" r="r" t="t"/>
              <a:pathLst>
                <a:path extrusionOk="0" h="488623" w="698766">
                  <a:moveTo>
                    <a:pt x="0" y="0"/>
                  </a:moveTo>
                  <a:lnTo>
                    <a:pt x="698767" y="402988"/>
                  </a:lnTo>
                  <a:lnTo>
                    <a:pt x="698767" y="488624"/>
                  </a:lnTo>
                  <a:lnTo>
                    <a:pt x="0" y="85635"/>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 name="Google Shape;85;p11"/>
            <p:cNvSpPr/>
            <p:nvPr/>
          </p:nvSpPr>
          <p:spPr>
            <a:xfrm>
              <a:off x="5575198" y="3335550"/>
              <a:ext cx="447331" cy="327156"/>
            </a:xfrm>
            <a:custGeom>
              <a:rect b="b" l="l" r="r" t="t"/>
              <a:pathLst>
                <a:path extrusionOk="0" h="405147" w="553970">
                  <a:moveTo>
                    <a:pt x="0" y="0"/>
                  </a:moveTo>
                  <a:lnTo>
                    <a:pt x="553971" y="319512"/>
                  </a:lnTo>
                  <a:lnTo>
                    <a:pt x="553971" y="405147"/>
                  </a:lnTo>
                  <a:lnTo>
                    <a:pt x="0" y="85635"/>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 name="Google Shape;86;p11"/>
            <p:cNvSpPr/>
            <p:nvPr/>
          </p:nvSpPr>
          <p:spPr>
            <a:xfrm>
              <a:off x="5070100" y="3267682"/>
              <a:ext cx="659072" cy="575865"/>
            </a:xfrm>
            <a:custGeom>
              <a:rect b="b" l="l" r="r" t="t"/>
              <a:pathLst>
                <a:path extrusionOk="0" h="713145" w="816188">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 name="Google Shape;87;p11"/>
            <p:cNvSpPr/>
            <p:nvPr/>
          </p:nvSpPr>
          <p:spPr>
            <a:xfrm>
              <a:off x="5618741" y="2677182"/>
              <a:ext cx="426390" cy="212100"/>
            </a:xfrm>
            <a:custGeom>
              <a:rect b="b" l="l" r="r" t="t"/>
              <a:pathLst>
                <a:path extrusionOk="0" h="262662" w="528037">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 name="Google Shape;88;p11"/>
            <p:cNvSpPr/>
            <p:nvPr/>
          </p:nvSpPr>
          <p:spPr>
            <a:xfrm>
              <a:off x="5983922" y="2592420"/>
              <a:ext cx="171021" cy="256991"/>
            </a:xfrm>
            <a:custGeom>
              <a:rect b="b" l="l" r="r" t="t"/>
              <a:pathLst>
                <a:path extrusionOk="0" h="318255" w="211791">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 name="Google Shape;89;p11"/>
            <p:cNvSpPr/>
            <p:nvPr/>
          </p:nvSpPr>
          <p:spPr>
            <a:xfrm>
              <a:off x="5543847" y="2718873"/>
              <a:ext cx="171021" cy="256991"/>
            </a:xfrm>
            <a:custGeom>
              <a:rect b="b" l="l" r="r" t="t"/>
              <a:pathLst>
                <a:path extrusionOk="0" h="318255" w="211791">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 name="Google Shape;90;p11"/>
            <p:cNvSpPr/>
            <p:nvPr/>
          </p:nvSpPr>
          <p:spPr>
            <a:xfrm>
              <a:off x="7716352" y="2678342"/>
              <a:ext cx="900480" cy="987861"/>
            </a:xfrm>
            <a:custGeom>
              <a:rect b="b" l="l" r="r" t="t"/>
              <a:pathLst>
                <a:path extrusionOk="0" h="1223357" w="1115145">
                  <a:moveTo>
                    <a:pt x="1115145" y="643342"/>
                  </a:moveTo>
                  <a:lnTo>
                    <a:pt x="0" y="0"/>
                  </a:lnTo>
                  <a:lnTo>
                    <a:pt x="0" y="580015"/>
                  </a:lnTo>
                  <a:lnTo>
                    <a:pt x="1115145" y="1223358"/>
                  </a:lnTo>
                  <a:lnTo>
                    <a:pt x="1115145" y="643342"/>
                  </a:lnTo>
                  <a:close/>
                </a:path>
              </a:pathLst>
            </a:custGeom>
            <a:gradFill>
              <a:gsLst>
                <a:gs pos="0">
                  <a:srgbClr val="FFFFFF">
                    <a:alpha val="29803"/>
                    <a:alpha val="20000"/>
                  </a:srgbClr>
                </a:gs>
                <a:gs pos="100000">
                  <a:srgbClr val="FFFFFF">
                    <a:alpha val="0"/>
                    <a:alpha val="200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 name="Google Shape;91;p11"/>
            <p:cNvSpPr/>
            <p:nvPr/>
          </p:nvSpPr>
          <p:spPr>
            <a:xfrm>
              <a:off x="7946259" y="2924287"/>
              <a:ext cx="271075" cy="212680"/>
            </a:xfrm>
            <a:custGeom>
              <a:rect b="b" l="l" r="r" t="t"/>
              <a:pathLst>
                <a:path extrusionOk="0" h="263381" w="335696">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 name="Google Shape;92;p11"/>
            <p:cNvSpPr/>
            <p:nvPr/>
          </p:nvSpPr>
          <p:spPr>
            <a:xfrm>
              <a:off x="7946840" y="3036819"/>
              <a:ext cx="577051" cy="389333"/>
            </a:xfrm>
            <a:custGeom>
              <a:rect b="b" l="l" r="r" t="t"/>
              <a:pathLst>
                <a:path extrusionOk="0" h="482146" w="714614">
                  <a:moveTo>
                    <a:pt x="0" y="0"/>
                  </a:moveTo>
                  <a:lnTo>
                    <a:pt x="714615" y="411624"/>
                  </a:lnTo>
                  <a:lnTo>
                    <a:pt x="714615" y="482147"/>
                  </a:lnTo>
                  <a:lnTo>
                    <a:pt x="0" y="7052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 name="Google Shape;93;p11"/>
            <p:cNvSpPr/>
            <p:nvPr/>
          </p:nvSpPr>
          <p:spPr>
            <a:xfrm>
              <a:off x="7797052" y="2835447"/>
              <a:ext cx="102380" cy="151850"/>
            </a:xfrm>
            <a:custGeom>
              <a:rect b="b" l="l" r="r" t="t"/>
              <a:pathLst>
                <a:path extrusionOk="0" h="188049" w="126786">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 name="Google Shape;94;p11"/>
            <p:cNvSpPr/>
            <p:nvPr/>
          </p:nvSpPr>
          <p:spPr>
            <a:xfrm>
              <a:off x="5410315" y="1248496"/>
              <a:ext cx="900480" cy="987861"/>
            </a:xfrm>
            <a:custGeom>
              <a:rect b="b" l="l" r="r" t="t"/>
              <a:pathLst>
                <a:path extrusionOk="0" h="1223357" w="1115145">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 name="Google Shape;95;p11"/>
            <p:cNvSpPr/>
            <p:nvPr/>
          </p:nvSpPr>
          <p:spPr>
            <a:xfrm>
              <a:off x="5640222" y="1494441"/>
              <a:ext cx="271075" cy="212680"/>
            </a:xfrm>
            <a:custGeom>
              <a:rect b="b" l="l" r="r" t="t"/>
              <a:pathLst>
                <a:path extrusionOk="0" h="263381" w="335696">
                  <a:moveTo>
                    <a:pt x="0" y="0"/>
                  </a:moveTo>
                  <a:lnTo>
                    <a:pt x="335696" y="193578"/>
                  </a:lnTo>
                  <a:lnTo>
                    <a:pt x="335696" y="263382"/>
                  </a:lnTo>
                  <a:lnTo>
                    <a:pt x="0" y="6980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 name="Google Shape;96;p11"/>
            <p:cNvSpPr/>
            <p:nvPr/>
          </p:nvSpPr>
          <p:spPr>
            <a:xfrm>
              <a:off x="5640803" y="1606973"/>
              <a:ext cx="577052" cy="389333"/>
            </a:xfrm>
            <a:custGeom>
              <a:rect b="b" l="l" r="r" t="t"/>
              <a:pathLst>
                <a:path extrusionOk="0" h="482146" w="714615">
                  <a:moveTo>
                    <a:pt x="0" y="0"/>
                  </a:moveTo>
                  <a:lnTo>
                    <a:pt x="714615" y="411624"/>
                  </a:lnTo>
                  <a:lnTo>
                    <a:pt x="714615" y="482147"/>
                  </a:lnTo>
                  <a:lnTo>
                    <a:pt x="0" y="7052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 name="Google Shape;97;p11"/>
            <p:cNvSpPr/>
            <p:nvPr/>
          </p:nvSpPr>
          <p:spPr>
            <a:xfrm>
              <a:off x="5491015" y="1405600"/>
              <a:ext cx="102380" cy="151850"/>
            </a:xfrm>
            <a:custGeom>
              <a:rect b="b" l="l" r="r" t="t"/>
              <a:pathLst>
                <a:path extrusionOk="0" h="188049" w="126786">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 name="Google Shape;98;p11"/>
            <p:cNvSpPr/>
            <p:nvPr/>
          </p:nvSpPr>
          <p:spPr>
            <a:xfrm>
              <a:off x="6753181" y="2011247"/>
              <a:ext cx="744582" cy="1117500"/>
            </a:xfrm>
            <a:custGeom>
              <a:rect b="b" l="l" r="r" t="t"/>
              <a:pathLst>
                <a:path extrusionOk="0" h="1383901" w="922083">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 name="Google Shape;99;p11"/>
            <p:cNvSpPr/>
            <p:nvPr/>
          </p:nvSpPr>
          <p:spPr>
            <a:xfrm>
              <a:off x="6892519" y="2504904"/>
              <a:ext cx="101216" cy="138044"/>
            </a:xfrm>
            <a:custGeom>
              <a:rect b="b" l="l" r="r" t="t"/>
              <a:pathLst>
                <a:path extrusionOk="0" h="170952" w="125345">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 name="Google Shape;100;p11"/>
            <p:cNvSpPr/>
            <p:nvPr/>
          </p:nvSpPr>
          <p:spPr>
            <a:xfrm>
              <a:off x="6891938" y="2683563"/>
              <a:ext cx="114013" cy="162260"/>
            </a:xfrm>
            <a:custGeom>
              <a:rect b="b" l="l" r="r" t="t"/>
              <a:pathLst>
                <a:path extrusionOk="0" h="200941" w="141193">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 name="Google Shape;101;p11"/>
            <p:cNvSpPr/>
            <p:nvPr/>
          </p:nvSpPr>
          <p:spPr>
            <a:xfrm>
              <a:off x="6580170" y="2127259"/>
              <a:ext cx="744582" cy="1117500"/>
            </a:xfrm>
            <a:custGeom>
              <a:rect b="b" l="l" r="r" t="t"/>
              <a:pathLst>
                <a:path extrusionOk="0" h="1383901" w="922083">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2" name="Google Shape;102;p11"/>
          <p:cNvSpPr txBox="1"/>
          <p:nvPr/>
        </p:nvSpPr>
        <p:spPr>
          <a:xfrm>
            <a:off x="659850" y="2611775"/>
            <a:ext cx="3621600" cy="23241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rPr lang="en" sz="1500">
                <a:solidFill>
                  <a:schemeClr val="dk1"/>
                </a:solidFill>
                <a:latin typeface="Barlow Light"/>
                <a:ea typeface="Barlow Light"/>
                <a:cs typeface="Barlow Light"/>
                <a:sym typeface="Barlow Light"/>
              </a:rPr>
              <a:t>Team sbh</a:t>
            </a:r>
            <a:endParaRPr sz="1500">
              <a:solidFill>
                <a:schemeClr val="dk1"/>
              </a:solidFill>
              <a:latin typeface="Barlow Light"/>
              <a:ea typeface="Barlow Light"/>
              <a:cs typeface="Barlow Light"/>
              <a:sym typeface="Barlow Light"/>
            </a:endParaRPr>
          </a:p>
          <a:p>
            <a:pPr indent="0" lvl="0" marL="0" rtl="0" algn="l">
              <a:lnSpc>
                <a:spcPct val="50000"/>
              </a:lnSpc>
              <a:spcBef>
                <a:spcPts val="1600"/>
              </a:spcBef>
              <a:spcAft>
                <a:spcPts val="0"/>
              </a:spcAft>
              <a:buNone/>
            </a:pPr>
            <a:r>
              <a:rPr lang="en" sz="1500">
                <a:solidFill>
                  <a:schemeClr val="dk1"/>
                </a:solidFill>
                <a:latin typeface="Barlow Light"/>
                <a:ea typeface="Barlow Light"/>
                <a:cs typeface="Barlow Light"/>
                <a:sym typeface="Barlow Light"/>
              </a:rPr>
              <a:t>Laksh Balani - 2020102019</a:t>
            </a:r>
            <a:endParaRPr sz="1500">
              <a:solidFill>
                <a:schemeClr val="dk1"/>
              </a:solidFill>
              <a:latin typeface="Barlow Light"/>
              <a:ea typeface="Barlow Light"/>
              <a:cs typeface="Barlow Light"/>
              <a:sym typeface="Barlow Light"/>
            </a:endParaRPr>
          </a:p>
          <a:p>
            <a:pPr indent="0" lvl="0" marL="0" rtl="0" algn="l">
              <a:lnSpc>
                <a:spcPct val="50000"/>
              </a:lnSpc>
              <a:spcBef>
                <a:spcPts val="1600"/>
              </a:spcBef>
              <a:spcAft>
                <a:spcPts val="0"/>
              </a:spcAft>
              <a:buNone/>
            </a:pPr>
            <a:r>
              <a:rPr lang="en" sz="1500">
                <a:solidFill>
                  <a:schemeClr val="dk1"/>
                </a:solidFill>
                <a:latin typeface="Barlow Light"/>
                <a:ea typeface="Barlow Light"/>
                <a:cs typeface="Barlow Light"/>
                <a:sym typeface="Barlow Light"/>
              </a:rPr>
              <a:t>Aryan Singhal - 2020102032</a:t>
            </a:r>
            <a:endParaRPr sz="1500">
              <a:solidFill>
                <a:schemeClr val="dk1"/>
              </a:solidFill>
              <a:latin typeface="Barlow Light"/>
              <a:ea typeface="Barlow Light"/>
              <a:cs typeface="Barlow Light"/>
              <a:sym typeface="Barlow Light"/>
            </a:endParaRPr>
          </a:p>
          <a:p>
            <a:pPr indent="0" lvl="0" marL="0" rtl="0" algn="l">
              <a:lnSpc>
                <a:spcPct val="50000"/>
              </a:lnSpc>
              <a:spcBef>
                <a:spcPts val="1600"/>
              </a:spcBef>
              <a:spcAft>
                <a:spcPts val="0"/>
              </a:spcAft>
              <a:buNone/>
            </a:pPr>
            <a:r>
              <a:rPr lang="en" sz="1500">
                <a:solidFill>
                  <a:schemeClr val="dk1"/>
                </a:solidFill>
                <a:latin typeface="Barlow Light"/>
                <a:ea typeface="Barlow Light"/>
                <a:cs typeface="Barlow Light"/>
                <a:sym typeface="Barlow Light"/>
              </a:rPr>
              <a:t>Sankalp Bhat - 2020112018</a:t>
            </a:r>
            <a:endParaRPr sz="1500">
              <a:solidFill>
                <a:schemeClr val="dk1"/>
              </a:solidFill>
              <a:latin typeface="Barlow Light"/>
              <a:ea typeface="Barlow Light"/>
              <a:cs typeface="Barlow Light"/>
              <a:sym typeface="Barlow Light"/>
            </a:endParaRPr>
          </a:p>
          <a:p>
            <a:pPr indent="0" lvl="0" marL="0" rtl="0" algn="l">
              <a:lnSpc>
                <a:spcPct val="50000"/>
              </a:lnSpc>
              <a:spcBef>
                <a:spcPts val="1600"/>
              </a:spcBef>
              <a:spcAft>
                <a:spcPts val="0"/>
              </a:spcAft>
              <a:buNone/>
            </a:pPr>
            <a:r>
              <a:rPr lang="en" sz="1500">
                <a:solidFill>
                  <a:schemeClr val="dk1"/>
                </a:solidFill>
                <a:latin typeface="Barlow Light"/>
                <a:ea typeface="Barlow Light"/>
                <a:cs typeface="Barlow Light"/>
                <a:sym typeface="Barlow Light"/>
              </a:rPr>
              <a:t>Ishanya Sethi - 2020102014</a:t>
            </a:r>
            <a:endParaRPr sz="1500">
              <a:solidFill>
                <a:schemeClr val="dk1"/>
              </a:solidFill>
              <a:latin typeface="Barlow Light"/>
              <a:ea typeface="Barlow Light"/>
              <a:cs typeface="Barlow Light"/>
              <a:sym typeface="Barlow Light"/>
            </a:endParaRPr>
          </a:p>
          <a:p>
            <a:pPr indent="0" lvl="0" marL="0" rtl="0" algn="l">
              <a:lnSpc>
                <a:spcPct val="50000"/>
              </a:lnSpc>
              <a:spcBef>
                <a:spcPts val="1600"/>
              </a:spcBef>
              <a:spcAft>
                <a:spcPts val="0"/>
              </a:spcAft>
              <a:buNone/>
            </a:pPr>
            <a:r>
              <a:rPr lang="en" sz="1500" u="sng">
                <a:solidFill>
                  <a:schemeClr val="hlink"/>
                </a:solidFill>
                <a:latin typeface="Barlow Light"/>
                <a:ea typeface="Barlow Light"/>
                <a:cs typeface="Barlow Light"/>
                <a:sym typeface="Barlow Light"/>
                <a:hlinkClick r:id="rId3"/>
              </a:rPr>
              <a:t>Repository</a:t>
            </a:r>
            <a:endParaRPr sz="1500">
              <a:solidFill>
                <a:schemeClr val="dk1"/>
              </a:solidFill>
              <a:latin typeface="Barlow Light"/>
              <a:ea typeface="Barlow Light"/>
              <a:cs typeface="Barlow Light"/>
              <a:sym typeface="Barlow Light"/>
            </a:endParaRPr>
          </a:p>
          <a:p>
            <a:pPr indent="0" lvl="0" marL="0" rtl="0" algn="l">
              <a:spcBef>
                <a:spcPts val="1600"/>
              </a:spcBef>
              <a:spcAft>
                <a:spcPts val="0"/>
              </a:spcAft>
              <a:buNone/>
            </a:pPr>
            <a:r>
              <a:t/>
            </a:r>
            <a:endParaRPr>
              <a:latin typeface="Barlow Light"/>
              <a:ea typeface="Barlow Light"/>
              <a:cs typeface="Barlow Light"/>
              <a:sym typeface="Barlow Light"/>
            </a:endParaRPr>
          </a:p>
        </p:txBody>
      </p:sp>
      <p:sp>
        <p:nvSpPr>
          <p:cNvPr id="103" name="Google Shape;103;p11"/>
          <p:cNvSpPr txBox="1"/>
          <p:nvPr/>
        </p:nvSpPr>
        <p:spPr>
          <a:xfrm>
            <a:off x="3399725" y="1905675"/>
            <a:ext cx="123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Light"/>
                <a:ea typeface="Barlow Light"/>
                <a:cs typeface="Barlow Light"/>
                <a:sym typeface="Barlow Light"/>
              </a:rPr>
              <a:t>Mentor : Eshan Gupta</a:t>
            </a:r>
            <a:endParaRPr>
              <a:solidFill>
                <a:schemeClr val="dk1"/>
              </a:solidFill>
              <a:latin typeface="Barlow Light"/>
              <a:ea typeface="Barlow Light"/>
              <a:cs typeface="Barlow Light"/>
              <a:sym typeface="Barlow Light"/>
            </a:endParaRPr>
          </a:p>
        </p:txBody>
      </p:sp>
      <p:sp>
        <p:nvSpPr>
          <p:cNvPr id="104" name="Google Shape;104;p11"/>
          <p:cNvSpPr txBox="1"/>
          <p:nvPr/>
        </p:nvSpPr>
        <p:spPr>
          <a:xfrm>
            <a:off x="4281450" y="3273525"/>
            <a:ext cx="4447800" cy="11697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lnSpc>
                <a:spcPct val="50000"/>
              </a:lnSpc>
              <a:spcBef>
                <a:spcPts val="1600"/>
              </a:spcBef>
              <a:spcAft>
                <a:spcPts val="0"/>
              </a:spcAft>
              <a:buNone/>
            </a:pPr>
            <a:r>
              <a:t/>
            </a:r>
            <a:endParaRPr sz="1100">
              <a:solidFill>
                <a:schemeClr val="dk1"/>
              </a:solidFill>
            </a:endParaRPr>
          </a:p>
          <a:p>
            <a:pPr indent="0" lvl="0" marL="0" rtl="0" algn="l">
              <a:lnSpc>
                <a:spcPct val="50000"/>
              </a:lnSpc>
              <a:spcBef>
                <a:spcPts val="1600"/>
              </a:spcBef>
              <a:spcAft>
                <a:spcPts val="0"/>
              </a:spcAft>
              <a:buNone/>
            </a:pPr>
            <a:r>
              <a:t/>
            </a:r>
            <a:endParaRPr sz="1100">
              <a:solidFill>
                <a:schemeClr val="dk1"/>
              </a:solidFill>
            </a:endParaRPr>
          </a:p>
          <a:p>
            <a:pPr indent="0" lvl="0" marL="0" rtl="0" algn="l">
              <a:lnSpc>
                <a:spcPct val="50000"/>
              </a:lnSpc>
              <a:spcBef>
                <a:spcPts val="1600"/>
              </a:spcBef>
              <a:spcAft>
                <a:spcPts val="1600"/>
              </a:spcAft>
              <a:buNone/>
            </a:pPr>
            <a:r>
              <a:t/>
            </a:r>
            <a:endParaRPr sz="11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sz="1600"/>
              <a:t>Firstly, we have </a:t>
            </a:r>
            <a:r>
              <a:rPr lang="en" sz="1600"/>
              <a:t>thresholded the image, and taken the conjugate of the thresholded image.</a:t>
            </a:r>
            <a:endParaRPr sz="1600"/>
          </a:p>
          <a:p>
            <a:pPr indent="-330200" lvl="0" marL="457200" rtl="0" algn="l">
              <a:spcBef>
                <a:spcPts val="0"/>
              </a:spcBef>
              <a:spcAft>
                <a:spcPts val="0"/>
              </a:spcAft>
              <a:buSzPts val="1600"/>
              <a:buChar char="-"/>
            </a:pPr>
            <a:r>
              <a:rPr lang="en" sz="1600"/>
              <a:t>Then, we have applied regions props on the conjugate image in order to get connected areas larger than a minimum threshold, and this represents our cards. We have taken the bbox of the cards as an initial estimate of the area of the image. </a:t>
            </a:r>
            <a:endParaRPr sz="1600"/>
          </a:p>
          <a:p>
            <a:pPr indent="-330200" lvl="0" marL="457200" rtl="0" algn="l">
              <a:spcBef>
                <a:spcPts val="0"/>
              </a:spcBef>
              <a:spcAft>
                <a:spcPts val="0"/>
              </a:spcAft>
              <a:buSzPts val="1600"/>
              <a:buChar char="-"/>
            </a:pPr>
            <a:r>
              <a:rPr lang="en" sz="1600"/>
              <a:t>Then we take the convex hull of the image, to get a smaller area representing the image so as to get less noise for further steps involving line detection. </a:t>
            </a:r>
            <a:endParaRPr sz="1600"/>
          </a:p>
          <a:p>
            <a:pPr indent="0" lvl="0" marL="0" rtl="0" algn="l">
              <a:spcBef>
                <a:spcPts val="800"/>
              </a:spcBef>
              <a:spcAft>
                <a:spcPts val="800"/>
              </a:spcAft>
              <a:buNone/>
            </a:pPr>
            <a:r>
              <a:t/>
            </a:r>
            <a:endParaRPr sz="1600"/>
          </a:p>
        </p:txBody>
      </p:sp>
      <p:sp>
        <p:nvSpPr>
          <p:cNvPr id="321" name="Google Shape;321;p2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22" name="Google Shape;322;p20"/>
          <p:cNvGrpSpPr/>
          <p:nvPr/>
        </p:nvGrpSpPr>
        <p:grpSpPr>
          <a:xfrm>
            <a:off x="6123875" y="728477"/>
            <a:ext cx="2715745" cy="3830730"/>
            <a:chOff x="6123875" y="728477"/>
            <a:chExt cx="2715745" cy="3830730"/>
          </a:xfrm>
        </p:grpSpPr>
        <p:sp>
          <p:nvSpPr>
            <p:cNvPr id="323" name="Google Shape;323;p20"/>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4" name="Google Shape;324;p20"/>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5" name="Google Shape;325;p20"/>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6" name="Google Shape;326;p20"/>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 name="Google Shape;327;p20"/>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8" name="Google Shape;328;p20"/>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9" name="Google Shape;329;p20"/>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 name="Google Shape;330;p20"/>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1" name="Google Shape;331;p20"/>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 name="Google Shape;332;p20"/>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 name="Google Shape;333;p20"/>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 name="Google Shape;334;p20"/>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 name="Google Shape;335;p20"/>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 name="Google Shape;336;p20"/>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7" name="Google Shape;337;p20"/>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8" name="Google Shape;338;p20"/>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9" name="Google Shape;339;p20"/>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 name="Google Shape;340;p20"/>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1" name="Google Shape;341;p20"/>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2" name="Google Shape;342;p20"/>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3" name="Google Shape;343;p20"/>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 name="Google Shape;344;p20"/>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 name="Google Shape;345;p20"/>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 name="Google Shape;346;p20"/>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7" name="Google Shape;347;p20"/>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1"/>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Extracting card area by taking regionprops</a:t>
            </a:r>
            <a:endParaRPr/>
          </a:p>
        </p:txBody>
      </p:sp>
      <p:sp>
        <p:nvSpPr>
          <p:cNvPr id="353" name="Google Shape;353;p21"/>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54" name="Google Shape;354;p21"/>
          <p:cNvPicPr preferRelativeResize="0"/>
          <p:nvPr/>
        </p:nvPicPr>
        <p:blipFill>
          <a:blip r:embed="rId3">
            <a:alphaModFix/>
          </a:blip>
          <a:stretch>
            <a:fillRect/>
          </a:stretch>
        </p:blipFill>
        <p:spPr>
          <a:xfrm>
            <a:off x="855300" y="2068000"/>
            <a:ext cx="3268599" cy="2451449"/>
          </a:xfrm>
          <a:prstGeom prst="rect">
            <a:avLst/>
          </a:prstGeom>
          <a:noFill/>
          <a:ln>
            <a:noFill/>
          </a:ln>
        </p:spPr>
      </p:pic>
      <p:pic>
        <p:nvPicPr>
          <p:cNvPr id="355" name="Google Shape;355;p21"/>
          <p:cNvPicPr preferRelativeResize="0"/>
          <p:nvPr/>
        </p:nvPicPr>
        <p:blipFill>
          <a:blip r:embed="rId4">
            <a:alphaModFix/>
          </a:blip>
          <a:stretch>
            <a:fillRect/>
          </a:stretch>
        </p:blipFill>
        <p:spPr>
          <a:xfrm>
            <a:off x="5413200" y="2068002"/>
            <a:ext cx="3219057" cy="245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2"/>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t>We </a:t>
            </a:r>
            <a:r>
              <a:rPr lang="en" sz="1600"/>
              <a:t>find the outside corners for every region. Then to find the outside edges, canny edge detector is used. In order to find the four dominant edges in the image we use Hough Transform. These four edges are the outside of a card. Then in order to get the line equation, we perform transform of the parameters. Then we find the intersection points of these four lines and these points are stored as the corner.</a:t>
            </a:r>
            <a:endParaRPr sz="1600"/>
          </a:p>
        </p:txBody>
      </p:sp>
      <p:sp>
        <p:nvSpPr>
          <p:cNvPr id="361" name="Google Shape;361;p22"/>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Corner Finding</a:t>
            </a:r>
            <a:endParaRPr/>
          </a:p>
        </p:txBody>
      </p:sp>
      <p:sp>
        <p:nvSpPr>
          <p:cNvPr id="362" name="Google Shape;362;p2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63" name="Google Shape;363;p22"/>
          <p:cNvGrpSpPr/>
          <p:nvPr/>
        </p:nvGrpSpPr>
        <p:grpSpPr>
          <a:xfrm>
            <a:off x="6123875" y="728477"/>
            <a:ext cx="2715745" cy="3830730"/>
            <a:chOff x="6123875" y="728477"/>
            <a:chExt cx="2715745" cy="3830730"/>
          </a:xfrm>
        </p:grpSpPr>
        <p:sp>
          <p:nvSpPr>
            <p:cNvPr id="364" name="Google Shape;364;p22"/>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 name="Google Shape;365;p22"/>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6" name="Google Shape;366;p22"/>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7" name="Google Shape;367;p22"/>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8" name="Google Shape;368;p22"/>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9" name="Google Shape;369;p22"/>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0" name="Google Shape;370;p22"/>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 name="Google Shape;371;p22"/>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2" name="Google Shape;372;p22"/>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3" name="Google Shape;373;p22"/>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 name="Google Shape;374;p22"/>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 name="Google Shape;375;p22"/>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 name="Google Shape;376;p22"/>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 name="Google Shape;377;p22"/>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8" name="Google Shape;378;p22"/>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9" name="Google Shape;379;p22"/>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 name="Google Shape;380;p22"/>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 name="Google Shape;381;p22"/>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 name="Google Shape;382;p22"/>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3" name="Google Shape;383;p22"/>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4" name="Google Shape;384;p22"/>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5" name="Google Shape;385;p22"/>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6" name="Google Shape;386;p22"/>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7" name="Google Shape;387;p22"/>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8" name="Google Shape;388;p22"/>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3"/>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sz="1600"/>
              <a:t>Here, we take the convex hull of the individual cards we have detected earlier, and apply canny edge detection on it to get edges. </a:t>
            </a:r>
            <a:endParaRPr sz="1600"/>
          </a:p>
          <a:p>
            <a:pPr indent="-330200" lvl="0" marL="457200" rtl="0" algn="l">
              <a:spcBef>
                <a:spcPts val="0"/>
              </a:spcBef>
              <a:spcAft>
                <a:spcPts val="0"/>
              </a:spcAft>
              <a:buSzPts val="1600"/>
              <a:buChar char="-"/>
            </a:pPr>
            <a:r>
              <a:rPr lang="en" sz="1600"/>
              <a:t>Then, we apply hough transform on the image to get significant lines, which are going to be the border of the cards since we have removed internal lines using convex hull. </a:t>
            </a:r>
            <a:endParaRPr sz="1600"/>
          </a:p>
          <a:p>
            <a:pPr indent="-330200" lvl="0" marL="457200" rtl="0" algn="l">
              <a:spcBef>
                <a:spcPts val="0"/>
              </a:spcBef>
              <a:spcAft>
                <a:spcPts val="0"/>
              </a:spcAft>
              <a:buSzPts val="1600"/>
              <a:buChar char="-"/>
            </a:pPr>
            <a:r>
              <a:rPr lang="en" sz="1600"/>
              <a:t>We then take strong lines greedily, taking the first line that is acceptable, and taking future lines ensuring they are a permissible distance or angle away from any previously selected lines. This way, we only end up with four lines representing the corners edges of the card. </a:t>
            </a:r>
            <a:endParaRPr sz="1600"/>
          </a:p>
        </p:txBody>
      </p:sp>
      <p:sp>
        <p:nvSpPr>
          <p:cNvPr id="394" name="Google Shape;394;p23"/>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95" name="Google Shape;395;p23"/>
          <p:cNvGrpSpPr/>
          <p:nvPr/>
        </p:nvGrpSpPr>
        <p:grpSpPr>
          <a:xfrm>
            <a:off x="6123875" y="728477"/>
            <a:ext cx="2715745" cy="3830730"/>
            <a:chOff x="6123875" y="728477"/>
            <a:chExt cx="2715745" cy="3830730"/>
          </a:xfrm>
        </p:grpSpPr>
        <p:sp>
          <p:nvSpPr>
            <p:cNvPr id="396" name="Google Shape;396;p23"/>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7" name="Google Shape;397;p23"/>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8" name="Google Shape;398;p23"/>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9" name="Google Shape;399;p23"/>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0" name="Google Shape;400;p23"/>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1" name="Google Shape;401;p23"/>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2" name="Google Shape;402;p23"/>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3" name="Google Shape;403;p23"/>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4" name="Google Shape;404;p23"/>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5" name="Google Shape;405;p23"/>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6" name="Google Shape;406;p23"/>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7" name="Google Shape;407;p23"/>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8" name="Google Shape;408;p23"/>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9" name="Google Shape;409;p23"/>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0" name="Google Shape;410;p23"/>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1" name="Google Shape;411;p23"/>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2" name="Google Shape;412;p23"/>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3" name="Google Shape;413;p23"/>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4" name="Google Shape;414;p23"/>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5" name="Google Shape;415;p23"/>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6" name="Google Shape;416;p23"/>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7" name="Google Shape;417;p23"/>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8" name="Google Shape;418;p23"/>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9" name="Google Shape;419;p23"/>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0" name="Google Shape;420;p23"/>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4"/>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Strong Lines </a:t>
            </a:r>
            <a:r>
              <a:rPr lang="en"/>
              <a:t>using</a:t>
            </a:r>
            <a:r>
              <a:rPr lang="en"/>
              <a:t> Hough Transform</a:t>
            </a:r>
            <a:endParaRPr/>
          </a:p>
        </p:txBody>
      </p:sp>
      <p:sp>
        <p:nvSpPr>
          <p:cNvPr id="426" name="Google Shape;426;p2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27" name="Google Shape;427;p24"/>
          <p:cNvPicPr preferRelativeResize="0"/>
          <p:nvPr/>
        </p:nvPicPr>
        <p:blipFill>
          <a:blip r:embed="rId3">
            <a:alphaModFix/>
          </a:blip>
          <a:stretch>
            <a:fillRect/>
          </a:stretch>
        </p:blipFill>
        <p:spPr>
          <a:xfrm>
            <a:off x="2658175" y="1588478"/>
            <a:ext cx="4111193" cy="3161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5"/>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sz="1600"/>
              <a:t>We take the intersection of the strong lines to be the corners, given that they are within the individual size constraints of the card. </a:t>
            </a:r>
            <a:endParaRPr sz="1600"/>
          </a:p>
        </p:txBody>
      </p:sp>
      <p:sp>
        <p:nvSpPr>
          <p:cNvPr id="433" name="Google Shape;433;p2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434" name="Google Shape;434;p25"/>
          <p:cNvGrpSpPr/>
          <p:nvPr/>
        </p:nvGrpSpPr>
        <p:grpSpPr>
          <a:xfrm>
            <a:off x="6123875" y="728477"/>
            <a:ext cx="2715745" cy="3830730"/>
            <a:chOff x="6123875" y="728477"/>
            <a:chExt cx="2715745" cy="3830730"/>
          </a:xfrm>
        </p:grpSpPr>
        <p:sp>
          <p:nvSpPr>
            <p:cNvPr id="435" name="Google Shape;435;p25"/>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6" name="Google Shape;436;p25"/>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7" name="Google Shape;437;p25"/>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8" name="Google Shape;438;p25"/>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9" name="Google Shape;439;p25"/>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0" name="Google Shape;440;p25"/>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1" name="Google Shape;441;p25"/>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2" name="Google Shape;442;p25"/>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3" name="Google Shape;443;p25"/>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4" name="Google Shape;444;p25"/>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5" name="Google Shape;445;p25"/>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6" name="Google Shape;446;p25"/>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7" name="Google Shape;447;p25"/>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8" name="Google Shape;448;p25"/>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9" name="Google Shape;449;p25"/>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0" name="Google Shape;450;p25"/>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1" name="Google Shape;451;p25"/>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2" name="Google Shape;452;p25"/>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3" name="Google Shape;453;p25"/>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4" name="Google Shape;454;p25"/>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5" name="Google Shape;455;p25"/>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6" name="Google Shape;456;p25"/>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7" name="Google Shape;457;p25"/>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8" name="Google Shape;458;p25"/>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9" name="Google Shape;459;p25"/>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6"/>
          <p:cNvSpPr txBox="1"/>
          <p:nvPr>
            <p:ph idx="1" type="body"/>
          </p:nvPr>
        </p:nvSpPr>
        <p:spPr>
          <a:xfrm>
            <a:off x="417600" y="1538550"/>
            <a:ext cx="5656800" cy="329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t>We now need to arrange the corners in a standardized way in order to prevent the card to be distorted while calculating the transform. This increases the </a:t>
            </a:r>
            <a:r>
              <a:rPr lang="en" sz="1600"/>
              <a:t>accuracy</a:t>
            </a:r>
            <a:r>
              <a:rPr lang="en" sz="1600"/>
              <a:t> of the method. </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rPr lang="en" sz="1600"/>
              <a:t>The predefined order makes the first corner one with a number in it, and then goes along the short edge to the second corner, continuing along the edges marking the third and fourth corners. The corner with the number was identified by finding the dark region inside of the card, whose centroid was closest to a corner. Here the regionprops centroid property is used.</a:t>
            </a:r>
            <a:endParaRPr sz="1600"/>
          </a:p>
        </p:txBody>
      </p:sp>
      <p:sp>
        <p:nvSpPr>
          <p:cNvPr id="465" name="Google Shape;465;p26"/>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Corner Arrangement</a:t>
            </a:r>
            <a:endParaRPr/>
          </a:p>
        </p:txBody>
      </p:sp>
      <p:sp>
        <p:nvSpPr>
          <p:cNvPr id="466" name="Google Shape;466;p2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467" name="Google Shape;467;p26"/>
          <p:cNvGrpSpPr/>
          <p:nvPr/>
        </p:nvGrpSpPr>
        <p:grpSpPr>
          <a:xfrm>
            <a:off x="6123875" y="728477"/>
            <a:ext cx="2715745" cy="3830730"/>
            <a:chOff x="6123875" y="728477"/>
            <a:chExt cx="2715745" cy="3830730"/>
          </a:xfrm>
        </p:grpSpPr>
        <p:sp>
          <p:nvSpPr>
            <p:cNvPr id="468" name="Google Shape;468;p26"/>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9" name="Google Shape;469;p26"/>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0" name="Google Shape;470;p26"/>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1" name="Google Shape;471;p26"/>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2" name="Google Shape;472;p26"/>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3" name="Google Shape;473;p26"/>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4" name="Google Shape;474;p26"/>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5" name="Google Shape;475;p26"/>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6" name="Google Shape;476;p26"/>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7" name="Google Shape;477;p26"/>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8" name="Google Shape;478;p26"/>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9" name="Google Shape;479;p26"/>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0" name="Google Shape;480;p26"/>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1" name="Google Shape;481;p26"/>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2" name="Google Shape;482;p26"/>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3" name="Google Shape;483;p26"/>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4" name="Google Shape;484;p26"/>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5" name="Google Shape;485;p26"/>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6" name="Google Shape;486;p26"/>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7" name="Google Shape;487;p26"/>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8" name="Google Shape;488;p26"/>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9" name="Google Shape;489;p26"/>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0" name="Google Shape;490;p26"/>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1" name="Google Shape;491;p26"/>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2" name="Google Shape;492;p26"/>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7"/>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sz="1600"/>
              <a:t>The corners in the image that we have detected in previous steps are now numbered, so that the lowest numbered corner goes to the top left of the image, and the rest of the corners go in cyclic order according to their number. </a:t>
            </a:r>
            <a:endParaRPr sz="1600"/>
          </a:p>
          <a:p>
            <a:pPr indent="-330200" lvl="0" marL="457200" rtl="0" algn="l">
              <a:spcBef>
                <a:spcPts val="0"/>
              </a:spcBef>
              <a:spcAft>
                <a:spcPts val="0"/>
              </a:spcAft>
              <a:buSzPts val="1600"/>
              <a:buChar char="-"/>
            </a:pPr>
            <a:r>
              <a:rPr lang="en" sz="1600"/>
              <a:t>We number the corners in the following manner : </a:t>
            </a:r>
            <a:endParaRPr sz="1600"/>
          </a:p>
          <a:p>
            <a:pPr indent="-330200" lvl="1" marL="914400" rtl="0" algn="l">
              <a:spcBef>
                <a:spcPts val="0"/>
              </a:spcBef>
              <a:spcAft>
                <a:spcPts val="0"/>
              </a:spcAft>
              <a:buSzPts val="1600"/>
              <a:buChar char="-"/>
            </a:pPr>
            <a:r>
              <a:rPr lang="en" sz="1600"/>
              <a:t>We find the corner which is the closest to a centroid detected using region props within the card itself.</a:t>
            </a:r>
            <a:endParaRPr sz="1600"/>
          </a:p>
          <a:p>
            <a:pPr indent="-330200" lvl="1" marL="914400" rtl="0" algn="l">
              <a:spcBef>
                <a:spcPts val="0"/>
              </a:spcBef>
              <a:spcAft>
                <a:spcPts val="0"/>
              </a:spcAft>
              <a:buSzPts val="1600"/>
              <a:buChar char="-"/>
            </a:pPr>
            <a:r>
              <a:rPr lang="en" sz="1600"/>
              <a:t>We mark that corner as 1st</a:t>
            </a:r>
            <a:endParaRPr sz="1600"/>
          </a:p>
          <a:p>
            <a:pPr indent="-330200" lvl="1" marL="914400" rtl="0" algn="l">
              <a:spcBef>
                <a:spcPts val="0"/>
              </a:spcBef>
              <a:spcAft>
                <a:spcPts val="0"/>
              </a:spcAft>
              <a:buSzPts val="1600"/>
              <a:buChar char="-"/>
            </a:pPr>
            <a:r>
              <a:rPr lang="en" sz="1600"/>
              <a:t>We mark the other corners going cyclically along the image. </a:t>
            </a:r>
            <a:endParaRPr sz="1600"/>
          </a:p>
        </p:txBody>
      </p:sp>
      <p:sp>
        <p:nvSpPr>
          <p:cNvPr id="498" name="Google Shape;498;p2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499" name="Google Shape;499;p27"/>
          <p:cNvGrpSpPr/>
          <p:nvPr/>
        </p:nvGrpSpPr>
        <p:grpSpPr>
          <a:xfrm>
            <a:off x="6123875" y="728477"/>
            <a:ext cx="2715745" cy="3830730"/>
            <a:chOff x="6123875" y="728477"/>
            <a:chExt cx="2715745" cy="3830730"/>
          </a:xfrm>
        </p:grpSpPr>
        <p:sp>
          <p:nvSpPr>
            <p:cNvPr id="500" name="Google Shape;500;p27"/>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1" name="Google Shape;501;p27"/>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2" name="Google Shape;502;p27"/>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3" name="Google Shape;503;p27"/>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4" name="Google Shape;504;p27"/>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5" name="Google Shape;505;p27"/>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6" name="Google Shape;506;p27"/>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7" name="Google Shape;507;p27"/>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8" name="Google Shape;508;p27"/>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9" name="Google Shape;509;p27"/>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0" name="Google Shape;510;p27"/>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1" name="Google Shape;511;p27"/>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2" name="Google Shape;512;p27"/>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3" name="Google Shape;513;p27"/>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4" name="Google Shape;514;p27"/>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5" name="Google Shape;515;p27"/>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6" name="Google Shape;516;p27"/>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7" name="Google Shape;517;p27"/>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8" name="Google Shape;518;p27"/>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9" name="Google Shape;519;p27"/>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0" name="Google Shape;520;p27"/>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1" name="Google Shape;521;p27"/>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2" name="Google Shape;522;p27"/>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3" name="Google Shape;523;p27"/>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4" name="Google Shape;524;p27"/>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8"/>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Corners arranged in clockwise order</a:t>
            </a:r>
            <a:endParaRPr/>
          </a:p>
        </p:txBody>
      </p:sp>
      <p:sp>
        <p:nvSpPr>
          <p:cNvPr id="530" name="Google Shape;530;p28"/>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531" name="Google Shape;531;p28"/>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532" name="Google Shape;532;p2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33" name="Google Shape;533;p28"/>
          <p:cNvPicPr preferRelativeResize="0"/>
          <p:nvPr/>
        </p:nvPicPr>
        <p:blipFill>
          <a:blip r:embed="rId3">
            <a:alphaModFix/>
          </a:blip>
          <a:stretch>
            <a:fillRect/>
          </a:stretch>
        </p:blipFill>
        <p:spPr>
          <a:xfrm>
            <a:off x="2401375" y="1665700"/>
            <a:ext cx="4088975" cy="3158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9"/>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t>With the four ordered corners we obtained from previous methods in both the template and target image, we now map the corners of template onto the corners of </a:t>
            </a:r>
            <a:r>
              <a:rPr lang="en" sz="1600"/>
              <a:t>the target. The equations given below are used to find the linear system with the help of transform matrix.</a:t>
            </a:r>
            <a:endParaRPr sz="1600"/>
          </a:p>
        </p:txBody>
      </p:sp>
      <p:sp>
        <p:nvSpPr>
          <p:cNvPr id="539" name="Google Shape;539;p29"/>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Transform Creation</a:t>
            </a:r>
            <a:endParaRPr/>
          </a:p>
        </p:txBody>
      </p:sp>
      <p:sp>
        <p:nvSpPr>
          <p:cNvPr id="540" name="Google Shape;540;p2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541" name="Google Shape;541;p29"/>
          <p:cNvGrpSpPr/>
          <p:nvPr/>
        </p:nvGrpSpPr>
        <p:grpSpPr>
          <a:xfrm>
            <a:off x="6123875" y="728477"/>
            <a:ext cx="2715745" cy="3830730"/>
            <a:chOff x="6123875" y="728477"/>
            <a:chExt cx="2715745" cy="3830730"/>
          </a:xfrm>
        </p:grpSpPr>
        <p:sp>
          <p:nvSpPr>
            <p:cNvPr id="542" name="Google Shape;542;p29"/>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3" name="Google Shape;543;p29"/>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4" name="Google Shape;544;p29"/>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5" name="Google Shape;545;p29"/>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6" name="Google Shape;546;p29"/>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7" name="Google Shape;547;p29"/>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8" name="Google Shape;548;p29"/>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9" name="Google Shape;549;p29"/>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0" name="Google Shape;550;p29"/>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1" name="Google Shape;551;p29"/>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2" name="Google Shape;552;p29"/>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3" name="Google Shape;553;p29"/>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4" name="Google Shape;554;p29"/>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5" name="Google Shape;555;p29"/>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6" name="Google Shape;556;p29"/>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7" name="Google Shape;557;p29"/>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8" name="Google Shape;558;p29"/>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9" name="Google Shape;559;p29"/>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0" name="Google Shape;560;p29"/>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1" name="Google Shape;561;p29"/>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2" name="Google Shape;562;p29"/>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3" name="Google Shape;563;p29"/>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4" name="Google Shape;564;p29"/>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5" name="Google Shape;565;p29"/>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6" name="Google Shape;566;p29"/>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567" name="Google Shape;567;p29"/>
          <p:cNvPicPr preferRelativeResize="0"/>
          <p:nvPr/>
        </p:nvPicPr>
        <p:blipFill>
          <a:blip r:embed="rId3">
            <a:alphaModFix/>
          </a:blip>
          <a:stretch>
            <a:fillRect/>
          </a:stretch>
        </p:blipFill>
        <p:spPr>
          <a:xfrm>
            <a:off x="3643046" y="3295346"/>
            <a:ext cx="2950525" cy="153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2"/>
          <p:cNvSpPr txBox="1"/>
          <p:nvPr>
            <p:ph type="ctrTitle"/>
          </p:nvPr>
        </p:nvSpPr>
        <p:spPr>
          <a:xfrm flipH="1">
            <a:off x="792875" y="360325"/>
            <a:ext cx="7482300" cy="99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600">
                <a:solidFill>
                  <a:schemeClr val="accent1"/>
                </a:solidFill>
              </a:rPr>
              <a:t>Ack</a:t>
            </a:r>
            <a:r>
              <a:rPr lang="en" sz="3600">
                <a:solidFill>
                  <a:schemeClr val="accent1"/>
                </a:solidFill>
              </a:rPr>
              <a:t>nowledgements</a:t>
            </a:r>
            <a:endParaRPr/>
          </a:p>
        </p:txBody>
      </p:sp>
      <p:sp>
        <p:nvSpPr>
          <p:cNvPr id="110" name="Google Shape;110;p12"/>
          <p:cNvSpPr txBox="1"/>
          <p:nvPr/>
        </p:nvSpPr>
        <p:spPr>
          <a:xfrm>
            <a:off x="798425" y="1638650"/>
            <a:ext cx="7989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Light"/>
                <a:ea typeface="Barlow Light"/>
                <a:cs typeface="Barlow Light"/>
                <a:sym typeface="Barlow Light"/>
              </a:rPr>
              <a:t>We would like to express our sincere gratitude to a number of people, without whom this project would not have been completed. </a:t>
            </a:r>
            <a:endParaRPr>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a:solidFill>
                  <a:schemeClr val="dk1"/>
                </a:solidFill>
                <a:latin typeface="Barlow Light"/>
                <a:ea typeface="Barlow Light"/>
                <a:cs typeface="Barlow Light"/>
                <a:sym typeface="Barlow Light"/>
              </a:rPr>
              <a:t>I would like to acknowledge Prof. Ravikiran Sarvadevabhatla for their extensive help in helping us with the methodologies and suggestions. I extend sincere thanks for their guidance, constant interest, suggestions, and encouragement throughout the course of this project. </a:t>
            </a:r>
            <a:endParaRPr>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a:solidFill>
                  <a:schemeClr val="dk1"/>
                </a:solidFill>
                <a:latin typeface="Barlow Light"/>
                <a:ea typeface="Barlow Light"/>
                <a:cs typeface="Barlow Light"/>
                <a:sym typeface="Barlow Light"/>
              </a:rPr>
              <a:t>I would also like to thank our Teaching Assistant and mentor for this project, Eshan Gupta, for correcting us and providing valuable feedback whenever needed, helping us when we came across stumbles.</a:t>
            </a:r>
            <a:endParaRPr>
              <a:solidFill>
                <a:schemeClr val="dk1"/>
              </a:solidFill>
              <a:latin typeface="Barlow Light"/>
              <a:ea typeface="Barlow Light"/>
              <a:cs typeface="Barlow Light"/>
              <a:sym typeface="Barlow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0"/>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sz="1600"/>
              <a:t>We already know 4 points in the original image, and their corresponding points in the warped image. </a:t>
            </a:r>
            <a:endParaRPr sz="1600"/>
          </a:p>
          <a:p>
            <a:pPr indent="-330200" lvl="0" marL="457200" rtl="0" algn="l">
              <a:spcBef>
                <a:spcPts val="0"/>
              </a:spcBef>
              <a:spcAft>
                <a:spcPts val="0"/>
              </a:spcAft>
              <a:buSzPts val="1600"/>
              <a:buChar char="-"/>
            </a:pPr>
            <a:r>
              <a:rPr lang="en" sz="1600"/>
              <a:t>So, we make a matrix from these 4 points in the original image, and the four points in the warped image respectively, and use these two matrices to generate a transfer matrix from the warped image to the original image using numpy’s linear algebra toolbox. </a:t>
            </a:r>
            <a:endParaRPr sz="1600"/>
          </a:p>
          <a:p>
            <a:pPr indent="-330200" lvl="0" marL="457200" rtl="0" algn="l">
              <a:spcBef>
                <a:spcPts val="0"/>
              </a:spcBef>
              <a:spcAft>
                <a:spcPts val="0"/>
              </a:spcAft>
              <a:buSzPts val="1600"/>
              <a:buChar char="-"/>
            </a:pPr>
            <a:r>
              <a:rPr lang="en" sz="1600"/>
              <a:t>We use this matrix to perform inverse mapping and get the required warped image. The dimensions of this warped image is constant throughout all processed cards. </a:t>
            </a:r>
            <a:endParaRPr sz="1600"/>
          </a:p>
        </p:txBody>
      </p:sp>
      <p:sp>
        <p:nvSpPr>
          <p:cNvPr id="573" name="Google Shape;573;p3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574" name="Google Shape;574;p30"/>
          <p:cNvGrpSpPr/>
          <p:nvPr/>
        </p:nvGrpSpPr>
        <p:grpSpPr>
          <a:xfrm>
            <a:off x="6123875" y="728477"/>
            <a:ext cx="2715745" cy="3830730"/>
            <a:chOff x="6123875" y="728477"/>
            <a:chExt cx="2715745" cy="3830730"/>
          </a:xfrm>
        </p:grpSpPr>
        <p:sp>
          <p:nvSpPr>
            <p:cNvPr id="575" name="Google Shape;575;p30"/>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6" name="Google Shape;576;p30"/>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7" name="Google Shape;577;p30"/>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8" name="Google Shape;578;p30"/>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9" name="Google Shape;579;p30"/>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0" name="Google Shape;580;p30"/>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1" name="Google Shape;581;p30"/>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2" name="Google Shape;582;p30"/>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3" name="Google Shape;583;p30"/>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4" name="Google Shape;584;p30"/>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5" name="Google Shape;585;p30"/>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6" name="Google Shape;586;p30"/>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7" name="Google Shape;587;p30"/>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8" name="Google Shape;588;p30"/>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9" name="Google Shape;589;p30"/>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0" name="Google Shape;590;p30"/>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1" name="Google Shape;591;p30"/>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2" name="Google Shape;592;p30"/>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3" name="Google Shape;593;p30"/>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4" name="Google Shape;594;p30"/>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5" name="Google Shape;595;p30"/>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6" name="Google Shape;596;p30"/>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7" name="Google Shape;597;p30"/>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8" name="Google Shape;598;p30"/>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9" name="Google Shape;599;p30"/>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1"/>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Card extracted</a:t>
            </a:r>
            <a:endParaRPr/>
          </a:p>
        </p:txBody>
      </p:sp>
      <p:sp>
        <p:nvSpPr>
          <p:cNvPr id="605" name="Google Shape;605;p31"/>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606" name="Google Shape;606;p31"/>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607" name="Google Shape;607;p31"/>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608" name="Google Shape;608;p31"/>
          <p:cNvPicPr preferRelativeResize="0"/>
          <p:nvPr/>
        </p:nvPicPr>
        <p:blipFill>
          <a:blip r:embed="rId3">
            <a:alphaModFix/>
          </a:blip>
          <a:stretch>
            <a:fillRect/>
          </a:stretch>
        </p:blipFill>
        <p:spPr>
          <a:xfrm>
            <a:off x="4883000" y="714475"/>
            <a:ext cx="2676900" cy="42244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2"/>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t>Using the transform found in the previous step, we map the area of the template image containing the card onto the target image. Then we compute the sum squared differenc</a:t>
            </a:r>
            <a:r>
              <a:rPr lang="en" sz="1600"/>
              <a:t>e </a:t>
            </a:r>
            <a:r>
              <a:rPr lang="en" sz="1600"/>
              <a:t>for all pixels within the card to get the score of the match. </a:t>
            </a:r>
            <a:r>
              <a:rPr lang="en" sz="1600"/>
              <a:t> </a:t>
            </a:r>
            <a:endParaRPr sz="1600"/>
          </a:p>
          <a:p>
            <a:pPr indent="0" lvl="0" marL="0" rtl="0" algn="l">
              <a:spcBef>
                <a:spcPts val="800"/>
              </a:spcBef>
              <a:spcAft>
                <a:spcPts val="0"/>
              </a:spcAft>
              <a:buNone/>
            </a:pPr>
            <a:r>
              <a:rPr lang="en" sz="1600"/>
              <a:t>Each template needs to be scored twice since it is not necessary that all the cards are rotationally symmetric (One time with no rotation and a second time with a 180-degree rotation). With this, our corner detection algorithm can select either of the two numbered corners as the first corner. </a:t>
            </a:r>
            <a:endParaRPr sz="1600"/>
          </a:p>
          <a:p>
            <a:pPr indent="0" lvl="0" marL="0" rtl="0" algn="l">
              <a:spcBef>
                <a:spcPts val="800"/>
              </a:spcBef>
              <a:spcAft>
                <a:spcPts val="800"/>
              </a:spcAft>
              <a:buNone/>
            </a:pPr>
            <a:r>
              <a:rPr lang="en" sz="1600"/>
              <a:t>After the two scores are calculated, the lesser of the two is reported as the match score for the card and the template</a:t>
            </a:r>
            <a:endParaRPr sz="1600"/>
          </a:p>
        </p:txBody>
      </p:sp>
      <p:sp>
        <p:nvSpPr>
          <p:cNvPr id="614" name="Google Shape;614;p32"/>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Scoring</a:t>
            </a:r>
            <a:endParaRPr/>
          </a:p>
        </p:txBody>
      </p:sp>
      <p:sp>
        <p:nvSpPr>
          <p:cNvPr id="615" name="Google Shape;615;p3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616" name="Google Shape;616;p32"/>
          <p:cNvGrpSpPr/>
          <p:nvPr/>
        </p:nvGrpSpPr>
        <p:grpSpPr>
          <a:xfrm>
            <a:off x="6123875" y="728477"/>
            <a:ext cx="2715745" cy="3830730"/>
            <a:chOff x="6123875" y="728477"/>
            <a:chExt cx="2715745" cy="3830730"/>
          </a:xfrm>
        </p:grpSpPr>
        <p:sp>
          <p:nvSpPr>
            <p:cNvPr id="617" name="Google Shape;617;p32"/>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8" name="Google Shape;618;p32"/>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9" name="Google Shape;619;p32"/>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0" name="Google Shape;620;p32"/>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1" name="Google Shape;621;p32"/>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2" name="Google Shape;622;p32"/>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3" name="Google Shape;623;p32"/>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4" name="Google Shape;624;p32"/>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5" name="Google Shape;625;p32"/>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6" name="Google Shape;626;p32"/>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7" name="Google Shape;627;p32"/>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8" name="Google Shape;628;p32"/>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9" name="Google Shape;629;p32"/>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0" name="Google Shape;630;p32"/>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1" name="Google Shape;631;p32"/>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2" name="Google Shape;632;p32"/>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3" name="Google Shape;633;p32"/>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4" name="Google Shape;634;p32"/>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5" name="Google Shape;635;p32"/>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6" name="Google Shape;636;p32"/>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7" name="Google Shape;637;p32"/>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8" name="Google Shape;638;p32"/>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9" name="Google Shape;639;p32"/>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0" name="Google Shape;640;p32"/>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1" name="Google Shape;641;p32"/>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3"/>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sz="1600"/>
              <a:t>We make a database of the processed training data. </a:t>
            </a:r>
            <a:endParaRPr sz="1600"/>
          </a:p>
          <a:p>
            <a:pPr indent="-330200" lvl="0" marL="457200" rtl="0" algn="l">
              <a:spcBef>
                <a:spcPts val="0"/>
              </a:spcBef>
              <a:spcAft>
                <a:spcPts val="0"/>
              </a:spcAft>
              <a:buSzPts val="1600"/>
              <a:buChar char="-"/>
            </a:pPr>
            <a:r>
              <a:rPr lang="en" sz="1600"/>
              <a:t>We process any test images to extract cards, and convert it to our specified dimensions. </a:t>
            </a:r>
            <a:endParaRPr sz="1600"/>
          </a:p>
          <a:p>
            <a:pPr indent="-330200" lvl="0" marL="457200" rtl="0" algn="l">
              <a:spcBef>
                <a:spcPts val="0"/>
              </a:spcBef>
              <a:spcAft>
                <a:spcPts val="0"/>
              </a:spcAft>
              <a:buSzPts val="1600"/>
              <a:buChar char="-"/>
            </a:pPr>
            <a:r>
              <a:rPr lang="en" sz="1600"/>
              <a:t>We calculate the Square Difference between the processed test card image, and all training cards dataset. We also calculate the Minimum Square Difference between the test image and the training image rotated by 180°, since warping doesn’t account for complete rotations. We take the minimum of the above two, and map the card corresponding to the minimum error. </a:t>
            </a:r>
            <a:endParaRPr sz="1600"/>
          </a:p>
        </p:txBody>
      </p:sp>
      <p:sp>
        <p:nvSpPr>
          <p:cNvPr id="647" name="Google Shape;647;p33"/>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648" name="Google Shape;648;p33"/>
          <p:cNvGrpSpPr/>
          <p:nvPr/>
        </p:nvGrpSpPr>
        <p:grpSpPr>
          <a:xfrm>
            <a:off x="6123875" y="728477"/>
            <a:ext cx="2715745" cy="3830730"/>
            <a:chOff x="6123875" y="728477"/>
            <a:chExt cx="2715745" cy="3830730"/>
          </a:xfrm>
        </p:grpSpPr>
        <p:sp>
          <p:nvSpPr>
            <p:cNvPr id="649" name="Google Shape;649;p33"/>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0" name="Google Shape;650;p33"/>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1" name="Google Shape;651;p33"/>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2" name="Google Shape;652;p33"/>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3" name="Google Shape;653;p33"/>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4" name="Google Shape;654;p33"/>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5" name="Google Shape;655;p33"/>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6" name="Google Shape;656;p33"/>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7" name="Google Shape;657;p33"/>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8" name="Google Shape;658;p33"/>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9" name="Google Shape;659;p33"/>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0" name="Google Shape;660;p33"/>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1" name="Google Shape;661;p33"/>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2" name="Google Shape;662;p33"/>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3" name="Google Shape;663;p33"/>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4" name="Google Shape;664;p33"/>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5" name="Google Shape;665;p33"/>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6" name="Google Shape;666;p33"/>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7" name="Google Shape;667;p33"/>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8" name="Google Shape;668;p33"/>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9" name="Google Shape;669;p33"/>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0" name="Google Shape;670;p33"/>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1" name="Google Shape;671;p33"/>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2" name="Google Shape;672;p33"/>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3" name="Google Shape;673;p33"/>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4"/>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t>he transform creation and scoring are repeated for each of the 52 pre-trained templates. The lowest score is selected as the best match and the template with the lowest score is then considered to be the correct identification. </a:t>
            </a:r>
            <a:endParaRPr sz="1600"/>
          </a:p>
        </p:txBody>
      </p:sp>
      <p:sp>
        <p:nvSpPr>
          <p:cNvPr id="679" name="Google Shape;679;p34"/>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Repetition</a:t>
            </a:r>
            <a:endParaRPr/>
          </a:p>
        </p:txBody>
      </p:sp>
      <p:sp>
        <p:nvSpPr>
          <p:cNvPr id="680" name="Google Shape;680;p3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681" name="Google Shape;681;p34"/>
          <p:cNvGrpSpPr/>
          <p:nvPr/>
        </p:nvGrpSpPr>
        <p:grpSpPr>
          <a:xfrm>
            <a:off x="6123875" y="728477"/>
            <a:ext cx="2715745" cy="3830730"/>
            <a:chOff x="6123875" y="728477"/>
            <a:chExt cx="2715745" cy="3830730"/>
          </a:xfrm>
        </p:grpSpPr>
        <p:sp>
          <p:nvSpPr>
            <p:cNvPr id="682" name="Google Shape;682;p34"/>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3" name="Google Shape;683;p34"/>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4" name="Google Shape;684;p34"/>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5" name="Google Shape;685;p34"/>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6" name="Google Shape;686;p34"/>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7" name="Google Shape;687;p34"/>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8" name="Google Shape;688;p34"/>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9" name="Google Shape;689;p34"/>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0" name="Google Shape;690;p34"/>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1" name="Google Shape;691;p34"/>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2" name="Google Shape;692;p34"/>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3" name="Google Shape;693;p34"/>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4" name="Google Shape;694;p34"/>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5" name="Google Shape;695;p34"/>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6" name="Google Shape;696;p34"/>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7" name="Google Shape;697;p34"/>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8" name="Google Shape;698;p34"/>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9" name="Google Shape;699;p34"/>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0" name="Google Shape;700;p34"/>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1" name="Google Shape;701;p34"/>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2" name="Google Shape;702;p34"/>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3" name="Google Shape;703;p34"/>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4" name="Google Shape;704;p34"/>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5" name="Google Shape;705;p34"/>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6" name="Google Shape;706;p34"/>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35"/>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12" name="Google Shape;712;p35"/>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713" name="Google Shape;713;p35"/>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714" name="Google Shape;714;p3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15" name="Google Shape;715;p35"/>
          <p:cNvPicPr preferRelativeResize="0"/>
          <p:nvPr/>
        </p:nvPicPr>
        <p:blipFill>
          <a:blip r:embed="rId3">
            <a:alphaModFix/>
          </a:blip>
          <a:stretch>
            <a:fillRect/>
          </a:stretch>
        </p:blipFill>
        <p:spPr>
          <a:xfrm>
            <a:off x="3037700" y="787150"/>
            <a:ext cx="2676899" cy="356919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36"/>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21" name="Google Shape;721;p36"/>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722" name="Google Shape;722;p36"/>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723" name="Google Shape;723;p3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24" name="Google Shape;724;p36"/>
          <p:cNvPicPr preferRelativeResize="0"/>
          <p:nvPr/>
        </p:nvPicPr>
        <p:blipFill>
          <a:blip r:embed="rId3">
            <a:alphaModFix/>
          </a:blip>
          <a:stretch>
            <a:fillRect/>
          </a:stretch>
        </p:blipFill>
        <p:spPr>
          <a:xfrm>
            <a:off x="53025" y="1350485"/>
            <a:ext cx="9144001" cy="328118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37"/>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30" name="Google Shape;730;p37"/>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731" name="Google Shape;731;p37"/>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732" name="Google Shape;732;p3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33" name="Google Shape;733;p37"/>
          <p:cNvPicPr preferRelativeResize="0"/>
          <p:nvPr/>
        </p:nvPicPr>
        <p:blipFill>
          <a:blip r:embed="rId3">
            <a:alphaModFix/>
          </a:blip>
          <a:stretch>
            <a:fillRect/>
          </a:stretch>
        </p:blipFill>
        <p:spPr>
          <a:xfrm>
            <a:off x="2210426" y="835999"/>
            <a:ext cx="4863227" cy="36474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38"/>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39" name="Google Shape;739;p38"/>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740" name="Google Shape;740;p38"/>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741" name="Google Shape;741;p3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42" name="Google Shape;742;p38"/>
          <p:cNvPicPr preferRelativeResize="0"/>
          <p:nvPr/>
        </p:nvPicPr>
        <p:blipFill>
          <a:blip r:embed="rId3">
            <a:alphaModFix/>
          </a:blip>
          <a:stretch>
            <a:fillRect/>
          </a:stretch>
        </p:blipFill>
        <p:spPr>
          <a:xfrm>
            <a:off x="0" y="802492"/>
            <a:ext cx="9144001" cy="353851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39"/>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48" name="Google Shape;748;p39"/>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749" name="Google Shape;749;p39"/>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750" name="Google Shape;750;p3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51" name="Google Shape;751;p39"/>
          <p:cNvPicPr preferRelativeResize="0"/>
          <p:nvPr/>
        </p:nvPicPr>
        <p:blipFill>
          <a:blip r:embed="rId3">
            <a:alphaModFix/>
          </a:blip>
          <a:stretch>
            <a:fillRect/>
          </a:stretch>
        </p:blipFill>
        <p:spPr>
          <a:xfrm>
            <a:off x="3281625" y="725075"/>
            <a:ext cx="2676901" cy="35677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3"/>
          <p:cNvSpPr txBox="1"/>
          <p:nvPr>
            <p:ph type="title"/>
          </p:nvPr>
        </p:nvSpPr>
        <p:spPr>
          <a:xfrm>
            <a:off x="855300" y="608850"/>
            <a:ext cx="5477400" cy="623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Motivation</a:t>
            </a:r>
            <a:endParaRPr sz="3600"/>
          </a:p>
        </p:txBody>
      </p:sp>
      <p:sp>
        <p:nvSpPr>
          <p:cNvPr id="116" name="Google Shape;116;p13"/>
          <p:cNvSpPr txBox="1"/>
          <p:nvPr>
            <p:ph idx="1" type="body"/>
          </p:nvPr>
        </p:nvSpPr>
        <p:spPr>
          <a:xfrm>
            <a:off x="855300" y="2704400"/>
            <a:ext cx="7227600" cy="180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t>Playing cards are often used in a variety of games such as poker, blackjack which make a major leisure activity in our lives. Detecting playing cards from an image algorithmically can be very helpful. We are asked to find and implement the most efficient method for the same. </a:t>
            </a:r>
            <a:endParaRPr b="1" sz="1500"/>
          </a:p>
          <a:p>
            <a:pPr indent="0" lvl="0" marL="0" rtl="0" algn="l">
              <a:spcBef>
                <a:spcPts val="800"/>
              </a:spcBef>
              <a:spcAft>
                <a:spcPts val="800"/>
              </a:spcAft>
              <a:buClr>
                <a:schemeClr val="dk1"/>
              </a:buClr>
              <a:buSzPts val="1100"/>
              <a:buFont typeface="Arial"/>
              <a:buNone/>
            </a:pPr>
            <a:r>
              <a:t/>
            </a:r>
            <a:endParaRPr b="1" sz="1500"/>
          </a:p>
        </p:txBody>
      </p:sp>
      <p:sp>
        <p:nvSpPr>
          <p:cNvPr id="117" name="Google Shape;117;p13"/>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0"/>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57" name="Google Shape;757;p40"/>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758" name="Google Shape;758;p40"/>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759" name="Google Shape;759;p4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60" name="Google Shape;760;p40"/>
          <p:cNvPicPr preferRelativeResize="0"/>
          <p:nvPr/>
        </p:nvPicPr>
        <p:blipFill>
          <a:blip r:embed="rId3">
            <a:alphaModFix/>
          </a:blip>
          <a:stretch>
            <a:fillRect/>
          </a:stretch>
        </p:blipFill>
        <p:spPr>
          <a:xfrm>
            <a:off x="0" y="916902"/>
            <a:ext cx="9144000" cy="33096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41"/>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t>The Card Detection, Corner Finding and Corner Arrangement steps are performed on the training images, similarly to as they are performed on the target image. We store the resulting corners and image in a database for further use in identifying cards. This process is </a:t>
            </a:r>
            <a:r>
              <a:rPr lang="en" sz="1600"/>
              <a:t>repeated for each of the 52 cards in a standard deck of cards to get a template image for each of them.</a:t>
            </a:r>
            <a:endParaRPr sz="1600"/>
          </a:p>
        </p:txBody>
      </p:sp>
      <p:sp>
        <p:nvSpPr>
          <p:cNvPr id="766" name="Google Shape;766;p41"/>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Training</a:t>
            </a:r>
            <a:endParaRPr/>
          </a:p>
        </p:txBody>
      </p:sp>
      <p:sp>
        <p:nvSpPr>
          <p:cNvPr id="767" name="Google Shape;767;p41"/>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768" name="Google Shape;768;p41"/>
          <p:cNvGrpSpPr/>
          <p:nvPr/>
        </p:nvGrpSpPr>
        <p:grpSpPr>
          <a:xfrm>
            <a:off x="6123875" y="728477"/>
            <a:ext cx="2715745" cy="3830730"/>
            <a:chOff x="6123875" y="728477"/>
            <a:chExt cx="2715745" cy="3830730"/>
          </a:xfrm>
        </p:grpSpPr>
        <p:sp>
          <p:nvSpPr>
            <p:cNvPr id="769" name="Google Shape;769;p41"/>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0" name="Google Shape;770;p41"/>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1" name="Google Shape;771;p41"/>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2" name="Google Shape;772;p41"/>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3" name="Google Shape;773;p41"/>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4" name="Google Shape;774;p41"/>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5" name="Google Shape;775;p41"/>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6" name="Google Shape;776;p41"/>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7" name="Google Shape;777;p41"/>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8" name="Google Shape;778;p41"/>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9" name="Google Shape;779;p41"/>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0" name="Google Shape;780;p41"/>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1" name="Google Shape;781;p41"/>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2" name="Google Shape;782;p41"/>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3" name="Google Shape;783;p41"/>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4" name="Google Shape;784;p41"/>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5" name="Google Shape;785;p41"/>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6" name="Google Shape;786;p41"/>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7" name="Google Shape;787;p41"/>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8" name="Google Shape;788;p41"/>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9" name="Google Shape;789;p41"/>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0" name="Google Shape;790;p41"/>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1" name="Google Shape;791;p41"/>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2" name="Google Shape;792;p41"/>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3" name="Google Shape;793;p41"/>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2"/>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99" name="Google Shape;799;p42"/>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800" name="Google Shape;800;p42"/>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801" name="Google Shape;801;p4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02" name="Google Shape;802;p42"/>
          <p:cNvPicPr preferRelativeResize="0"/>
          <p:nvPr/>
        </p:nvPicPr>
        <p:blipFill>
          <a:blip r:embed="rId3">
            <a:alphaModFix/>
          </a:blip>
          <a:stretch>
            <a:fillRect/>
          </a:stretch>
        </p:blipFill>
        <p:spPr>
          <a:xfrm>
            <a:off x="1701352" y="95676"/>
            <a:ext cx="5531375" cy="4840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43"/>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t>Template matching worked exceedingly well to detect and identify the cards. However,these results are in the ideal case.</a:t>
            </a:r>
            <a:endParaRPr sz="1600"/>
          </a:p>
          <a:p>
            <a:pPr indent="0" lvl="0" marL="0" rtl="0" algn="l">
              <a:spcBef>
                <a:spcPts val="800"/>
              </a:spcBef>
              <a:spcAft>
                <a:spcPts val="0"/>
              </a:spcAft>
              <a:buNone/>
            </a:pPr>
            <a:r>
              <a:rPr lang="en" sz="1600"/>
              <a:t>Template</a:t>
            </a:r>
            <a:r>
              <a:rPr lang="en" sz="1600"/>
              <a:t> matching proved to be a time consuming algorithm roughly taking above a minute to identify a single card. The algorithm has to compute scores for which it runs 52 times (one for each card).</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
        <p:nvSpPr>
          <p:cNvPr id="808" name="Google Shape;808;p43"/>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Results</a:t>
            </a:r>
            <a:endParaRPr/>
          </a:p>
        </p:txBody>
      </p:sp>
      <p:sp>
        <p:nvSpPr>
          <p:cNvPr id="809" name="Google Shape;809;p43"/>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810" name="Google Shape;810;p43"/>
          <p:cNvGrpSpPr/>
          <p:nvPr/>
        </p:nvGrpSpPr>
        <p:grpSpPr>
          <a:xfrm>
            <a:off x="6123875" y="728477"/>
            <a:ext cx="2715745" cy="3830730"/>
            <a:chOff x="6123875" y="728477"/>
            <a:chExt cx="2715745" cy="3830730"/>
          </a:xfrm>
        </p:grpSpPr>
        <p:sp>
          <p:nvSpPr>
            <p:cNvPr id="811" name="Google Shape;811;p43"/>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2" name="Google Shape;812;p43"/>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3" name="Google Shape;813;p43"/>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4" name="Google Shape;814;p43"/>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5" name="Google Shape;815;p43"/>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6" name="Google Shape;816;p43"/>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7" name="Google Shape;817;p43"/>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8" name="Google Shape;818;p43"/>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9" name="Google Shape;819;p43"/>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0" name="Google Shape;820;p43"/>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1" name="Google Shape;821;p43"/>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2" name="Google Shape;822;p43"/>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3" name="Google Shape;823;p43"/>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4" name="Google Shape;824;p43"/>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5" name="Google Shape;825;p43"/>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6" name="Google Shape;826;p43"/>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7" name="Google Shape;827;p43"/>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8" name="Google Shape;828;p43"/>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9" name="Google Shape;829;p43"/>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0" name="Google Shape;830;p43"/>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1" name="Google Shape;831;p43"/>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2" name="Google Shape;832;p43"/>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3" name="Google Shape;833;p43"/>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4" name="Google Shape;834;p43"/>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5" name="Google Shape;835;p43"/>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44"/>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t>Despite the high accuracy of the algorithm it is not without its flaws. This is an area for further improvement and techniques such as subsampling can reduce this time, possibly at the expense of accuracy.</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
        <p:nvSpPr>
          <p:cNvPr id="841" name="Google Shape;841;p4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842" name="Google Shape;842;p44"/>
          <p:cNvGrpSpPr/>
          <p:nvPr/>
        </p:nvGrpSpPr>
        <p:grpSpPr>
          <a:xfrm>
            <a:off x="6123875" y="728477"/>
            <a:ext cx="2715745" cy="3830730"/>
            <a:chOff x="6123875" y="728477"/>
            <a:chExt cx="2715745" cy="3830730"/>
          </a:xfrm>
        </p:grpSpPr>
        <p:sp>
          <p:nvSpPr>
            <p:cNvPr id="843" name="Google Shape;843;p44"/>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4" name="Google Shape;844;p44"/>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5" name="Google Shape;845;p44"/>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6" name="Google Shape;846;p44"/>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7" name="Google Shape;847;p44"/>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8" name="Google Shape;848;p44"/>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9" name="Google Shape;849;p44"/>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0" name="Google Shape;850;p44"/>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1" name="Google Shape;851;p44"/>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2" name="Google Shape;852;p44"/>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3" name="Google Shape;853;p44"/>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4" name="Google Shape;854;p44"/>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5" name="Google Shape;855;p44"/>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6" name="Google Shape;856;p44"/>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7" name="Google Shape;857;p44"/>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8" name="Google Shape;858;p44"/>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9" name="Google Shape;859;p44"/>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0" name="Google Shape;860;p44"/>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1" name="Google Shape;861;p44"/>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2" name="Google Shape;862;p44"/>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3" name="Google Shape;863;p44"/>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4" name="Google Shape;864;p44"/>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5" name="Google Shape;865;p44"/>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6" name="Google Shape;866;p44"/>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7" name="Google Shape;867;p44"/>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45"/>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t>This algorithm fails in the case of perspective distortion. We analysed for the images which have had a top down perspective where the cards are not distorted. This might occur due to errors in isolating the card region properly, as the constants chosen for things such as minimum region size and thresholding may need to be changed for perspective distortion. </a:t>
            </a:r>
            <a:endParaRPr sz="1600"/>
          </a:p>
        </p:txBody>
      </p:sp>
      <p:sp>
        <p:nvSpPr>
          <p:cNvPr id="873" name="Google Shape;873;p45"/>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Non-Ideal Cases</a:t>
            </a:r>
            <a:endParaRPr/>
          </a:p>
        </p:txBody>
      </p:sp>
      <p:sp>
        <p:nvSpPr>
          <p:cNvPr id="874" name="Google Shape;874;p4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875" name="Google Shape;875;p45"/>
          <p:cNvGrpSpPr/>
          <p:nvPr/>
        </p:nvGrpSpPr>
        <p:grpSpPr>
          <a:xfrm>
            <a:off x="6123875" y="728477"/>
            <a:ext cx="2715745" cy="3830730"/>
            <a:chOff x="6123875" y="728477"/>
            <a:chExt cx="2715745" cy="3830730"/>
          </a:xfrm>
        </p:grpSpPr>
        <p:sp>
          <p:nvSpPr>
            <p:cNvPr id="876" name="Google Shape;876;p45"/>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7" name="Google Shape;877;p45"/>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8" name="Google Shape;878;p45"/>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9" name="Google Shape;879;p45"/>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0" name="Google Shape;880;p45"/>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1" name="Google Shape;881;p45"/>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2" name="Google Shape;882;p45"/>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3" name="Google Shape;883;p45"/>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4" name="Google Shape;884;p45"/>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5" name="Google Shape;885;p45"/>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6" name="Google Shape;886;p45"/>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7" name="Google Shape;887;p45"/>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8" name="Google Shape;888;p45"/>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9" name="Google Shape;889;p45"/>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0" name="Google Shape;890;p45"/>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1" name="Google Shape;891;p45"/>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2" name="Google Shape;892;p45"/>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3" name="Google Shape;893;p45"/>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4" name="Google Shape;894;p45"/>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5" name="Google Shape;895;p45"/>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6" name="Google Shape;896;p45"/>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7" name="Google Shape;897;p45"/>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8" name="Google Shape;898;p45"/>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9" name="Google Shape;899;p45"/>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0" name="Google Shape;900;p45"/>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6"/>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sz="1600"/>
              <a:t>Laksh Balani - Corner finding and Arrangement</a:t>
            </a:r>
            <a:endParaRPr sz="1600"/>
          </a:p>
          <a:p>
            <a:pPr indent="-330200" lvl="0" marL="457200" rtl="0" algn="l">
              <a:spcBef>
                <a:spcPts val="0"/>
              </a:spcBef>
              <a:spcAft>
                <a:spcPts val="0"/>
              </a:spcAft>
              <a:buSzPts val="1600"/>
              <a:buChar char="➢"/>
            </a:pPr>
            <a:r>
              <a:rPr lang="en" sz="1600"/>
              <a:t>Aryan Singhal - Perspective transform and warp</a:t>
            </a:r>
            <a:endParaRPr sz="1600"/>
          </a:p>
          <a:p>
            <a:pPr indent="-330200" lvl="0" marL="457200" rtl="0" algn="l">
              <a:spcBef>
                <a:spcPts val="0"/>
              </a:spcBef>
              <a:spcAft>
                <a:spcPts val="0"/>
              </a:spcAft>
              <a:buSzPts val="1600"/>
              <a:buChar char="➢"/>
            </a:pPr>
            <a:r>
              <a:rPr lang="en" sz="1600"/>
              <a:t>Ishanya Sethi - Locating all cards using regionprops</a:t>
            </a:r>
            <a:endParaRPr sz="1600"/>
          </a:p>
          <a:p>
            <a:pPr indent="-330200" lvl="0" marL="457200" rtl="0" algn="l">
              <a:spcBef>
                <a:spcPts val="0"/>
              </a:spcBef>
              <a:spcAft>
                <a:spcPts val="0"/>
              </a:spcAft>
              <a:buSzPts val="1600"/>
              <a:buChar char="➢"/>
            </a:pPr>
            <a:r>
              <a:rPr lang="en" sz="1600"/>
              <a:t>Sankalp Bhat - Template matching  </a:t>
            </a:r>
            <a:endParaRPr sz="1600"/>
          </a:p>
        </p:txBody>
      </p:sp>
      <p:sp>
        <p:nvSpPr>
          <p:cNvPr id="906" name="Google Shape;906;p46"/>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Contributions</a:t>
            </a:r>
            <a:endParaRPr/>
          </a:p>
        </p:txBody>
      </p:sp>
      <p:sp>
        <p:nvSpPr>
          <p:cNvPr id="907" name="Google Shape;907;p4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908" name="Google Shape;908;p46"/>
          <p:cNvGrpSpPr/>
          <p:nvPr/>
        </p:nvGrpSpPr>
        <p:grpSpPr>
          <a:xfrm>
            <a:off x="6123875" y="728477"/>
            <a:ext cx="2715745" cy="3830730"/>
            <a:chOff x="6123875" y="728477"/>
            <a:chExt cx="2715745" cy="3830730"/>
          </a:xfrm>
        </p:grpSpPr>
        <p:sp>
          <p:nvSpPr>
            <p:cNvPr id="909" name="Google Shape;909;p46"/>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0" name="Google Shape;910;p46"/>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1" name="Google Shape;911;p46"/>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2" name="Google Shape;912;p46"/>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3" name="Google Shape;913;p46"/>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4" name="Google Shape;914;p46"/>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5" name="Google Shape;915;p46"/>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6" name="Google Shape;916;p46"/>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7" name="Google Shape;917;p46"/>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8" name="Google Shape;918;p46"/>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9" name="Google Shape;919;p46"/>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0" name="Google Shape;920;p46"/>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1" name="Google Shape;921;p46"/>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2" name="Google Shape;922;p46"/>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3" name="Google Shape;923;p46"/>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4" name="Google Shape;924;p46"/>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5" name="Google Shape;925;p46"/>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6" name="Google Shape;926;p46"/>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7" name="Google Shape;927;p46"/>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8" name="Google Shape;928;p46"/>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9" name="Google Shape;929;p46"/>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0" name="Google Shape;930;p46"/>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1" name="Google Shape;931;p46"/>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2" name="Google Shape;932;p46"/>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3" name="Google Shape;933;p46"/>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47"/>
          <p:cNvSpPr txBox="1"/>
          <p:nvPr>
            <p:ph type="title"/>
          </p:nvPr>
        </p:nvSpPr>
        <p:spPr>
          <a:xfrm>
            <a:off x="2940525" y="1744975"/>
            <a:ext cx="6106200" cy="1302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800"/>
              <a:t>Thank You</a:t>
            </a:r>
            <a:endParaRPr sz="4800"/>
          </a:p>
        </p:txBody>
      </p:sp>
      <p:sp>
        <p:nvSpPr>
          <p:cNvPr id="939" name="Google Shape;939;p4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4"/>
          <p:cNvSpPr txBox="1"/>
          <p:nvPr>
            <p:ph type="ctrTitle"/>
          </p:nvPr>
        </p:nvSpPr>
        <p:spPr>
          <a:xfrm>
            <a:off x="855300" y="1129224"/>
            <a:ext cx="5110800" cy="65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Introduction</a:t>
            </a:r>
            <a:endParaRPr/>
          </a:p>
        </p:txBody>
      </p:sp>
      <p:sp>
        <p:nvSpPr>
          <p:cNvPr id="123" name="Google Shape;123;p14"/>
          <p:cNvSpPr txBox="1"/>
          <p:nvPr>
            <p:ph idx="1" type="subTitle"/>
          </p:nvPr>
        </p:nvSpPr>
        <p:spPr>
          <a:xfrm>
            <a:off x="630000" y="2660375"/>
            <a:ext cx="6375000" cy="211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solidFill>
                  <a:schemeClr val="dk2"/>
                </a:solidFill>
              </a:rPr>
              <a:t>Over the course of </a:t>
            </a:r>
            <a:r>
              <a:rPr lang="en" sz="1400">
                <a:solidFill>
                  <a:schemeClr val="dk2"/>
                </a:solidFill>
              </a:rPr>
              <a:t>the project our main task</a:t>
            </a:r>
            <a:r>
              <a:rPr lang="en" sz="1400">
                <a:solidFill>
                  <a:schemeClr val="dk2"/>
                </a:solidFill>
              </a:rPr>
              <a:t> is to implement an algorithm which takes in an image as input and correctly identifies and locates the standard playing cards. The algorithm will be able to work under the following cases: </a:t>
            </a:r>
            <a:endParaRPr sz="1400">
              <a:solidFill>
                <a:schemeClr val="dk2"/>
              </a:solidFill>
            </a:endParaRPr>
          </a:p>
          <a:p>
            <a:pPr indent="-317500" lvl="0" marL="457200" rtl="0" algn="l">
              <a:spcBef>
                <a:spcPts val="800"/>
              </a:spcBef>
              <a:spcAft>
                <a:spcPts val="0"/>
              </a:spcAft>
              <a:buClr>
                <a:schemeClr val="dk2"/>
              </a:buClr>
              <a:buSzPts val="1400"/>
              <a:buChar char="●"/>
            </a:pPr>
            <a:r>
              <a:rPr lang="en" sz="1400">
                <a:solidFill>
                  <a:schemeClr val="dk2"/>
                </a:solidFill>
              </a:rPr>
              <a:t>Images of a single card on various backgrounds. </a:t>
            </a:r>
            <a:endParaRPr sz="1400">
              <a:solidFill>
                <a:schemeClr val="dk2"/>
              </a:solidFill>
            </a:endParaRPr>
          </a:p>
          <a:p>
            <a:pPr indent="-317500" lvl="0" marL="457200" rtl="0" algn="l">
              <a:spcBef>
                <a:spcPts val="800"/>
              </a:spcBef>
              <a:spcAft>
                <a:spcPts val="0"/>
              </a:spcAft>
              <a:buClr>
                <a:schemeClr val="dk2"/>
              </a:buClr>
              <a:buSzPts val="1400"/>
              <a:buChar char="●"/>
            </a:pPr>
            <a:r>
              <a:rPr lang="en" sz="1400">
                <a:solidFill>
                  <a:schemeClr val="dk2"/>
                </a:solidFill>
              </a:rPr>
              <a:t>Images where the card(s) are neither centered nor aligned.</a:t>
            </a:r>
            <a:endParaRPr sz="1400">
              <a:solidFill>
                <a:schemeClr val="dk2"/>
              </a:solidFill>
            </a:endParaRPr>
          </a:p>
          <a:p>
            <a:pPr indent="-317500" lvl="0" marL="457200" rtl="0" algn="l">
              <a:spcBef>
                <a:spcPts val="800"/>
              </a:spcBef>
              <a:spcAft>
                <a:spcPts val="0"/>
              </a:spcAft>
              <a:buClr>
                <a:schemeClr val="dk2"/>
              </a:buClr>
              <a:buSzPts val="1400"/>
              <a:buChar char="●"/>
            </a:pPr>
            <a:r>
              <a:rPr lang="en" sz="1400">
                <a:solidFill>
                  <a:schemeClr val="dk2"/>
                </a:solidFill>
              </a:rPr>
              <a:t>If multiple non-overlapping cards are present.</a:t>
            </a:r>
            <a:endParaRPr sz="1400">
              <a:solidFill>
                <a:schemeClr val="dk2"/>
              </a:solidFill>
            </a:endParaRPr>
          </a:p>
          <a:p>
            <a:pPr indent="0" lvl="0" marL="0" rtl="0" algn="l">
              <a:spcBef>
                <a:spcPts val="800"/>
              </a:spcBef>
              <a:spcAft>
                <a:spcPts val="800"/>
              </a:spcAft>
              <a:buNone/>
            </a:pPr>
            <a:r>
              <a:rPr lang="en" sz="1400">
                <a:solidFill>
                  <a:schemeClr val="dk2"/>
                </a:solidFill>
              </a:rPr>
              <a:t>At the end of the project, we will be able to process most ideal images with a high accuracy rate.</a:t>
            </a:r>
            <a:endParaRPr sz="1400">
              <a:solidFill>
                <a:schemeClr val="dk2"/>
              </a:solidFill>
            </a:endParaRPr>
          </a:p>
        </p:txBody>
      </p:sp>
      <p:grpSp>
        <p:nvGrpSpPr>
          <p:cNvPr id="124" name="Google Shape;124;p14"/>
          <p:cNvGrpSpPr/>
          <p:nvPr/>
        </p:nvGrpSpPr>
        <p:grpSpPr>
          <a:xfrm>
            <a:off x="5666057" y="1129221"/>
            <a:ext cx="3063626" cy="2885062"/>
            <a:chOff x="5666057" y="1129221"/>
            <a:chExt cx="3063626" cy="2885062"/>
          </a:xfrm>
        </p:grpSpPr>
        <p:sp>
          <p:nvSpPr>
            <p:cNvPr id="125" name="Google Shape;125;p14"/>
            <p:cNvSpPr/>
            <p:nvPr/>
          </p:nvSpPr>
          <p:spPr>
            <a:xfrm>
              <a:off x="6277435" y="1466157"/>
              <a:ext cx="753978" cy="813530"/>
            </a:xfrm>
            <a:custGeom>
              <a:rect b="b" l="l" r="r" t="t"/>
              <a:pathLst>
                <a:path extrusionOk="0" h="1925515" w="1784563">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 name="Google Shape;126;p14"/>
            <p:cNvSpPr/>
            <p:nvPr/>
          </p:nvSpPr>
          <p:spPr>
            <a:xfrm>
              <a:off x="6470830" y="1667556"/>
              <a:ext cx="226019" cy="174477"/>
            </a:xfrm>
            <a:custGeom>
              <a:rect b="b" l="l" r="r" t="t"/>
              <a:pathLst>
                <a:path extrusionOk="0" h="412963" w="534957">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14"/>
            <p:cNvSpPr/>
            <p:nvPr/>
          </p:nvSpPr>
          <p:spPr>
            <a:xfrm>
              <a:off x="6470137" y="1760803"/>
              <a:ext cx="480944" cy="319352"/>
            </a:xfrm>
            <a:custGeom>
              <a:rect b="b" l="l" r="r" t="t"/>
              <a:pathLst>
                <a:path extrusionOk="0" h="755863" w="1138329">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 name="Google Shape;128;p14"/>
            <p:cNvSpPr/>
            <p:nvPr/>
          </p:nvSpPr>
          <p:spPr>
            <a:xfrm>
              <a:off x="6346401" y="1595026"/>
              <a:ext cx="85332" cy="125885"/>
            </a:xfrm>
            <a:custGeom>
              <a:rect b="b" l="l" r="r" t="t"/>
              <a:pathLst>
                <a:path extrusionOk="0" h="297952" w="20197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9" name="Google Shape;129;p14"/>
            <p:cNvSpPr/>
            <p:nvPr/>
          </p:nvSpPr>
          <p:spPr>
            <a:xfrm>
              <a:off x="7976053" y="3200753"/>
              <a:ext cx="753630" cy="813530"/>
            </a:xfrm>
            <a:custGeom>
              <a:rect b="b" l="l" r="r" t="t"/>
              <a:pathLst>
                <a:path extrusionOk="0" h="1925515" w="1783739">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14"/>
            <p:cNvSpPr/>
            <p:nvPr/>
          </p:nvSpPr>
          <p:spPr>
            <a:xfrm>
              <a:off x="8169449" y="3402152"/>
              <a:ext cx="226019" cy="174477"/>
            </a:xfrm>
            <a:custGeom>
              <a:rect b="b" l="l" r="r" t="t"/>
              <a:pathLst>
                <a:path extrusionOk="0" h="412963" w="534957">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14"/>
            <p:cNvSpPr/>
            <p:nvPr/>
          </p:nvSpPr>
          <p:spPr>
            <a:xfrm>
              <a:off x="8168755" y="3495399"/>
              <a:ext cx="480944" cy="319352"/>
            </a:xfrm>
            <a:custGeom>
              <a:rect b="b" l="l" r="r" t="t"/>
              <a:pathLst>
                <a:path extrusionOk="0" h="755863" w="1138329">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14"/>
            <p:cNvSpPr/>
            <p:nvPr/>
          </p:nvSpPr>
          <p:spPr>
            <a:xfrm>
              <a:off x="8045020" y="3329622"/>
              <a:ext cx="85332" cy="125885"/>
            </a:xfrm>
            <a:custGeom>
              <a:rect b="b" l="l" r="r" t="t"/>
              <a:pathLst>
                <a:path extrusionOk="0" h="297952" w="20197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14"/>
            <p:cNvSpPr/>
            <p:nvPr/>
          </p:nvSpPr>
          <p:spPr>
            <a:xfrm>
              <a:off x="7260006" y="1129221"/>
              <a:ext cx="1190345" cy="1989945"/>
            </a:xfrm>
            <a:custGeom>
              <a:rect b="b" l="l" r="r" t="t"/>
              <a:pathLst>
                <a:path extrusionOk="0" h="4709929" w="2817385">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14"/>
            <p:cNvSpPr/>
            <p:nvPr/>
          </p:nvSpPr>
          <p:spPr>
            <a:xfrm>
              <a:off x="7088100" y="1243613"/>
              <a:ext cx="1190345" cy="1989945"/>
            </a:xfrm>
            <a:custGeom>
              <a:rect b="b" l="l" r="r" t="t"/>
              <a:pathLst>
                <a:path extrusionOk="0" h="4709929" w="2817384">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 name="Google Shape;135;p14"/>
            <p:cNvSpPr/>
            <p:nvPr/>
          </p:nvSpPr>
          <p:spPr>
            <a:xfrm>
              <a:off x="7666552" y="1258866"/>
              <a:ext cx="609451" cy="1974273"/>
            </a:xfrm>
            <a:custGeom>
              <a:rect b="b" l="l" r="r" t="t"/>
              <a:pathLst>
                <a:path extrusionOk="0" h="4672836" w="1442487">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 name="Google Shape;136;p14"/>
            <p:cNvSpPr/>
            <p:nvPr/>
          </p:nvSpPr>
          <p:spPr>
            <a:xfrm>
              <a:off x="6932829" y="2301564"/>
              <a:ext cx="699301" cy="1668851"/>
            </a:xfrm>
            <a:custGeom>
              <a:rect b="b" l="l" r="r" t="t"/>
              <a:pathLst>
                <a:path extrusionOk="0" h="3949944" w="1655151">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 name="Google Shape;137;p14"/>
            <p:cNvSpPr/>
            <p:nvPr/>
          </p:nvSpPr>
          <p:spPr>
            <a:xfrm>
              <a:off x="7022942" y="3048577"/>
              <a:ext cx="528307" cy="750495"/>
            </a:xfrm>
            <a:custGeom>
              <a:rect b="b" l="l" r="r" t="t"/>
              <a:pathLst>
                <a:path extrusionOk="0" h="1776320" w="1250431">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 name="Google Shape;138;p14"/>
            <p:cNvSpPr/>
            <p:nvPr/>
          </p:nvSpPr>
          <p:spPr>
            <a:xfrm>
              <a:off x="7032299" y="2743533"/>
              <a:ext cx="243780" cy="181442"/>
            </a:xfrm>
            <a:custGeom>
              <a:rect b="b" l="l" r="r" t="t"/>
              <a:pathLst>
                <a:path extrusionOk="0" h="429449" w="576995">
                  <a:moveTo>
                    <a:pt x="0" y="0"/>
                  </a:moveTo>
                  <a:lnTo>
                    <a:pt x="576995" y="317347"/>
                  </a:lnTo>
                  <a:lnTo>
                    <a:pt x="576995" y="429449"/>
                  </a:lnTo>
                  <a:lnTo>
                    <a:pt x="0" y="112102"/>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 name="Google Shape;139;p14"/>
            <p:cNvSpPr/>
            <p:nvPr/>
          </p:nvSpPr>
          <p:spPr>
            <a:xfrm>
              <a:off x="7033339" y="2837126"/>
              <a:ext cx="243780" cy="181442"/>
            </a:xfrm>
            <a:custGeom>
              <a:rect b="b" l="l" r="r" t="t"/>
              <a:pathLst>
                <a:path extrusionOk="0" h="429449" w="576995">
                  <a:moveTo>
                    <a:pt x="0" y="0"/>
                  </a:moveTo>
                  <a:lnTo>
                    <a:pt x="576995" y="317347"/>
                  </a:lnTo>
                  <a:lnTo>
                    <a:pt x="576995" y="429449"/>
                  </a:lnTo>
                  <a:lnTo>
                    <a:pt x="0" y="112102"/>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 name="Google Shape;140;p14"/>
            <p:cNvSpPr/>
            <p:nvPr/>
          </p:nvSpPr>
          <p:spPr>
            <a:xfrm>
              <a:off x="7032993" y="2927253"/>
              <a:ext cx="462486" cy="301939"/>
            </a:xfrm>
            <a:custGeom>
              <a:rect b="b" l="l" r="r" t="t"/>
              <a:pathLst>
                <a:path extrusionOk="0" h="714649" w="1094642">
                  <a:moveTo>
                    <a:pt x="0" y="0"/>
                  </a:moveTo>
                  <a:lnTo>
                    <a:pt x="1094643" y="602548"/>
                  </a:lnTo>
                  <a:lnTo>
                    <a:pt x="1094643" y="714650"/>
                  </a:lnTo>
                  <a:lnTo>
                    <a:pt x="0" y="112102"/>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14"/>
            <p:cNvSpPr/>
            <p:nvPr/>
          </p:nvSpPr>
          <p:spPr>
            <a:xfrm>
              <a:off x="6932829" y="2301564"/>
              <a:ext cx="699650" cy="606665"/>
            </a:xfrm>
            <a:custGeom>
              <a:rect b="b" l="l" r="r" t="t"/>
              <a:pathLst>
                <a:path extrusionOk="0" h="1435893" w="1655976">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14"/>
            <p:cNvSpPr/>
            <p:nvPr/>
          </p:nvSpPr>
          <p:spPr>
            <a:xfrm>
              <a:off x="7018436" y="2419516"/>
              <a:ext cx="88806" cy="131106"/>
            </a:xfrm>
            <a:custGeom>
              <a:rect b="b" l="l" r="r" t="t"/>
              <a:pathLst>
                <a:path extrusionOk="0" h="310309" w="210191">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 name="Google Shape;143;p14"/>
            <p:cNvSpPr/>
            <p:nvPr/>
          </p:nvSpPr>
          <p:spPr>
            <a:xfrm>
              <a:off x="7345267" y="2854458"/>
              <a:ext cx="474675" cy="451690"/>
            </a:xfrm>
            <a:custGeom>
              <a:rect b="b" l="l" r="r" t="t"/>
              <a:pathLst>
                <a:path extrusionOk="0" h="1069089" w="1123491">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 name="Google Shape;144;p14"/>
            <p:cNvSpPr/>
            <p:nvPr/>
          </p:nvSpPr>
          <p:spPr>
            <a:xfrm>
              <a:off x="5775924" y="1647104"/>
              <a:ext cx="1036763" cy="1220992"/>
            </a:xfrm>
            <a:custGeom>
              <a:rect b="b" l="l" r="r" t="t"/>
              <a:pathLst>
                <a:path extrusionOk="0" h="2889921" w="2453878">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14"/>
            <p:cNvSpPr/>
            <p:nvPr/>
          </p:nvSpPr>
          <p:spPr>
            <a:xfrm>
              <a:off x="5666057" y="1710540"/>
              <a:ext cx="391093" cy="372288"/>
            </a:xfrm>
            <a:custGeom>
              <a:rect b="b" l="l" r="r" t="t"/>
              <a:pathLst>
                <a:path extrusionOk="0" h="881154" w="925665">
                  <a:moveTo>
                    <a:pt x="0" y="347021"/>
                  </a:moveTo>
                  <a:lnTo>
                    <a:pt x="0" y="0"/>
                  </a:lnTo>
                  <a:lnTo>
                    <a:pt x="925665" y="534133"/>
                  </a:lnTo>
                  <a:lnTo>
                    <a:pt x="925665" y="881154"/>
                  </a:lnTo>
                  <a:lnTo>
                    <a:pt x="0" y="34702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14"/>
            <p:cNvSpPr/>
            <p:nvPr/>
          </p:nvSpPr>
          <p:spPr>
            <a:xfrm>
              <a:off x="6316252" y="2089766"/>
              <a:ext cx="227064" cy="178308"/>
            </a:xfrm>
            <a:custGeom>
              <a:rect b="b" l="l" r="r" t="t"/>
              <a:pathLst>
                <a:path extrusionOk="0" h="422030" w="537429">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 name="Google Shape;147;p14"/>
            <p:cNvSpPr/>
            <p:nvPr/>
          </p:nvSpPr>
          <p:spPr>
            <a:xfrm>
              <a:off x="6106568" y="2063421"/>
              <a:ext cx="437760" cy="299850"/>
            </a:xfrm>
            <a:custGeom>
              <a:rect b="b" l="l" r="r" t="t"/>
              <a:pathLst>
                <a:path extrusionOk="0" h="709704" w="1036118">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 name="Google Shape;148;p14"/>
            <p:cNvSpPr/>
            <p:nvPr/>
          </p:nvSpPr>
          <p:spPr>
            <a:xfrm>
              <a:off x="6014376" y="2104325"/>
              <a:ext cx="530396" cy="353482"/>
            </a:xfrm>
            <a:custGeom>
              <a:rect b="b" l="l" r="r" t="t"/>
              <a:pathLst>
                <a:path extrusionOk="0" h="836643" w="1255376">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 name="Google Shape;149;p14"/>
            <p:cNvSpPr/>
            <p:nvPr/>
          </p:nvSpPr>
          <p:spPr>
            <a:xfrm>
              <a:off x="6597680" y="2248236"/>
              <a:ext cx="117711" cy="175065"/>
            </a:xfrm>
            <a:custGeom>
              <a:rect b="b" l="l" r="r" t="t"/>
              <a:pathLst>
                <a:path extrusionOk="0" h="414354" w="278606">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 name="Google Shape;150;p14"/>
            <p:cNvSpPr/>
            <p:nvPr/>
          </p:nvSpPr>
          <p:spPr>
            <a:xfrm>
              <a:off x="6330462" y="2791205"/>
              <a:ext cx="291143" cy="396639"/>
            </a:xfrm>
            <a:custGeom>
              <a:rect b="b" l="l" r="r" t="t"/>
              <a:pathLst>
                <a:path extrusionOk="0" h="938791" w="689097">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idx="1" type="body"/>
          </p:nvPr>
        </p:nvSpPr>
        <p:spPr>
          <a:xfrm>
            <a:off x="417600" y="2635825"/>
            <a:ext cx="5402100" cy="178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t>There are two popular approaches for playing cards identification and detection.</a:t>
            </a:r>
            <a:endParaRPr sz="1600"/>
          </a:p>
          <a:p>
            <a:pPr indent="-330200" lvl="0" marL="457200" rtl="0" algn="l">
              <a:spcBef>
                <a:spcPts val="800"/>
              </a:spcBef>
              <a:spcAft>
                <a:spcPts val="0"/>
              </a:spcAft>
              <a:buSzPts val="1600"/>
              <a:buChar char="❏"/>
            </a:pPr>
            <a:r>
              <a:rPr lang="en" sz="1600"/>
              <a:t>SIFT (Scale Invariant Feature Transform)</a:t>
            </a:r>
            <a:endParaRPr sz="1600"/>
          </a:p>
          <a:p>
            <a:pPr indent="-330200" lvl="0" marL="457200" rtl="0" algn="l">
              <a:spcBef>
                <a:spcPts val="0"/>
              </a:spcBef>
              <a:spcAft>
                <a:spcPts val="0"/>
              </a:spcAft>
              <a:buSzPts val="1600"/>
              <a:buChar char="❏"/>
            </a:pPr>
            <a:r>
              <a:rPr lang="en" sz="1600"/>
              <a:t>Template Matching</a:t>
            </a:r>
            <a:endParaRPr sz="1600"/>
          </a:p>
        </p:txBody>
      </p:sp>
      <p:sp>
        <p:nvSpPr>
          <p:cNvPr id="156" name="Google Shape;156;p15"/>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Approach</a:t>
            </a:r>
            <a:endParaRPr/>
          </a:p>
        </p:txBody>
      </p:sp>
      <p:sp>
        <p:nvSpPr>
          <p:cNvPr id="157" name="Google Shape;157;p1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58" name="Google Shape;158;p15"/>
          <p:cNvGrpSpPr/>
          <p:nvPr/>
        </p:nvGrpSpPr>
        <p:grpSpPr>
          <a:xfrm>
            <a:off x="6123875" y="728477"/>
            <a:ext cx="2715745" cy="3830730"/>
            <a:chOff x="6123875" y="728477"/>
            <a:chExt cx="2715745" cy="3830730"/>
          </a:xfrm>
        </p:grpSpPr>
        <p:sp>
          <p:nvSpPr>
            <p:cNvPr id="159" name="Google Shape;159;p15"/>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 name="Google Shape;160;p15"/>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 name="Google Shape;161;p15"/>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 name="Google Shape;162;p15"/>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 name="Google Shape;163;p15"/>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 name="Google Shape;164;p15"/>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 name="Google Shape;165;p15"/>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 name="Google Shape;166;p15"/>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 name="Google Shape;167;p15"/>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 name="Google Shape;168;p15"/>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 name="Google Shape;169;p15"/>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 name="Google Shape;170;p15"/>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 name="Google Shape;171;p15"/>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 name="Google Shape;172;p15"/>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 name="Google Shape;173;p15"/>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 name="Google Shape;174;p15"/>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 name="Google Shape;175;p15"/>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 name="Google Shape;176;p15"/>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15"/>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 name="Google Shape;178;p15"/>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 name="Google Shape;179;p15"/>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 name="Google Shape;180;p15"/>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 name="Google Shape;181;p15"/>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15"/>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15"/>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idx="1" type="body"/>
          </p:nvPr>
        </p:nvSpPr>
        <p:spPr>
          <a:xfrm>
            <a:off x="417600" y="1489575"/>
            <a:ext cx="5706300" cy="293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t>This approach is designed around the Scale Invariant Feature Transform (SIFT) algorithm. The idea is to match SIFT descriptors in the target image with SIFT descriptors that have been precomputed for each type of card. We apply SIFT keypoint detection to all the 52 training images to obtain the precomputed descriptors. If for a given card, more than n of the features are found in the target image, the card is considered to be in the image. </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
        <p:nvSpPr>
          <p:cNvPr id="189" name="Google Shape;189;p16"/>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SIFT</a:t>
            </a:r>
            <a:endParaRPr/>
          </a:p>
        </p:txBody>
      </p:sp>
      <p:sp>
        <p:nvSpPr>
          <p:cNvPr id="190" name="Google Shape;190;p1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91" name="Google Shape;191;p16"/>
          <p:cNvGrpSpPr/>
          <p:nvPr/>
        </p:nvGrpSpPr>
        <p:grpSpPr>
          <a:xfrm>
            <a:off x="6123875" y="728477"/>
            <a:ext cx="2715745" cy="3830730"/>
            <a:chOff x="6123875" y="728477"/>
            <a:chExt cx="2715745" cy="3830730"/>
          </a:xfrm>
        </p:grpSpPr>
        <p:sp>
          <p:nvSpPr>
            <p:cNvPr id="192" name="Google Shape;192;p16"/>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 name="Google Shape;193;p16"/>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 name="Google Shape;194;p16"/>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 name="Google Shape;195;p16"/>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 name="Google Shape;196;p16"/>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 name="Google Shape;197;p16"/>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 name="Google Shape;198;p16"/>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 name="Google Shape;199;p16"/>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 name="Google Shape;200;p16"/>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 name="Google Shape;201;p16"/>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 name="Google Shape;202;p16"/>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 name="Google Shape;203;p16"/>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 name="Google Shape;204;p16"/>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 name="Google Shape;205;p16"/>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6" name="Google Shape;206;p16"/>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7" name="Google Shape;207;p16"/>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 name="Google Shape;208;p16"/>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9" name="Google Shape;209;p16"/>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 name="Google Shape;210;p16"/>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 name="Google Shape;211;p16"/>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 name="Google Shape;212;p16"/>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 name="Google Shape;213;p16"/>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 name="Google Shape;214;p16"/>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 name="Google Shape;215;p16"/>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 name="Google Shape;216;p16"/>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t>In this approach template matching is used to score how similar each card in the target image is to each of the 52 cards in a standard deck of cards using pre-trained data. Apart from template matching, the approach also uses thresholding and edge detection for the matching of cards. For each template image, a transform is found to map the template onto the card in the target image, and each pixel of the template is mapped onto the target image. The sum squared difference between the mapped template and the target image is then taken as the score of the match. The lowest score of all the templates is selected as the best match.</a:t>
            </a:r>
            <a:endParaRPr sz="1600"/>
          </a:p>
        </p:txBody>
      </p:sp>
      <p:sp>
        <p:nvSpPr>
          <p:cNvPr id="222" name="Google Shape;222;p17"/>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Template Matching</a:t>
            </a:r>
            <a:endParaRPr/>
          </a:p>
        </p:txBody>
      </p:sp>
      <p:sp>
        <p:nvSpPr>
          <p:cNvPr id="223" name="Google Shape;223;p1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24" name="Google Shape;224;p17"/>
          <p:cNvGrpSpPr/>
          <p:nvPr/>
        </p:nvGrpSpPr>
        <p:grpSpPr>
          <a:xfrm>
            <a:off x="6123875" y="728477"/>
            <a:ext cx="2715745" cy="3830730"/>
            <a:chOff x="6123875" y="728477"/>
            <a:chExt cx="2715745" cy="3830730"/>
          </a:xfrm>
        </p:grpSpPr>
        <p:sp>
          <p:nvSpPr>
            <p:cNvPr id="225" name="Google Shape;225;p17"/>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6" name="Google Shape;226;p17"/>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7" name="Google Shape;227;p17"/>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 name="Google Shape;228;p17"/>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 name="Google Shape;229;p17"/>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 name="Google Shape;230;p17"/>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 name="Google Shape;231;p17"/>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 name="Google Shape;232;p17"/>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 name="Google Shape;233;p17"/>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 name="Google Shape;234;p17"/>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 name="Google Shape;235;p17"/>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 name="Google Shape;236;p17"/>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 name="Google Shape;237;p17"/>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 name="Google Shape;238;p17"/>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 name="Google Shape;239;p17"/>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 name="Google Shape;240;p17"/>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 name="Google Shape;241;p17"/>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 name="Google Shape;242;p17"/>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 name="Google Shape;243;p17"/>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4" name="Google Shape;244;p17"/>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5" name="Google Shape;245;p17"/>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6" name="Google Shape;246;p17"/>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 name="Google Shape;247;p17"/>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 name="Google Shape;248;p17"/>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 name="Google Shape;249;p17"/>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8"/>
          <p:cNvSpPr txBox="1"/>
          <p:nvPr>
            <p:ph idx="1" type="body"/>
          </p:nvPr>
        </p:nvSpPr>
        <p:spPr>
          <a:xfrm>
            <a:off x="855300" y="1784125"/>
            <a:ext cx="5111700" cy="26409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t>The SIFT method fails to identify the cards accurately as it mapped the features inaccurately. The problem was that multiple features in the training image were getting matched to the same </a:t>
            </a:r>
            <a:r>
              <a:rPr lang="en" sz="1600"/>
              <a:t>feature</a:t>
            </a:r>
            <a:r>
              <a:rPr lang="en" sz="1600"/>
              <a:t> in the target image. This leads to an incorrect number of matching features and therefore incorrect detections. Due to this reason we decided to drop the SIFT method and work ahead with the template matching method. The reason SIFT failed was due to the rotation invariant features</a:t>
            </a:r>
            <a:endParaRPr sz="1600"/>
          </a:p>
        </p:txBody>
      </p:sp>
      <p:sp>
        <p:nvSpPr>
          <p:cNvPr id="255" name="Google Shape;255;p1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56" name="Google Shape;256;p18"/>
          <p:cNvGrpSpPr/>
          <p:nvPr/>
        </p:nvGrpSpPr>
        <p:grpSpPr>
          <a:xfrm>
            <a:off x="6123875" y="728477"/>
            <a:ext cx="2715745" cy="3830730"/>
            <a:chOff x="6123875" y="728477"/>
            <a:chExt cx="2715745" cy="3830730"/>
          </a:xfrm>
        </p:grpSpPr>
        <p:sp>
          <p:nvSpPr>
            <p:cNvPr id="257" name="Google Shape;257;p18"/>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 name="Google Shape;258;p18"/>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 name="Google Shape;259;p18"/>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 name="Google Shape;260;p18"/>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 name="Google Shape;261;p18"/>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 name="Google Shape;262;p18"/>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 name="Google Shape;263;p18"/>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 name="Google Shape;264;p18"/>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18"/>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 name="Google Shape;266;p18"/>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 name="Google Shape;267;p18"/>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 name="Google Shape;268;p18"/>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 name="Google Shape;269;p18"/>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 name="Google Shape;270;p18"/>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 name="Google Shape;271;p18"/>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 name="Google Shape;272;p18"/>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 name="Google Shape;273;p18"/>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 name="Google Shape;274;p18"/>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 name="Google Shape;275;p18"/>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 name="Google Shape;276;p18"/>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 name="Google Shape;277;p18"/>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 name="Google Shape;278;p18"/>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 name="Google Shape;279;p18"/>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 name="Google Shape;280;p18"/>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 name="Google Shape;281;p18"/>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82" name="Google Shape;282;p18"/>
          <p:cNvSpPr txBox="1"/>
          <p:nvPr/>
        </p:nvSpPr>
        <p:spPr>
          <a:xfrm>
            <a:off x="930825" y="728475"/>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accent1"/>
                </a:solidFill>
                <a:latin typeface="Barlow"/>
                <a:ea typeface="Barlow"/>
                <a:cs typeface="Barlow"/>
                <a:sym typeface="Barlow"/>
              </a:rPr>
              <a:t>Failure of SIFT Method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9"/>
          <p:cNvSpPr txBox="1"/>
          <p:nvPr>
            <p:ph idx="1" type="body"/>
          </p:nvPr>
        </p:nvSpPr>
        <p:spPr>
          <a:xfrm>
            <a:off x="417600" y="1538550"/>
            <a:ext cx="5411700" cy="3020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600"/>
              <a:t>For detecting the cards the methods we use are  : thresholding and the use of regionprops function. For applying threshold to the image, we add up the r,g and b channels. Then we use a hand-picked threshold value to binarize the image. After that we use the regionprops function to get the region </a:t>
            </a:r>
            <a:r>
              <a:rPr lang="en" sz="1600"/>
              <a:t>statistics</a:t>
            </a:r>
            <a:r>
              <a:rPr lang="en" sz="1600"/>
              <a:t> of an image. Areas of a small size are removed to prevent spurious bright regions from causing false positives. This creates one region for each card in the image. The properties of the regionprops function which we use in our project mostly are : centroid, area and bounding box.</a:t>
            </a:r>
            <a:endParaRPr sz="1600"/>
          </a:p>
        </p:txBody>
      </p:sp>
      <p:sp>
        <p:nvSpPr>
          <p:cNvPr id="288" name="Google Shape;288;p19"/>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Card Detection</a:t>
            </a:r>
            <a:endParaRPr/>
          </a:p>
        </p:txBody>
      </p:sp>
      <p:sp>
        <p:nvSpPr>
          <p:cNvPr id="289" name="Google Shape;289;p1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90" name="Google Shape;290;p19"/>
          <p:cNvGrpSpPr/>
          <p:nvPr/>
        </p:nvGrpSpPr>
        <p:grpSpPr>
          <a:xfrm>
            <a:off x="6123875" y="728477"/>
            <a:ext cx="2715745" cy="3830730"/>
            <a:chOff x="6123875" y="728477"/>
            <a:chExt cx="2715745" cy="3830730"/>
          </a:xfrm>
        </p:grpSpPr>
        <p:sp>
          <p:nvSpPr>
            <p:cNvPr id="291" name="Google Shape;291;p19"/>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 name="Google Shape;292;p19"/>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 name="Google Shape;293;p19"/>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 name="Google Shape;294;p19"/>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 name="Google Shape;295;p19"/>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 name="Google Shape;296;p19"/>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 name="Google Shape;297;p19"/>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 name="Google Shape;298;p19"/>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 name="Google Shape;299;p19"/>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 name="Google Shape;300;p19"/>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 name="Google Shape;301;p19"/>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2" name="Google Shape;302;p19"/>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3" name="Google Shape;303;p19"/>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4" name="Google Shape;304;p19"/>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5" name="Google Shape;305;p19"/>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 name="Google Shape;306;p19"/>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 name="Google Shape;307;p19"/>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 name="Google Shape;308;p19"/>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 name="Google Shape;309;p19"/>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 name="Google Shape;310;p19"/>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 name="Google Shape;311;p19"/>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 name="Google Shape;312;p19"/>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 name="Google Shape;313;p19"/>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 name="Google Shape;314;p19"/>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5" name="Google Shape;315;p19"/>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