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Relationship Id="rId7" Type="http://schemas.openxmlformats.org/officeDocument/2006/relationships/hyperlink" Target="https://commons.wikimedia.org/wiki/File:Neuron_Hand-tuned.sv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hyperlink" Target="https://www.flickr.com/photos/flamephoenix1991/8376271918" TargetMode="External"/><Relationship Id="rId7" Type="http://schemas.openxmlformats.org/officeDocument/2006/relationships/hyperlink" Target="https://www.pexels.com/photo/grey-and-white-short-fur-cat-104827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25.png"/><Relationship Id="rId11" Type="http://schemas.openxmlformats.org/officeDocument/2006/relationships/image" Target="../media/image54.png"/><Relationship Id="rId10" Type="http://schemas.openxmlformats.org/officeDocument/2006/relationships/image" Target="../media/image29.png"/><Relationship Id="rId9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3" Type="http://schemas.openxmlformats.org/officeDocument/2006/relationships/image" Target="../media/image50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Relationship Id="rId15" Type="http://schemas.openxmlformats.org/officeDocument/2006/relationships/image" Target="../media/image54.png"/><Relationship Id="rId14" Type="http://schemas.openxmlformats.org/officeDocument/2006/relationships/image" Target="../media/image47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hyperlink" Target="https://playground.tensorflow.org/" TargetMode="External"/><Relationship Id="rId5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5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5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5" Type="http://schemas.openxmlformats.org/officeDocument/2006/relationships/image" Target="../media/image51.png"/><Relationship Id="rId6" Type="http://schemas.openxmlformats.org/officeDocument/2006/relationships/image" Target="../media/image53.png"/><Relationship Id="rId7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7" Type="http://schemas.openxmlformats.org/officeDocument/2006/relationships/image" Target="../media/image17.png"/><Relationship Id="rId8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Relationship Id="rId4" Type="http://schemas.openxmlformats.org/officeDocument/2006/relationships/image" Target="../media/image11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hyperlink" Target="http://www.cs.huji.ac.il/~shais/UnderstandingMachineLearning/understanding-machine-learning-theory-algorithms.pdf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://www-bcf.usc.edu/~gareth/ISL/ISLR%20Seventh%20Printing.pdf" TargetMode="External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472210" y="568978"/>
            <a:ext cx="4846550" cy="1232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400" u="none" cap="none" strike="noStrike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</a:t>
            </a:r>
            <a:endParaRPr/>
          </a:p>
          <a:p>
            <a:pPr indent="0" lvl="0" marL="0" marR="0" rtl="0" algn="l">
              <a:lnSpc>
                <a:spcPct val="13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400" u="none" cap="none" strike="noStrike">
                <a:solidFill>
                  <a:srgbClr val="F5EA5A"/>
                </a:solidFill>
                <a:latin typeface="Montserrat"/>
                <a:ea typeface="Montserrat"/>
                <a:cs typeface="Montserrat"/>
                <a:sym typeface="Montserrat"/>
              </a:rPr>
              <a:t>NETWORKS</a:t>
            </a:r>
            <a:endParaRPr b="1" i="0" sz="3400" u="none" cap="none" strike="noStrike">
              <a:solidFill>
                <a:srgbClr val="F5EA5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64590" y="2351366"/>
            <a:ext cx="9827492" cy="1728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 SALES</a:t>
            </a:r>
            <a:endParaRPr/>
          </a:p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endParaRPr b="1" i="0" sz="4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NETWORK: INTRODUCTION</a:t>
            </a:r>
            <a:endParaRPr/>
          </a:p>
        </p:txBody>
      </p:sp>
      <p:sp>
        <p:nvSpPr>
          <p:cNvPr id="262" name="Google Shape;262;p22"/>
          <p:cNvSpPr txBox="1"/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brain has over 100 billion neurons communicating through electrical and chemical signals.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Neurons communicate with each other and help us see, think, and generate ideas.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brain learns by creating connections among these neurons.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ANNs are information processing models inspired by the human brain.</a:t>
            </a:r>
            <a:endParaRPr/>
          </a:p>
        </p:txBody>
      </p:sp>
      <p:pic>
        <p:nvPicPr>
          <p:cNvPr id="263" name="Google Shape;26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2692" y="3025646"/>
            <a:ext cx="2788709" cy="2867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928781"/>
            <a:ext cx="4813621" cy="2588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483" y="3621267"/>
            <a:ext cx="4870043" cy="167591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/>
          <p:nvPr/>
        </p:nvSpPr>
        <p:spPr>
          <a:xfrm>
            <a:off x="5359046" y="625584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8588" lvl="0" marL="128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Credit: </a:t>
            </a:r>
            <a:r>
              <a:rPr lang="en-CA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https://commons.wikimedia.org/wiki/File:Neuron_Hand-tuned.svg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50" y="6201725"/>
            <a:ext cx="53589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DO HUMANS LEARN? FROM EXPERIENCE</a:t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Humans learn from experience (by example)</a:t>
            </a: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6696778" y="2567987"/>
            <a:ext cx="2051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Deviated Outputs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8731480" y="2679215"/>
            <a:ext cx="25330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Desired (Correct) Output</a:t>
            </a:r>
            <a:endParaRPr/>
          </a:p>
        </p:txBody>
      </p:sp>
      <p:grpSp>
        <p:nvGrpSpPr>
          <p:cNvPr id="277" name="Google Shape;277;p23"/>
          <p:cNvGrpSpPr/>
          <p:nvPr/>
        </p:nvGrpSpPr>
        <p:grpSpPr>
          <a:xfrm>
            <a:off x="8217733" y="2903398"/>
            <a:ext cx="486274" cy="452309"/>
            <a:chOff x="5076056" y="2924944"/>
            <a:chExt cx="523147" cy="485878"/>
          </a:xfrm>
        </p:grpSpPr>
        <p:sp>
          <p:nvSpPr>
            <p:cNvPr id="278" name="Google Shape;278;p23"/>
            <p:cNvSpPr/>
            <p:nvPr/>
          </p:nvSpPr>
          <p:spPr>
            <a:xfrm>
              <a:off x="5235218" y="3074667"/>
              <a:ext cx="227245" cy="170930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5076056" y="2924944"/>
              <a:ext cx="523147" cy="485878"/>
            </a:xfrm>
            <a:prstGeom prst="flowChartConnector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23"/>
          <p:cNvSpPr/>
          <p:nvPr/>
        </p:nvSpPr>
        <p:spPr>
          <a:xfrm rot="10800000">
            <a:off x="4343965" y="3385379"/>
            <a:ext cx="4193587" cy="1957089"/>
          </a:xfrm>
          <a:prstGeom prst="uturnArrow">
            <a:avLst>
              <a:gd fmla="val 7927" name="adj1"/>
              <a:gd fmla="val 11122" name="adj2"/>
              <a:gd fmla="val 13889" name="adj3"/>
              <a:gd fmla="val 43750" name="adj4"/>
              <a:gd fmla="val 8859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8508397" y="3691182"/>
            <a:ext cx="7403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6758883" y="2286695"/>
            <a:ext cx="2291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~Desired Outputs</a:t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4224318" y="3271945"/>
            <a:ext cx="1217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6736335" y="2995408"/>
            <a:ext cx="1456986" cy="2819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3"/>
          <p:cNvSpPr/>
          <p:nvPr/>
        </p:nvSpPr>
        <p:spPr>
          <a:xfrm rot="10800000">
            <a:off x="8742674" y="3001721"/>
            <a:ext cx="1456986" cy="2819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0196" y="2318414"/>
            <a:ext cx="1816827" cy="143173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3"/>
          <p:cNvSpPr txBox="1"/>
          <p:nvPr/>
        </p:nvSpPr>
        <p:spPr>
          <a:xfrm>
            <a:off x="8809868" y="2311071"/>
            <a:ext cx="1311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LABEL: CAT!</a:t>
            </a:r>
            <a:endParaRPr/>
          </a:p>
        </p:txBody>
      </p:sp>
      <p:pic>
        <p:nvPicPr>
          <p:cNvPr id="288" name="Google Shape;28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333" y="2483360"/>
            <a:ext cx="1892436" cy="12547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23"/>
          <p:cNvGrpSpPr/>
          <p:nvPr/>
        </p:nvGrpSpPr>
        <p:grpSpPr>
          <a:xfrm>
            <a:off x="2546044" y="2700568"/>
            <a:ext cx="2652853" cy="596801"/>
            <a:chOff x="1880300" y="3026000"/>
            <a:chExt cx="1573330" cy="460452"/>
          </a:xfrm>
        </p:grpSpPr>
        <p:sp>
          <p:nvSpPr>
            <p:cNvPr id="290" name="Google Shape;290;p23"/>
            <p:cNvSpPr/>
            <p:nvPr/>
          </p:nvSpPr>
          <p:spPr>
            <a:xfrm>
              <a:off x="1880300" y="3268897"/>
              <a:ext cx="1573330" cy="21755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3"/>
            <p:cNvSpPr txBox="1"/>
            <p:nvPr/>
          </p:nvSpPr>
          <p:spPr>
            <a:xfrm>
              <a:off x="2545184" y="3026000"/>
              <a:ext cx="464130" cy="2849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CA" sz="1800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Inputs</a:t>
              </a:r>
              <a:endParaRPr/>
            </a:p>
          </p:txBody>
        </p:sp>
      </p:grpSp>
      <p:sp>
        <p:nvSpPr>
          <p:cNvPr id="292" name="Google Shape;292;p23"/>
          <p:cNvSpPr/>
          <p:nvPr/>
        </p:nvSpPr>
        <p:spPr>
          <a:xfrm rot="-2296446">
            <a:off x="4560487" y="2887196"/>
            <a:ext cx="2103995" cy="518183"/>
          </a:xfrm>
          <a:prstGeom prst="rightArrow">
            <a:avLst>
              <a:gd fmla="val 29887" name="adj1"/>
              <a:gd fmla="val 8573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5116718" y="5498179"/>
            <a:ext cx="66883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Credit: </a:t>
            </a:r>
            <a:r>
              <a:rPr lang="en-CA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https://www.flickr.com/photos/flamephoenix1991/8376271918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Credit: </a:t>
            </a:r>
            <a:r>
              <a:rPr lang="en-CA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https://www.pexels.com/photo/grey-and-white-short-fur-cat-104827/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4"/>
          <p:cNvSpPr/>
          <p:nvPr/>
        </p:nvSpPr>
        <p:spPr>
          <a:xfrm>
            <a:off x="167410" y="614654"/>
            <a:ext cx="5301210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SINGLE NEURON MODEL</a:t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NEURON MATHEMATICAL MODEL </a:t>
            </a:r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neuron collects signals from input channels named dendrites, processes information in its nucleus, and then generates an output in a long thin branch called axon.</a:t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8493538" y="2707218"/>
            <a:ext cx="423037" cy="423037"/>
          </a:xfrm>
          <a:custGeom>
            <a:rect b="b" l="l" r="r" t="t"/>
            <a:pathLst>
              <a:path extrusionOk="0" h="176" w="176"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4282405" y="2957095"/>
            <a:ext cx="413844" cy="423037"/>
          </a:xfrm>
          <a:custGeom>
            <a:rect b="b" l="l" r="r" t="t"/>
            <a:pathLst>
              <a:path extrusionOk="0" h="176" w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7459043" y="2957095"/>
            <a:ext cx="413844" cy="423037"/>
          </a:xfrm>
          <a:custGeom>
            <a:rect b="b" l="l" r="r" t="t"/>
            <a:pathLst>
              <a:path extrusionOk="0" h="176" w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2121777"/>
            <a:ext cx="5777217" cy="3106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5"/>
          <p:cNvCxnSpPr/>
          <p:nvPr/>
        </p:nvCxnSpPr>
        <p:spPr>
          <a:xfrm rot="10800000">
            <a:off x="4942977" y="4143089"/>
            <a:ext cx="1766400" cy="976200"/>
          </a:xfrm>
          <a:prstGeom prst="curvedConnector3">
            <a:avLst>
              <a:gd fmla="val 50004" name="adj1"/>
            </a:avLst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3" name="Google Shape;313;p25"/>
          <p:cNvSpPr txBox="1"/>
          <p:nvPr/>
        </p:nvSpPr>
        <p:spPr>
          <a:xfrm>
            <a:off x="6060000" y="5176772"/>
            <a:ext cx="13997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NUCLEAS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25"/>
          <p:cNvCxnSpPr/>
          <p:nvPr/>
        </p:nvCxnSpPr>
        <p:spPr>
          <a:xfrm rot="10800000">
            <a:off x="7327445" y="4191774"/>
            <a:ext cx="2938500" cy="8205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5" name="Google Shape;315;p25"/>
          <p:cNvSpPr txBox="1"/>
          <p:nvPr/>
        </p:nvSpPr>
        <p:spPr>
          <a:xfrm>
            <a:off x="10314867" y="4812219"/>
            <a:ext cx="9124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AXON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25"/>
          <p:cNvCxnSpPr/>
          <p:nvPr/>
        </p:nvCxnSpPr>
        <p:spPr>
          <a:xfrm flipH="1" rot="10800000">
            <a:off x="1569212" y="2861963"/>
            <a:ext cx="2348400" cy="1878000"/>
          </a:xfrm>
          <a:prstGeom prst="curvedConnector3">
            <a:avLst>
              <a:gd fmla="val 50000" name="adj1"/>
            </a:avLst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7" name="Google Shape;317;p25"/>
          <p:cNvSpPr txBox="1"/>
          <p:nvPr/>
        </p:nvSpPr>
        <p:spPr>
          <a:xfrm>
            <a:off x="651895" y="4739313"/>
            <a:ext cx="16706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DENDRITES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25"/>
          <p:cNvGrpSpPr/>
          <p:nvPr/>
        </p:nvGrpSpPr>
        <p:grpSpPr>
          <a:xfrm>
            <a:off x="2878393" y="2746561"/>
            <a:ext cx="5385227" cy="2393022"/>
            <a:chOff x="3264196" y="2190307"/>
            <a:chExt cx="7047779" cy="3313870"/>
          </a:xfrm>
        </p:grpSpPr>
        <p:sp>
          <p:nvSpPr>
            <p:cNvPr id="319" name="Google Shape;319;p25"/>
            <p:cNvSpPr/>
            <p:nvPr/>
          </p:nvSpPr>
          <p:spPr>
            <a:xfrm>
              <a:off x="3264196" y="2190307"/>
              <a:ext cx="669852" cy="663291"/>
            </a:xfrm>
            <a:prstGeom prst="ellipse">
              <a:avLst/>
            </a:prstGeom>
            <a:solidFill>
              <a:srgbClr val="E859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X1</a:t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264196" y="3561901"/>
              <a:ext cx="669852" cy="663291"/>
            </a:xfrm>
            <a:prstGeom prst="ellipse">
              <a:avLst/>
            </a:prstGeom>
            <a:solidFill>
              <a:srgbClr val="E859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X2</a:t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264196" y="4840886"/>
              <a:ext cx="669852" cy="663291"/>
            </a:xfrm>
            <a:prstGeom prst="ellipse">
              <a:avLst/>
            </a:prstGeom>
            <a:solidFill>
              <a:srgbClr val="E859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X3</a:t>
              </a:r>
              <a:endParaRPr b="1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5589017" y="3196928"/>
              <a:ext cx="1359897" cy="1362456"/>
            </a:xfrm>
            <a:prstGeom prst="ellipse">
              <a:avLst/>
            </a:prstGeom>
            <a:solidFill>
              <a:srgbClr val="E859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NEURON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 rot="1354124">
              <a:off x="3846669" y="2831465"/>
              <a:ext cx="1955923" cy="461396"/>
            </a:xfrm>
            <a:prstGeom prst="rightArrow">
              <a:avLst>
                <a:gd fmla="val 36174" name="adj1"/>
                <a:gd fmla="val 73044" name="adj2"/>
              </a:avLst>
            </a:prstGeom>
            <a:solidFill>
              <a:srgbClr val="E859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 rot="-1311399">
              <a:off x="3883611" y="4484065"/>
              <a:ext cx="1955923" cy="461396"/>
            </a:xfrm>
            <a:prstGeom prst="rightArrow">
              <a:avLst>
                <a:gd fmla="val 36174" name="adj1"/>
                <a:gd fmla="val 73044" name="adj2"/>
              </a:avLst>
            </a:prstGeom>
            <a:solidFill>
              <a:srgbClr val="E859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3967972" y="3662849"/>
              <a:ext cx="1582163" cy="461396"/>
            </a:xfrm>
            <a:prstGeom prst="rightArrow">
              <a:avLst>
                <a:gd fmla="val 36174" name="adj1"/>
                <a:gd fmla="val 73044" name="adj2"/>
              </a:avLst>
            </a:prstGeom>
            <a:solidFill>
              <a:srgbClr val="E859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6987795" y="3650528"/>
              <a:ext cx="3324180" cy="461396"/>
            </a:xfrm>
            <a:prstGeom prst="rightArrow">
              <a:avLst>
                <a:gd fmla="val 36174" name="adj1"/>
                <a:gd fmla="val 73044" name="adj2"/>
              </a:avLst>
            </a:prstGeom>
            <a:solidFill>
              <a:srgbClr val="E859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314362" y="2491846"/>
              <a:ext cx="543772" cy="38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W1</a:t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5"/>
            <p:cNvSpPr txBox="1"/>
            <p:nvPr/>
          </p:nvSpPr>
          <p:spPr>
            <a:xfrm>
              <a:off x="4279915" y="3389982"/>
              <a:ext cx="543772" cy="38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W2</a:t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5"/>
            <p:cNvSpPr txBox="1"/>
            <p:nvPr/>
          </p:nvSpPr>
          <p:spPr>
            <a:xfrm>
              <a:off x="4279914" y="4288118"/>
              <a:ext cx="543772" cy="38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W3</a:t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25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6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NEURON MATHEMATICAL MODEL </a:t>
            </a:r>
            <a:endParaRPr/>
          </a:p>
        </p:txBody>
      </p:sp>
      <p:sp>
        <p:nvSpPr>
          <p:cNvPr id="337" name="Google Shape;337;p26"/>
          <p:cNvSpPr txBox="1"/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Bias allows to shift the activation function curve up or down.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adjustable parameters = 4 (3 weights and 1 bias).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 “F”.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26"/>
          <p:cNvSpPr/>
          <p:nvPr/>
        </p:nvSpPr>
        <p:spPr>
          <a:xfrm>
            <a:off x="6126571" y="3106717"/>
            <a:ext cx="413844" cy="423037"/>
          </a:xfrm>
          <a:custGeom>
            <a:rect b="b" l="l" r="r" t="t"/>
            <a:pathLst>
              <a:path extrusionOk="0" h="176" w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9303209" y="3106717"/>
            <a:ext cx="413844" cy="423037"/>
          </a:xfrm>
          <a:custGeom>
            <a:rect b="b" l="l" r="r" t="t"/>
            <a:pathLst>
              <a:path extrusionOk="0" h="176" w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491563" y="2284311"/>
            <a:ext cx="1066004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11" lvl="0" marL="22861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3535645" y="2616586"/>
            <a:ext cx="669852" cy="663291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3535645" y="3988180"/>
            <a:ext cx="669852" cy="663291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3535645" y="5267165"/>
            <a:ext cx="669852" cy="663291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5860466" y="3623207"/>
            <a:ext cx="1359897" cy="1362456"/>
          </a:xfrm>
          <a:prstGeom prst="ellipse">
            <a:avLst/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1354124">
            <a:off x="4118118" y="3257744"/>
            <a:ext cx="1955923" cy="461396"/>
          </a:xfrm>
          <a:prstGeom prst="rightArrow">
            <a:avLst>
              <a:gd fmla="val 36174" name="adj1"/>
              <a:gd fmla="val 73044" name="adj2"/>
            </a:avLst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1311399">
            <a:off x="4155060" y="4910344"/>
            <a:ext cx="1955923" cy="461396"/>
          </a:xfrm>
          <a:prstGeom prst="rightArrow">
            <a:avLst>
              <a:gd fmla="val 36174" name="adj1"/>
              <a:gd fmla="val 73044" name="adj2"/>
            </a:avLst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>
            <a:off x="4239421" y="4089128"/>
            <a:ext cx="1582163" cy="461396"/>
          </a:xfrm>
          <a:prstGeom prst="rightArrow">
            <a:avLst>
              <a:gd fmla="val 36174" name="adj1"/>
              <a:gd fmla="val 73044" name="adj2"/>
            </a:avLst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>
            <a:off x="2909741" y="2561813"/>
            <a:ext cx="510362" cy="3485244"/>
          </a:xfrm>
          <a:prstGeom prst="leftBrace">
            <a:avLst>
              <a:gd fmla="val 137500" name="adj1"/>
              <a:gd fmla="val 50000" name="adj2"/>
            </a:avLst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505422" y="3988180"/>
            <a:ext cx="24663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INPUTS/INDEPENDENT VARIABLES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10070759" y="4113111"/>
            <a:ext cx="771126" cy="461396"/>
          </a:xfrm>
          <a:prstGeom prst="rightArrow">
            <a:avLst>
              <a:gd fmla="val 36174" name="adj1"/>
              <a:gd fmla="val 73044" name="adj2"/>
            </a:avLst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4598511" y="2918125"/>
            <a:ext cx="578492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8710862" y="3659511"/>
            <a:ext cx="1359897" cy="1362456"/>
          </a:xfrm>
          <a:prstGeom prst="ellipse">
            <a:avLst/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6"/>
          <p:cNvSpPr/>
          <p:nvPr/>
        </p:nvSpPr>
        <p:spPr>
          <a:xfrm rot="5400000">
            <a:off x="6136790" y="2970090"/>
            <a:ext cx="789942" cy="461396"/>
          </a:xfrm>
          <a:prstGeom prst="rightArrow">
            <a:avLst>
              <a:gd fmla="val 36174" name="adj1"/>
              <a:gd fmla="val 73044" name="adj2"/>
            </a:avLst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6"/>
          <p:cNvSpPr txBox="1"/>
          <p:nvPr/>
        </p:nvSpPr>
        <p:spPr>
          <a:xfrm>
            <a:off x="6376747" y="2358981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5392754" y="5463636"/>
            <a:ext cx="4800353" cy="4616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71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4562605" y="3844929"/>
            <a:ext cx="584454" cy="40011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53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4569744" y="4653909"/>
            <a:ext cx="584454" cy="40011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58" name="Google Shape;358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67564" y="3888821"/>
            <a:ext cx="520576" cy="75454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6"/>
          <p:cNvSpPr/>
          <p:nvPr/>
        </p:nvSpPr>
        <p:spPr>
          <a:xfrm>
            <a:off x="7231180" y="4076807"/>
            <a:ext cx="1440800" cy="461396"/>
          </a:xfrm>
          <a:prstGeom prst="rightArrow">
            <a:avLst>
              <a:gd fmla="val 36174" name="adj1"/>
              <a:gd fmla="val 73044" name="adj2"/>
            </a:avLst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7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SINGLE NEURON MODEL IN ACTION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27"/>
          <p:cNvSpPr txBox="1"/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assume that the activation function is a Unit Step Activation Function.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activation functions is used to map the input between (0, 1).</a:t>
            </a:r>
            <a:b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6240871" y="3211492"/>
            <a:ext cx="413844" cy="423037"/>
          </a:xfrm>
          <a:custGeom>
            <a:rect b="b" l="l" r="r" t="t"/>
            <a:pathLst>
              <a:path extrusionOk="0" h="176" w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7"/>
          <p:cNvSpPr/>
          <p:nvPr/>
        </p:nvSpPr>
        <p:spPr>
          <a:xfrm>
            <a:off x="9417509" y="3211492"/>
            <a:ext cx="413844" cy="423037"/>
          </a:xfrm>
          <a:custGeom>
            <a:rect b="b" l="l" r="r" t="t"/>
            <a:pathLst>
              <a:path extrusionOk="0" h="176" w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3649945" y="2721361"/>
            <a:ext cx="669852" cy="663291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1" name="Google Shape;371;p27"/>
          <p:cNvSpPr/>
          <p:nvPr/>
        </p:nvSpPr>
        <p:spPr>
          <a:xfrm>
            <a:off x="3649945" y="4092955"/>
            <a:ext cx="669852" cy="663291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2" name="Google Shape;372;p27"/>
          <p:cNvSpPr/>
          <p:nvPr/>
        </p:nvSpPr>
        <p:spPr>
          <a:xfrm>
            <a:off x="3649945" y="5371940"/>
            <a:ext cx="669852" cy="663291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3" name="Google Shape;373;p27"/>
          <p:cNvSpPr/>
          <p:nvPr/>
        </p:nvSpPr>
        <p:spPr>
          <a:xfrm>
            <a:off x="5974766" y="3727982"/>
            <a:ext cx="1359897" cy="1362456"/>
          </a:xfrm>
          <a:prstGeom prst="ellipse">
            <a:avLst/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7"/>
          <p:cNvSpPr/>
          <p:nvPr/>
        </p:nvSpPr>
        <p:spPr>
          <a:xfrm rot="1354124">
            <a:off x="4232418" y="3362519"/>
            <a:ext cx="1955923" cy="461396"/>
          </a:xfrm>
          <a:prstGeom prst="rightArrow">
            <a:avLst>
              <a:gd fmla="val 36174" name="adj1"/>
              <a:gd fmla="val 73044" name="adj2"/>
            </a:avLst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 rot="-1311399">
            <a:off x="4269360" y="5015119"/>
            <a:ext cx="1955923" cy="461396"/>
          </a:xfrm>
          <a:prstGeom prst="rightArrow">
            <a:avLst>
              <a:gd fmla="val 36174" name="adj1"/>
              <a:gd fmla="val 73044" name="adj2"/>
            </a:avLst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4353721" y="4193903"/>
            <a:ext cx="1582163" cy="461396"/>
          </a:xfrm>
          <a:prstGeom prst="rightArrow">
            <a:avLst>
              <a:gd fmla="val 36174" name="adj1"/>
              <a:gd fmla="val 73044" name="adj2"/>
            </a:avLst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10185059" y="4217886"/>
            <a:ext cx="771126" cy="461396"/>
          </a:xfrm>
          <a:prstGeom prst="rightArrow">
            <a:avLst>
              <a:gd fmla="val 36174" name="adj1"/>
              <a:gd fmla="val 73044" name="adj2"/>
            </a:avLst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 txBox="1"/>
          <p:nvPr/>
        </p:nvSpPr>
        <p:spPr>
          <a:xfrm>
            <a:off x="4492560" y="2875924"/>
            <a:ext cx="1012906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7690" l="0" r="-601" t="-92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8825162" y="3764286"/>
            <a:ext cx="1359897" cy="1362456"/>
          </a:xfrm>
          <a:prstGeom prst="ellipse">
            <a:avLst/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 rot="5400000">
            <a:off x="6251090" y="3074865"/>
            <a:ext cx="789942" cy="461396"/>
          </a:xfrm>
          <a:prstGeom prst="rightArrow">
            <a:avLst>
              <a:gd fmla="val 36174" name="adj1"/>
              <a:gd fmla="val 73044" name="adj2"/>
            </a:avLst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 txBox="1"/>
          <p:nvPr/>
        </p:nvSpPr>
        <p:spPr>
          <a:xfrm>
            <a:off x="6314388" y="2418514"/>
            <a:ext cx="876202" cy="40011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2" name="Google Shape;382;p27"/>
          <p:cNvSpPr txBox="1"/>
          <p:nvPr/>
        </p:nvSpPr>
        <p:spPr>
          <a:xfrm>
            <a:off x="6003444" y="5199079"/>
            <a:ext cx="3492303" cy="5847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3" name="Google Shape;383;p27"/>
          <p:cNvSpPr txBox="1"/>
          <p:nvPr/>
        </p:nvSpPr>
        <p:spPr>
          <a:xfrm>
            <a:off x="4401771" y="3960703"/>
            <a:ext cx="1257524" cy="40011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53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4" name="Google Shape;384;p27"/>
          <p:cNvSpPr txBox="1"/>
          <p:nvPr/>
        </p:nvSpPr>
        <p:spPr>
          <a:xfrm>
            <a:off x="4407835" y="4725527"/>
            <a:ext cx="1257524" cy="40011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7345480" y="4181582"/>
            <a:ext cx="1440800" cy="461396"/>
          </a:xfrm>
          <a:prstGeom prst="rightArrow">
            <a:avLst>
              <a:gd fmla="val 36174" name="adj1"/>
              <a:gd fmla="val 73044" name="adj2"/>
            </a:avLst>
          </a:prstGeom>
          <a:solidFill>
            <a:srgbClr val="E859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27"/>
          <p:cNvCxnSpPr/>
          <p:nvPr/>
        </p:nvCxnSpPr>
        <p:spPr>
          <a:xfrm>
            <a:off x="1733107" y="3058051"/>
            <a:ext cx="1818168" cy="0"/>
          </a:xfrm>
          <a:prstGeom prst="straightConnector1">
            <a:avLst/>
          </a:prstGeom>
          <a:noFill/>
          <a:ln cap="sq" cmpd="sng" w="57150">
            <a:solidFill>
              <a:schemeClr val="accent2"/>
            </a:solidFill>
            <a:prstDash val="solid"/>
            <a:bevel/>
            <a:headEnd len="sm" w="sm" type="none"/>
            <a:tailEnd len="med" w="med" type="triangle"/>
          </a:ln>
        </p:spPr>
      </p:cxnSp>
      <p:cxnSp>
        <p:nvCxnSpPr>
          <p:cNvPr id="387" name="Google Shape;387;p27"/>
          <p:cNvCxnSpPr/>
          <p:nvPr/>
        </p:nvCxnSpPr>
        <p:spPr>
          <a:xfrm>
            <a:off x="1743739" y="4349814"/>
            <a:ext cx="1818168" cy="0"/>
          </a:xfrm>
          <a:prstGeom prst="straightConnector1">
            <a:avLst/>
          </a:prstGeom>
          <a:noFill/>
          <a:ln cap="sq" cmpd="sng" w="57150">
            <a:solidFill>
              <a:schemeClr val="accent2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388" name="Google Shape;388;p27"/>
          <p:cNvSpPr txBox="1"/>
          <p:nvPr/>
        </p:nvSpPr>
        <p:spPr>
          <a:xfrm>
            <a:off x="275434" y="2804797"/>
            <a:ext cx="14013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#1=1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7"/>
          <p:cNvSpPr txBox="1"/>
          <p:nvPr/>
        </p:nvSpPr>
        <p:spPr>
          <a:xfrm>
            <a:off x="269903" y="4106649"/>
            <a:ext cx="14013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#2=3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7"/>
          <p:cNvSpPr txBox="1"/>
          <p:nvPr/>
        </p:nvSpPr>
        <p:spPr>
          <a:xfrm>
            <a:off x="246122" y="5405030"/>
            <a:ext cx="14013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#3=4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27"/>
          <p:cNvCxnSpPr/>
          <p:nvPr/>
        </p:nvCxnSpPr>
        <p:spPr>
          <a:xfrm>
            <a:off x="1743739" y="5671156"/>
            <a:ext cx="1818168" cy="0"/>
          </a:xfrm>
          <a:prstGeom prst="straightConnector1">
            <a:avLst/>
          </a:prstGeom>
          <a:noFill/>
          <a:ln cap="sq" cmpd="sng" w="57150">
            <a:solidFill>
              <a:schemeClr val="accent2"/>
            </a:solidFill>
            <a:prstDash val="solid"/>
            <a:bevel/>
            <a:headEnd len="sm" w="sm" type="none"/>
            <a:tailEnd len="med" w="med" type="triangle"/>
          </a:ln>
        </p:spPr>
      </p:cxnSp>
      <p:pic>
        <p:nvPicPr>
          <p:cNvPr descr="https://cdn-images-1.medium.com/max/800/1*0iOzeMS3s-3LTU9hYH9ryg.png" id="392" name="Google Shape;392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63111" y="1937692"/>
            <a:ext cx="4043669" cy="198813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7"/>
          <p:cNvSpPr txBox="1"/>
          <p:nvPr/>
        </p:nvSpPr>
        <p:spPr>
          <a:xfrm>
            <a:off x="5963674" y="5506731"/>
            <a:ext cx="4289636" cy="58477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4" name="Google Shape;394;p27"/>
          <p:cNvSpPr txBox="1"/>
          <p:nvPr/>
        </p:nvSpPr>
        <p:spPr>
          <a:xfrm>
            <a:off x="6003444" y="5799118"/>
            <a:ext cx="2576667" cy="58477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95" name="Google Shape;395;p2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381864" y="3993596"/>
            <a:ext cx="520576" cy="75454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7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8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SINGLE NEURON MODEL IN ACTION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28"/>
          <p:cNvSpPr txBox="1"/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 this out: </a:t>
            </a:r>
            <a:r>
              <a:rPr lang="en-CA" sz="2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https://playground.tensorflow.org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4" name="Google Shape;40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7900" y="1837155"/>
            <a:ext cx="7410450" cy="3702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8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9"/>
          <p:cNvSpPr/>
          <p:nvPr/>
        </p:nvSpPr>
        <p:spPr>
          <a:xfrm>
            <a:off x="167410" y="614654"/>
            <a:ext cx="5301210" cy="1728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NETWORK TRAINING</a:t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0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NETWORK TRAINING: BACK PROPAGATION</a:t>
            </a:r>
            <a:endParaRPr/>
          </a:p>
        </p:txBody>
      </p:sp>
      <p:sp>
        <p:nvSpPr>
          <p:cNvPr id="418" name="Google Shape;418;p30"/>
          <p:cNvSpPr txBox="1"/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is a method used to train ANNs by calculating gradient needed to update network weights.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is commonly used by the gradient descent optimization algorithm to adjust the weight of neurons by calculating the gradient of the loss function. 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age result for artificial neural network" id="419" name="Google Shape;41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6075" y="3271763"/>
            <a:ext cx="5348536" cy="2106282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0"/>
          <p:cNvSpPr/>
          <p:nvPr/>
        </p:nvSpPr>
        <p:spPr>
          <a:xfrm>
            <a:off x="3113297" y="2917036"/>
            <a:ext cx="4719145" cy="5001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3469692" y="2656358"/>
            <a:ext cx="3303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1: FORWARD PROPAGATION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0"/>
          <p:cNvSpPr txBox="1"/>
          <p:nvPr/>
        </p:nvSpPr>
        <p:spPr>
          <a:xfrm>
            <a:off x="8696700" y="3452703"/>
            <a:ext cx="19884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2: ERROR CALCULATION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0"/>
          <p:cNvSpPr/>
          <p:nvPr/>
        </p:nvSpPr>
        <p:spPr>
          <a:xfrm rot="10800000">
            <a:off x="3113297" y="5247484"/>
            <a:ext cx="4719145" cy="5001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8017348" y="3929574"/>
            <a:ext cx="519287" cy="5256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30"/>
          <p:cNvCxnSpPr>
            <a:endCxn id="424" idx="6"/>
          </p:cNvCxnSpPr>
          <p:nvPr/>
        </p:nvCxnSpPr>
        <p:spPr>
          <a:xfrm flipH="1">
            <a:off x="8536635" y="4180098"/>
            <a:ext cx="1817100" cy="12300"/>
          </a:xfrm>
          <a:prstGeom prst="straightConnector1">
            <a:avLst/>
          </a:prstGeom>
          <a:noFill/>
          <a:ln cap="sq" cmpd="sng" w="57150">
            <a:solidFill>
              <a:schemeClr val="accent2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26" name="Google Shape;426;p30"/>
          <p:cNvSpPr/>
          <p:nvPr/>
        </p:nvSpPr>
        <p:spPr>
          <a:xfrm>
            <a:off x="8017348" y="3896795"/>
            <a:ext cx="530237" cy="566803"/>
          </a:xfrm>
          <a:prstGeom prst="mathMultiply">
            <a:avLst>
              <a:gd fmla="val 11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0"/>
          <p:cNvSpPr txBox="1"/>
          <p:nvPr/>
        </p:nvSpPr>
        <p:spPr>
          <a:xfrm>
            <a:off x="4021188" y="5584462"/>
            <a:ext cx="2826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3: BACK PROPAGATION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559283" y="3863741"/>
            <a:ext cx="2492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4: WEIGHT UPDATE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0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1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NETWORK TRAINING: BACK PROPAGATION</a:t>
            </a:r>
            <a:endParaRPr/>
          </a:p>
        </p:txBody>
      </p:sp>
      <p:sp>
        <p:nvSpPr>
          <p:cNvPr id="436" name="Google Shape;436;p31"/>
          <p:cNvSpPr txBox="1"/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Phase 1: propagation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Propagation forward through the network to generate the output value(s)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Calculation of the cost (error term)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Propagation of output activations back through network using training pattern target in order to generate the deltas (difference between targeted and actual output values) 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age result for artificial neural network" id="437" name="Google Shape;4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6075" y="3271763"/>
            <a:ext cx="5348536" cy="2106282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1"/>
          <p:cNvSpPr/>
          <p:nvPr/>
        </p:nvSpPr>
        <p:spPr>
          <a:xfrm>
            <a:off x="3113297" y="2917036"/>
            <a:ext cx="4719145" cy="5001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3469692" y="2656358"/>
            <a:ext cx="3303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1: FORWARD PROPAGATION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1"/>
          <p:cNvSpPr txBox="1"/>
          <p:nvPr/>
        </p:nvSpPr>
        <p:spPr>
          <a:xfrm>
            <a:off x="8696700" y="3452703"/>
            <a:ext cx="19884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2: ERROR CALCULATION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1"/>
          <p:cNvSpPr/>
          <p:nvPr/>
        </p:nvSpPr>
        <p:spPr>
          <a:xfrm rot="10800000">
            <a:off x="3113297" y="5247484"/>
            <a:ext cx="4719145" cy="5001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1"/>
          <p:cNvSpPr/>
          <p:nvPr/>
        </p:nvSpPr>
        <p:spPr>
          <a:xfrm>
            <a:off x="8017348" y="3929574"/>
            <a:ext cx="519287" cy="5256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3" name="Google Shape;443;p31"/>
          <p:cNvCxnSpPr>
            <a:endCxn id="442" idx="6"/>
          </p:cNvCxnSpPr>
          <p:nvPr/>
        </p:nvCxnSpPr>
        <p:spPr>
          <a:xfrm flipH="1">
            <a:off x="8536635" y="4180098"/>
            <a:ext cx="1817100" cy="12300"/>
          </a:xfrm>
          <a:prstGeom prst="straightConnector1">
            <a:avLst/>
          </a:prstGeom>
          <a:noFill/>
          <a:ln cap="sq" cmpd="sng" w="57150">
            <a:solidFill>
              <a:schemeClr val="accent2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44" name="Google Shape;444;p31"/>
          <p:cNvSpPr/>
          <p:nvPr/>
        </p:nvSpPr>
        <p:spPr>
          <a:xfrm>
            <a:off x="8017348" y="3896795"/>
            <a:ext cx="530237" cy="566803"/>
          </a:xfrm>
          <a:prstGeom prst="mathMultiply">
            <a:avLst>
              <a:gd fmla="val 11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1"/>
          <p:cNvSpPr txBox="1"/>
          <p:nvPr/>
        </p:nvSpPr>
        <p:spPr>
          <a:xfrm>
            <a:off x="4021188" y="5584462"/>
            <a:ext cx="2826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3: BACK PROPAGATION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1"/>
          <p:cNvSpPr txBox="1"/>
          <p:nvPr/>
        </p:nvSpPr>
        <p:spPr>
          <a:xfrm>
            <a:off x="559283" y="3863741"/>
            <a:ext cx="2492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4: WEIGHT UPDATE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167410" y="614654"/>
            <a:ext cx="530121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 &amp; REGRESSION BASICS</a:t>
            </a:r>
            <a:endParaRPr b="1" i="0" sz="4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2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NETWORK TRAINING: BACK PROPAGATION</a:t>
            </a:r>
            <a:endParaRPr/>
          </a:p>
        </p:txBody>
      </p:sp>
      <p:sp>
        <p:nvSpPr>
          <p:cNvPr id="454" name="Google Shape;454;p32"/>
          <p:cNvSpPr txBox="1"/>
          <p:nvPr/>
        </p:nvSpPr>
        <p:spPr>
          <a:xfrm>
            <a:off x="554184" y="1264643"/>
            <a:ext cx="1079009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Phase 2: weight update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Calculate weight gradient.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ratio (percentage) of the weight's gradient is subtracted from the weight.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ratio influences the speed and quality of learning and called learning rate. The greater the ratio, the faster neuron train, but lower ratio, more accurate the training is. 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mage result for artificial neural network" id="455" name="Google Shape;45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6075" y="3271763"/>
            <a:ext cx="5348536" cy="2106282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2"/>
          <p:cNvSpPr/>
          <p:nvPr/>
        </p:nvSpPr>
        <p:spPr>
          <a:xfrm>
            <a:off x="3113297" y="2917036"/>
            <a:ext cx="4719145" cy="5001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2"/>
          <p:cNvSpPr txBox="1"/>
          <p:nvPr/>
        </p:nvSpPr>
        <p:spPr>
          <a:xfrm>
            <a:off x="3469692" y="2656358"/>
            <a:ext cx="3303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1: FORWARD PROPAGATION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8696700" y="3452703"/>
            <a:ext cx="19884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2: ERROR CALCULATION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2"/>
          <p:cNvSpPr/>
          <p:nvPr/>
        </p:nvSpPr>
        <p:spPr>
          <a:xfrm rot="10800000">
            <a:off x="3113297" y="5247484"/>
            <a:ext cx="4719145" cy="5001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2"/>
          <p:cNvSpPr/>
          <p:nvPr/>
        </p:nvSpPr>
        <p:spPr>
          <a:xfrm>
            <a:off x="8017348" y="3929574"/>
            <a:ext cx="519287" cy="5256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32"/>
          <p:cNvCxnSpPr>
            <a:endCxn id="460" idx="6"/>
          </p:cNvCxnSpPr>
          <p:nvPr/>
        </p:nvCxnSpPr>
        <p:spPr>
          <a:xfrm flipH="1">
            <a:off x="8536635" y="4180098"/>
            <a:ext cx="1817100" cy="12300"/>
          </a:xfrm>
          <a:prstGeom prst="straightConnector1">
            <a:avLst/>
          </a:prstGeom>
          <a:noFill/>
          <a:ln cap="sq" cmpd="sng" w="57150">
            <a:solidFill>
              <a:schemeClr val="accent2"/>
            </a:solidFill>
            <a:prstDash val="solid"/>
            <a:bevel/>
            <a:headEnd len="sm" w="sm" type="none"/>
            <a:tailEnd len="med" w="med" type="triangle"/>
          </a:ln>
        </p:spPr>
      </p:cxnSp>
      <p:sp>
        <p:nvSpPr>
          <p:cNvPr id="462" name="Google Shape;462;p32"/>
          <p:cNvSpPr/>
          <p:nvPr/>
        </p:nvSpPr>
        <p:spPr>
          <a:xfrm>
            <a:off x="8017348" y="3896795"/>
            <a:ext cx="530237" cy="566803"/>
          </a:xfrm>
          <a:prstGeom prst="mathMultiply">
            <a:avLst>
              <a:gd fmla="val 11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4021188" y="5584462"/>
            <a:ext cx="2826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3: BACK PROPAGATION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559283" y="3863741"/>
            <a:ext cx="2492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 4: WEIGHT UPDATE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2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3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READING MATERIALS: BACK PROPAGATION</a:t>
            </a:r>
            <a:endParaRPr/>
          </a:p>
        </p:txBody>
      </p:sp>
      <p:sp>
        <p:nvSpPr>
          <p:cNvPr id="472" name="Google Shape;472;p33"/>
          <p:cNvSpPr txBox="1"/>
          <p:nvPr/>
        </p:nvSpPr>
        <p:spPr>
          <a:xfrm>
            <a:off x="554184" y="1264643"/>
            <a:ext cx="1079009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“Backpropagation neural networks: A tutorial” by Barry J.Wythoff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“Improved backpropagation learning in neural networks with windowed momentum”, International Journal of Neural Systems, vol. 12, no.3&amp;4, pp. 303-318. 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33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4"/>
          <p:cNvSpPr/>
          <p:nvPr/>
        </p:nvSpPr>
        <p:spPr>
          <a:xfrm>
            <a:off x="167409" y="614654"/>
            <a:ext cx="5671415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MULTI- NEURON MODEL</a:t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/>
          <p:cNvSpPr/>
          <p:nvPr/>
        </p:nvSpPr>
        <p:spPr>
          <a:xfrm>
            <a:off x="554182" y="297659"/>
            <a:ext cx="1079009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TWO NEURON MODEL: MATRIX REPRESENTATION</a:t>
            </a:r>
            <a:endParaRPr/>
          </a:p>
        </p:txBody>
      </p:sp>
      <p:sp>
        <p:nvSpPr>
          <p:cNvPr id="486" name="Google Shape;486;p35"/>
          <p:cNvSpPr txBox="1"/>
          <p:nvPr/>
        </p:nvSpPr>
        <p:spPr>
          <a:xfrm>
            <a:off x="554184" y="1264643"/>
            <a:ext cx="1079009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network is represented by a matrix of weights, inputs and outputs.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adjustable parameters = 8: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Weights = 6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CA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Biases = 2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88" name="Google Shape;488;p35"/>
          <p:cNvSpPr/>
          <p:nvPr/>
        </p:nvSpPr>
        <p:spPr>
          <a:xfrm>
            <a:off x="7026582" y="2883075"/>
            <a:ext cx="423037" cy="423037"/>
          </a:xfrm>
          <a:custGeom>
            <a:rect b="b" l="l" r="r" t="t"/>
            <a:pathLst>
              <a:path extrusionOk="0" h="176" w="176"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3957526" y="2709014"/>
            <a:ext cx="413844" cy="423037"/>
          </a:xfrm>
          <a:custGeom>
            <a:rect b="b" l="l" r="r" t="t"/>
            <a:pathLst>
              <a:path extrusionOk="0" h="176" w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5"/>
          <p:cNvSpPr/>
          <p:nvPr/>
        </p:nvSpPr>
        <p:spPr>
          <a:xfrm>
            <a:off x="3849944" y="2874449"/>
            <a:ext cx="413844" cy="423037"/>
          </a:xfrm>
          <a:custGeom>
            <a:rect b="b" l="l" r="r" t="t"/>
            <a:pathLst>
              <a:path extrusionOk="0" h="176" w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942" y="3238313"/>
            <a:ext cx="2967328" cy="19640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35"/>
          <p:cNvGrpSpPr/>
          <p:nvPr/>
        </p:nvGrpSpPr>
        <p:grpSpPr>
          <a:xfrm>
            <a:off x="7220000" y="2570959"/>
            <a:ext cx="1154927" cy="519836"/>
            <a:chOff x="2654625" y="1207656"/>
            <a:chExt cx="1539903" cy="693115"/>
          </a:xfrm>
        </p:grpSpPr>
        <p:grpSp>
          <p:nvGrpSpPr>
            <p:cNvPr id="493" name="Google Shape;493;p35"/>
            <p:cNvGrpSpPr/>
            <p:nvPr/>
          </p:nvGrpSpPr>
          <p:grpSpPr>
            <a:xfrm>
              <a:off x="3145859" y="1417091"/>
              <a:ext cx="472605" cy="483680"/>
              <a:chOff x="3791874" y="1849139"/>
              <a:chExt cx="472605" cy="483680"/>
            </a:xfrm>
          </p:grpSpPr>
          <p:sp>
            <p:nvSpPr>
              <p:cNvPr id="494" name="Google Shape;494;p35"/>
              <p:cNvSpPr/>
              <p:nvPr/>
            </p:nvSpPr>
            <p:spPr>
              <a:xfrm>
                <a:off x="3791874" y="1849139"/>
                <a:ext cx="472605" cy="48368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35"/>
              <p:cNvSpPr txBox="1"/>
              <p:nvPr/>
            </p:nvSpPr>
            <p:spPr>
              <a:xfrm>
                <a:off x="3893363" y="1932582"/>
                <a:ext cx="316754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</p:grpSp>
        <p:sp>
          <p:nvSpPr>
            <p:cNvPr id="496" name="Google Shape;496;p35"/>
            <p:cNvSpPr/>
            <p:nvPr/>
          </p:nvSpPr>
          <p:spPr>
            <a:xfrm>
              <a:off x="2654625" y="1605503"/>
              <a:ext cx="440294" cy="1256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5"/>
            <p:cNvSpPr txBox="1"/>
            <p:nvPr/>
          </p:nvSpPr>
          <p:spPr>
            <a:xfrm>
              <a:off x="2661885" y="1207656"/>
              <a:ext cx="4514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n1</a:t>
              </a: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3652355" y="1605503"/>
              <a:ext cx="542173" cy="1256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5"/>
            <p:cNvSpPr txBox="1"/>
            <p:nvPr/>
          </p:nvSpPr>
          <p:spPr>
            <a:xfrm>
              <a:off x="3745053" y="1218237"/>
              <a:ext cx="440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a1</a:t>
              </a:r>
              <a:endParaRPr/>
            </a:p>
          </p:txBody>
        </p:sp>
      </p:grpSp>
      <p:grpSp>
        <p:nvGrpSpPr>
          <p:cNvPr id="500" name="Google Shape;500;p35"/>
          <p:cNvGrpSpPr/>
          <p:nvPr/>
        </p:nvGrpSpPr>
        <p:grpSpPr>
          <a:xfrm>
            <a:off x="6053057" y="2328749"/>
            <a:ext cx="1365043" cy="1352087"/>
            <a:chOff x="1117673" y="908720"/>
            <a:chExt cx="1820056" cy="1802783"/>
          </a:xfrm>
        </p:grpSpPr>
        <p:grpSp>
          <p:nvGrpSpPr>
            <p:cNvPr id="501" name="Google Shape;501;p35"/>
            <p:cNvGrpSpPr/>
            <p:nvPr/>
          </p:nvGrpSpPr>
          <p:grpSpPr>
            <a:xfrm>
              <a:off x="2228942" y="1479895"/>
              <a:ext cx="407519" cy="451653"/>
              <a:chOff x="2874957" y="1911943"/>
              <a:chExt cx="407519" cy="451653"/>
            </a:xfrm>
          </p:grpSpPr>
          <p:sp>
            <p:nvSpPr>
              <p:cNvPr id="502" name="Google Shape;502;p35"/>
              <p:cNvSpPr/>
              <p:nvPr/>
            </p:nvSpPr>
            <p:spPr>
              <a:xfrm>
                <a:off x="2874957" y="1911943"/>
                <a:ext cx="407519" cy="439626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35"/>
              <p:cNvSpPr txBox="1"/>
              <p:nvPr/>
            </p:nvSpPr>
            <p:spPr>
              <a:xfrm>
                <a:off x="2893409" y="1963487"/>
                <a:ext cx="370187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∑</a:t>
                </a:r>
                <a:endParaRPr/>
              </a:p>
            </p:txBody>
          </p:sp>
        </p:grpSp>
        <p:sp>
          <p:nvSpPr>
            <p:cNvPr id="504" name="Google Shape;504;p35"/>
            <p:cNvSpPr/>
            <p:nvPr/>
          </p:nvSpPr>
          <p:spPr>
            <a:xfrm rot="1505404">
              <a:off x="1530232" y="1234079"/>
              <a:ext cx="764098" cy="1256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35"/>
            <p:cNvSpPr txBox="1"/>
            <p:nvPr/>
          </p:nvSpPr>
          <p:spPr>
            <a:xfrm>
              <a:off x="1644563" y="908720"/>
              <a:ext cx="517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06" name="Google Shape;506;p35"/>
            <p:cNvSpPr txBox="1"/>
            <p:nvPr/>
          </p:nvSpPr>
          <p:spPr>
            <a:xfrm>
              <a:off x="1117673" y="980728"/>
              <a:ext cx="4620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P1</a:t>
              </a:r>
              <a:endParaRPr/>
            </a:p>
          </p:txBody>
        </p:sp>
        <p:sp>
          <p:nvSpPr>
            <p:cNvPr id="507" name="Google Shape;507;p35"/>
            <p:cNvSpPr txBox="1"/>
            <p:nvPr/>
          </p:nvSpPr>
          <p:spPr>
            <a:xfrm>
              <a:off x="1117673" y="1556792"/>
              <a:ext cx="4620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P2</a:t>
              </a:r>
              <a:endParaRPr/>
            </a:p>
          </p:txBody>
        </p:sp>
        <p:sp>
          <p:nvSpPr>
            <p:cNvPr id="508" name="Google Shape;508;p35"/>
            <p:cNvSpPr txBox="1"/>
            <p:nvPr/>
          </p:nvSpPr>
          <p:spPr>
            <a:xfrm>
              <a:off x="1117673" y="2172893"/>
              <a:ext cx="4620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P3</a:t>
              </a: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544680" y="1668306"/>
              <a:ext cx="661599" cy="1256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5"/>
            <p:cNvSpPr txBox="1"/>
            <p:nvPr/>
          </p:nvSpPr>
          <p:spPr>
            <a:xfrm>
              <a:off x="1621729" y="1362255"/>
              <a:ext cx="517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 rot="-1524992">
              <a:off x="1530898" y="2058667"/>
              <a:ext cx="764098" cy="1256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5"/>
            <p:cNvSpPr txBox="1"/>
            <p:nvPr/>
          </p:nvSpPr>
          <p:spPr>
            <a:xfrm>
              <a:off x="1616787" y="1782916"/>
              <a:ext cx="517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 rot="-5400000">
              <a:off x="2092222" y="2256837"/>
              <a:ext cx="661599" cy="1256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5"/>
            <p:cNvSpPr txBox="1"/>
            <p:nvPr/>
          </p:nvSpPr>
          <p:spPr>
            <a:xfrm>
              <a:off x="2486324" y="2342171"/>
              <a:ext cx="4514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b1</a:t>
              </a:r>
              <a:endParaRPr/>
            </a:p>
          </p:txBody>
        </p:sp>
      </p:grpSp>
      <p:pic>
        <p:nvPicPr>
          <p:cNvPr id="515" name="Google Shape;51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0206" y="5872049"/>
            <a:ext cx="2752763" cy="21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89698" y="3643199"/>
            <a:ext cx="2668972" cy="2149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Google Shape;517;p35"/>
          <p:cNvGrpSpPr/>
          <p:nvPr/>
        </p:nvGrpSpPr>
        <p:grpSpPr>
          <a:xfrm>
            <a:off x="7217182" y="4788834"/>
            <a:ext cx="1154927" cy="519836"/>
            <a:chOff x="2654625" y="1207656"/>
            <a:chExt cx="1539903" cy="693115"/>
          </a:xfrm>
        </p:grpSpPr>
        <p:grpSp>
          <p:nvGrpSpPr>
            <p:cNvPr id="518" name="Google Shape;518;p35"/>
            <p:cNvGrpSpPr/>
            <p:nvPr/>
          </p:nvGrpSpPr>
          <p:grpSpPr>
            <a:xfrm>
              <a:off x="3145859" y="1417091"/>
              <a:ext cx="472605" cy="483680"/>
              <a:chOff x="3791874" y="1849139"/>
              <a:chExt cx="472605" cy="483680"/>
            </a:xfrm>
          </p:grpSpPr>
          <p:sp>
            <p:nvSpPr>
              <p:cNvPr id="519" name="Google Shape;519;p35"/>
              <p:cNvSpPr/>
              <p:nvPr/>
            </p:nvSpPr>
            <p:spPr>
              <a:xfrm>
                <a:off x="3791874" y="1849139"/>
                <a:ext cx="472605" cy="48368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35"/>
              <p:cNvSpPr txBox="1"/>
              <p:nvPr/>
            </p:nvSpPr>
            <p:spPr>
              <a:xfrm>
                <a:off x="3893363" y="1932582"/>
                <a:ext cx="316754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</p:grpSp>
        <p:sp>
          <p:nvSpPr>
            <p:cNvPr id="521" name="Google Shape;521;p35"/>
            <p:cNvSpPr/>
            <p:nvPr/>
          </p:nvSpPr>
          <p:spPr>
            <a:xfrm>
              <a:off x="2654625" y="1605503"/>
              <a:ext cx="440294" cy="1256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 txBox="1"/>
            <p:nvPr/>
          </p:nvSpPr>
          <p:spPr>
            <a:xfrm>
              <a:off x="2661885" y="1207656"/>
              <a:ext cx="4514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n2</a:t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652355" y="1605503"/>
              <a:ext cx="542173" cy="1256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5"/>
            <p:cNvSpPr txBox="1"/>
            <p:nvPr/>
          </p:nvSpPr>
          <p:spPr>
            <a:xfrm>
              <a:off x="3745053" y="1218237"/>
              <a:ext cx="440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a2</a:t>
              </a:r>
              <a:endParaRPr/>
            </a:p>
          </p:txBody>
        </p:sp>
      </p:grpSp>
      <p:grpSp>
        <p:nvGrpSpPr>
          <p:cNvPr id="525" name="Google Shape;525;p35"/>
          <p:cNvGrpSpPr/>
          <p:nvPr/>
        </p:nvGrpSpPr>
        <p:grpSpPr>
          <a:xfrm>
            <a:off x="6058502" y="4534817"/>
            <a:ext cx="1365043" cy="1352087"/>
            <a:chOff x="1117673" y="908720"/>
            <a:chExt cx="1820056" cy="1802783"/>
          </a:xfrm>
        </p:grpSpPr>
        <p:grpSp>
          <p:nvGrpSpPr>
            <p:cNvPr id="526" name="Google Shape;526;p35"/>
            <p:cNvGrpSpPr/>
            <p:nvPr/>
          </p:nvGrpSpPr>
          <p:grpSpPr>
            <a:xfrm>
              <a:off x="2228942" y="1479895"/>
              <a:ext cx="407519" cy="451653"/>
              <a:chOff x="2874957" y="1911943"/>
              <a:chExt cx="407519" cy="451653"/>
            </a:xfrm>
          </p:grpSpPr>
          <p:sp>
            <p:nvSpPr>
              <p:cNvPr id="527" name="Google Shape;527;p35"/>
              <p:cNvSpPr/>
              <p:nvPr/>
            </p:nvSpPr>
            <p:spPr>
              <a:xfrm>
                <a:off x="2874957" y="1911943"/>
                <a:ext cx="407519" cy="439626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35"/>
              <p:cNvSpPr txBox="1"/>
              <p:nvPr/>
            </p:nvSpPr>
            <p:spPr>
              <a:xfrm>
                <a:off x="2893409" y="1963487"/>
                <a:ext cx="370187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∑</a:t>
                </a:r>
                <a:endParaRPr/>
              </a:p>
            </p:txBody>
          </p:sp>
        </p:grpSp>
        <p:sp>
          <p:nvSpPr>
            <p:cNvPr id="529" name="Google Shape;529;p35"/>
            <p:cNvSpPr/>
            <p:nvPr/>
          </p:nvSpPr>
          <p:spPr>
            <a:xfrm rot="1505404">
              <a:off x="1530232" y="1234079"/>
              <a:ext cx="764098" cy="1256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5"/>
            <p:cNvSpPr txBox="1"/>
            <p:nvPr/>
          </p:nvSpPr>
          <p:spPr>
            <a:xfrm>
              <a:off x="1644563" y="908720"/>
              <a:ext cx="517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31" name="Google Shape;531;p35"/>
            <p:cNvSpPr txBox="1"/>
            <p:nvPr/>
          </p:nvSpPr>
          <p:spPr>
            <a:xfrm>
              <a:off x="1117673" y="980728"/>
              <a:ext cx="4620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P1</a:t>
              </a:r>
              <a:endParaRPr/>
            </a:p>
          </p:txBody>
        </p:sp>
        <p:sp>
          <p:nvSpPr>
            <p:cNvPr id="532" name="Google Shape;532;p35"/>
            <p:cNvSpPr txBox="1"/>
            <p:nvPr/>
          </p:nvSpPr>
          <p:spPr>
            <a:xfrm>
              <a:off x="1117673" y="1556792"/>
              <a:ext cx="4620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P2</a:t>
              </a:r>
              <a:endParaRPr/>
            </a:p>
          </p:txBody>
        </p:sp>
        <p:sp>
          <p:nvSpPr>
            <p:cNvPr id="533" name="Google Shape;533;p35"/>
            <p:cNvSpPr txBox="1"/>
            <p:nvPr/>
          </p:nvSpPr>
          <p:spPr>
            <a:xfrm>
              <a:off x="1117673" y="2172893"/>
              <a:ext cx="4620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P3</a:t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1544680" y="1668306"/>
              <a:ext cx="661599" cy="1256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5"/>
            <p:cNvSpPr txBox="1"/>
            <p:nvPr/>
          </p:nvSpPr>
          <p:spPr>
            <a:xfrm>
              <a:off x="1621729" y="1362255"/>
              <a:ext cx="517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 rot="-1524992">
              <a:off x="1530898" y="2058667"/>
              <a:ext cx="764098" cy="1256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5"/>
            <p:cNvSpPr txBox="1"/>
            <p:nvPr/>
          </p:nvSpPr>
          <p:spPr>
            <a:xfrm>
              <a:off x="1616787" y="1782916"/>
              <a:ext cx="517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 rot="-5400000">
              <a:off x="2092222" y="2256837"/>
              <a:ext cx="661599" cy="1256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5"/>
            <p:cNvSpPr txBox="1"/>
            <p:nvPr/>
          </p:nvSpPr>
          <p:spPr>
            <a:xfrm>
              <a:off x="2486324" y="2342171"/>
              <a:ext cx="4514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b1</a:t>
              </a:r>
              <a:endParaRPr/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4129732" y="2899467"/>
            <a:ext cx="1580000" cy="2337428"/>
            <a:chOff x="323528" y="2029717"/>
            <a:chExt cx="2407220" cy="3474932"/>
          </a:xfrm>
        </p:grpSpPr>
        <p:pic>
          <p:nvPicPr>
            <p:cNvPr id="541" name="Google Shape;541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5536" y="2320124"/>
              <a:ext cx="2335212" cy="3184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35"/>
            <p:cNvSpPr txBox="1"/>
            <p:nvPr/>
          </p:nvSpPr>
          <p:spPr>
            <a:xfrm>
              <a:off x="323528" y="2029717"/>
              <a:ext cx="2208298" cy="377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Matrix Representation</a:t>
              </a:r>
              <a:endParaRPr/>
            </a:p>
          </p:txBody>
        </p:sp>
      </p:grpSp>
      <p:sp>
        <p:nvSpPr>
          <p:cNvPr id="543" name="Google Shape;543;p35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1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9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95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95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95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5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95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95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6"/>
          <p:cNvSpPr/>
          <p:nvPr/>
        </p:nvSpPr>
        <p:spPr>
          <a:xfrm>
            <a:off x="363682" y="428"/>
            <a:ext cx="116378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MULTI-LAYER PERCEPTRON MODEL: MATRIX REPRESENTATION</a:t>
            </a:r>
            <a:endParaRPr/>
          </a:p>
        </p:txBody>
      </p:sp>
      <p:sp>
        <p:nvSpPr>
          <p:cNvPr id="550" name="Google Shape;550;p3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1" name="Google Shape;551;p36"/>
          <p:cNvSpPr txBox="1"/>
          <p:nvPr/>
        </p:nvSpPr>
        <p:spPr>
          <a:xfrm>
            <a:off x="378072" y="1361755"/>
            <a:ext cx="1066004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11" lvl="0" marL="22861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11" lvl="0" marL="22861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11" lvl="0" marL="22861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2" name="Google Shape;552;p36"/>
          <p:cNvGrpSpPr/>
          <p:nvPr/>
        </p:nvGrpSpPr>
        <p:grpSpPr>
          <a:xfrm>
            <a:off x="7762828" y="1556792"/>
            <a:ext cx="2664296" cy="1984286"/>
            <a:chOff x="5233093" y="1807384"/>
            <a:chExt cx="3083323" cy="2193306"/>
          </a:xfrm>
        </p:grpSpPr>
        <p:pic>
          <p:nvPicPr>
            <p:cNvPr descr="C:\McMaster_Research_Project_10Nov\M.A.Sc Papers and References\POSTER\PICS\One_Neuron_Model.png" id="553" name="Google Shape;553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16466" y="1807384"/>
              <a:ext cx="1335854" cy="1333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" name="Google Shape;554;p36"/>
            <p:cNvSpPr/>
            <p:nvPr/>
          </p:nvSpPr>
          <p:spPr>
            <a:xfrm>
              <a:off x="5233093" y="3068960"/>
              <a:ext cx="3083323" cy="9317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5599" l="0" r="-99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7495887" y="3787495"/>
            <a:ext cx="3214835" cy="710182"/>
            <a:chOff x="5220072" y="4208566"/>
            <a:chExt cx="3593914" cy="774627"/>
          </a:xfrm>
        </p:grpSpPr>
        <p:sp>
          <p:nvSpPr>
            <p:cNvPr id="556" name="Google Shape;556;p36"/>
            <p:cNvSpPr/>
            <p:nvPr/>
          </p:nvSpPr>
          <p:spPr>
            <a:xfrm>
              <a:off x="5220072" y="4437112"/>
              <a:ext cx="3593914" cy="54608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218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57" name="Google Shape;557;p36"/>
            <p:cNvSpPr txBox="1"/>
            <p:nvPr/>
          </p:nvSpPr>
          <p:spPr>
            <a:xfrm>
              <a:off x="5717876" y="4208566"/>
              <a:ext cx="3019414" cy="302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Non-Linear Sigmoid Activation function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8" name="Google Shape;55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2616" y="1988526"/>
            <a:ext cx="2481771" cy="2551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Google Shape;559;p36"/>
          <p:cNvGrpSpPr/>
          <p:nvPr/>
        </p:nvGrpSpPr>
        <p:grpSpPr>
          <a:xfrm>
            <a:off x="5880187" y="1928752"/>
            <a:ext cx="2952327" cy="1431720"/>
            <a:chOff x="3275856" y="2110294"/>
            <a:chExt cx="2952327" cy="1431720"/>
          </a:xfrm>
        </p:grpSpPr>
        <p:sp>
          <p:nvSpPr>
            <p:cNvPr id="560" name="Google Shape;560;p36"/>
            <p:cNvSpPr/>
            <p:nvPr/>
          </p:nvSpPr>
          <p:spPr>
            <a:xfrm>
              <a:off x="3275856" y="2852937"/>
              <a:ext cx="640349" cy="689077"/>
            </a:xfrm>
            <a:prstGeom prst="ellipse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6"/>
            <p:cNvSpPr/>
            <p:nvPr/>
          </p:nvSpPr>
          <p:spPr>
            <a:xfrm rot="-1247016">
              <a:off x="3807353" y="2551266"/>
              <a:ext cx="2493860" cy="4571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2" name="Google Shape;562;p36"/>
          <p:cNvSpPr txBox="1"/>
          <p:nvPr/>
        </p:nvSpPr>
        <p:spPr>
          <a:xfrm>
            <a:off x="4594476" y="5331885"/>
            <a:ext cx="43524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m: number of neurons in the hidden layer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3" name="Google Shape;563;p36"/>
          <p:cNvGrpSpPr/>
          <p:nvPr/>
        </p:nvGrpSpPr>
        <p:grpSpPr>
          <a:xfrm>
            <a:off x="1828800" y="1825796"/>
            <a:ext cx="3551677" cy="3329834"/>
            <a:chOff x="150140" y="1825796"/>
            <a:chExt cx="3551677" cy="3329834"/>
          </a:xfrm>
        </p:grpSpPr>
        <p:sp>
          <p:nvSpPr>
            <p:cNvPr id="564" name="Google Shape;564;p36"/>
            <p:cNvSpPr/>
            <p:nvPr/>
          </p:nvSpPr>
          <p:spPr>
            <a:xfrm>
              <a:off x="899591" y="1825796"/>
              <a:ext cx="1036635" cy="147444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565" name="Google Shape;565;p36"/>
            <p:cNvSpPr/>
            <p:nvPr/>
          </p:nvSpPr>
          <p:spPr>
            <a:xfrm>
              <a:off x="150140" y="3645024"/>
              <a:ext cx="3551677" cy="151060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-206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566" name="Google Shape;566;p36"/>
          <p:cNvSpPr txBox="1"/>
          <p:nvPr/>
        </p:nvSpPr>
        <p:spPr>
          <a:xfrm>
            <a:off x="4557000" y="5667272"/>
            <a:ext cx="2269724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3634" l="0" r="0" t="-54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224016" y="6350334"/>
            <a:ext cx="539213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DEEP AND MACHINE LEARNING PRACTICAL</a:t>
            </a:r>
            <a:endParaRPr sz="16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75852" y="1533323"/>
            <a:ext cx="10406183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 are working as a car salesman and you would like to develop a model to predict the total dollar amount that customers are willing to pay given the following attributes: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Name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e-mail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Annual Salary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 Card Debt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 Worth 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model should predict: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 Purchase Amount 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224017" y="3189768"/>
            <a:ext cx="3494142" cy="1435396"/>
          </a:xfrm>
          <a:prstGeom prst="roundRect">
            <a:avLst>
              <a:gd fmla="val 16667" name="adj"/>
            </a:avLst>
          </a:prstGeom>
          <a:solidFill>
            <a:srgbClr val="E859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TASK!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0" y="6201725"/>
            <a:ext cx="53922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REGRESSION? INTUITION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Regression works by predicting value of one variable Y based on another variable X.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 is called the independent variable and Y is called the dependant variable.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15" name="Google Shape;115;p16"/>
          <p:cNvCxnSpPr/>
          <p:nvPr/>
        </p:nvCxnSpPr>
        <p:spPr>
          <a:xfrm flipH="1" rot="10800000">
            <a:off x="1835146" y="5274085"/>
            <a:ext cx="3907020" cy="25073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6"/>
          <p:cNvCxnSpPr/>
          <p:nvPr/>
        </p:nvCxnSpPr>
        <p:spPr>
          <a:xfrm rot="10800000">
            <a:off x="1848671" y="2722512"/>
            <a:ext cx="17133" cy="2599674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16"/>
          <p:cNvSpPr/>
          <p:nvPr/>
        </p:nvSpPr>
        <p:spPr>
          <a:xfrm>
            <a:off x="2539550" y="4085143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021242" y="378214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282175" y="4162525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712218" y="3236686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395100" y="240468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451799" y="2908147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593898" y="3414352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788656" y="369743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91377" y="2914630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681649" y="5380980"/>
            <a:ext cx="23918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SALARY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 rot="-5400000">
            <a:off x="-179995" y="3701370"/>
            <a:ext cx="35070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PURCHASE AMOUNT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 flipH="1">
            <a:off x="1886599" y="2806902"/>
            <a:ext cx="3595707" cy="1951525"/>
          </a:xfrm>
          <a:prstGeom prst="straightConnector1">
            <a:avLst/>
          </a:prstGeom>
          <a:noFill/>
          <a:ln cap="flat" cmpd="sng" w="57150">
            <a:solidFill>
              <a:srgbClr val="A5D9E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 b="0" l="0" r="0" t="3943"/>
          <a:stretch/>
        </p:blipFill>
        <p:spPr>
          <a:xfrm>
            <a:off x="7384363" y="2178677"/>
            <a:ext cx="2386751" cy="35220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 MATH!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 is to obtain a relationship (model) between the Annual salary and car purchasing amount.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1753804" y="2015327"/>
            <a:ext cx="8534400" cy="302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6944003" y="3013154"/>
            <a:ext cx="2861168" cy="5539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41" name="Google Shape;141;p17"/>
          <p:cNvCxnSpPr/>
          <p:nvPr/>
        </p:nvCxnSpPr>
        <p:spPr>
          <a:xfrm flipH="1" rot="10800000">
            <a:off x="2113984" y="5606239"/>
            <a:ext cx="3907020" cy="25073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17"/>
          <p:cNvCxnSpPr/>
          <p:nvPr/>
        </p:nvCxnSpPr>
        <p:spPr>
          <a:xfrm rot="10800000">
            <a:off x="2090550" y="2692400"/>
            <a:ext cx="54092" cy="2961940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17"/>
          <p:cNvSpPr/>
          <p:nvPr/>
        </p:nvSpPr>
        <p:spPr>
          <a:xfrm>
            <a:off x="2818388" y="4417297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300080" y="411429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3561013" y="4494679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6449163" y="2975229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3991056" y="3568840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3991057" y="3082066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730637" y="324030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872736" y="3746506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5470214" y="2656387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4428540" y="4147347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021004" y="2474057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5470215" y="324678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286752" y="5646831"/>
            <a:ext cx="23918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SALARY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 rot="-5400000">
            <a:off x="-614797" y="3851980"/>
            <a:ext cx="38356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PURCHASING AMOUNT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7"/>
          <p:cNvCxnSpPr/>
          <p:nvPr/>
        </p:nvCxnSpPr>
        <p:spPr>
          <a:xfrm flipH="1">
            <a:off x="2165437" y="2624116"/>
            <a:ext cx="4481472" cy="2466465"/>
          </a:xfrm>
          <a:prstGeom prst="straightConnector1">
            <a:avLst/>
          </a:prstGeom>
          <a:noFill/>
          <a:ln cap="flat" cmpd="sng" w="57150">
            <a:solidFill>
              <a:srgbClr val="A5D9E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17"/>
          <p:cNvCxnSpPr/>
          <p:nvPr/>
        </p:nvCxnSpPr>
        <p:spPr>
          <a:xfrm rot="-5400000">
            <a:off x="6129386" y="3823731"/>
            <a:ext cx="1216800" cy="868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" name="Google Shape;159;p17"/>
          <p:cNvSpPr txBox="1"/>
          <p:nvPr/>
        </p:nvSpPr>
        <p:spPr>
          <a:xfrm>
            <a:off x="4986702" y="4833980"/>
            <a:ext cx="29066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DEPENDANT VARIABLE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 PURCHASING AMOUNT ($)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7"/>
          <p:cNvCxnSpPr/>
          <p:nvPr/>
        </p:nvCxnSpPr>
        <p:spPr>
          <a:xfrm rot="-5400000">
            <a:off x="8519719" y="3713149"/>
            <a:ext cx="1216800" cy="868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17"/>
          <p:cNvSpPr txBox="1"/>
          <p:nvPr/>
        </p:nvSpPr>
        <p:spPr>
          <a:xfrm>
            <a:off x="7692471" y="4863790"/>
            <a:ext cx="22897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INDEPENDENT VARIABLE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ANNUAL SALARY ($)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7772400" y="3013153"/>
            <a:ext cx="465941" cy="665551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8596580" y="3013153"/>
            <a:ext cx="507757" cy="665551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1465034" y="3751562"/>
            <a:ext cx="7328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$2K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3532514" y="5634390"/>
            <a:ext cx="8867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+10K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17"/>
          <p:cNvCxnSpPr/>
          <p:nvPr/>
        </p:nvCxnSpPr>
        <p:spPr>
          <a:xfrm>
            <a:off x="3733023" y="4227276"/>
            <a:ext cx="0" cy="137896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7"/>
          <p:cNvCxnSpPr/>
          <p:nvPr/>
        </p:nvCxnSpPr>
        <p:spPr>
          <a:xfrm>
            <a:off x="4745264" y="3673439"/>
            <a:ext cx="0" cy="1932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17"/>
          <p:cNvCxnSpPr/>
          <p:nvPr/>
        </p:nvCxnSpPr>
        <p:spPr>
          <a:xfrm flipH="1" rot="10800000">
            <a:off x="2144642" y="4242942"/>
            <a:ext cx="1626673" cy="3326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17"/>
          <p:cNvCxnSpPr/>
          <p:nvPr/>
        </p:nvCxnSpPr>
        <p:spPr>
          <a:xfrm flipH="1" rot="10800000">
            <a:off x="2144642" y="3707492"/>
            <a:ext cx="2596556" cy="4314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7"/>
          <p:cNvCxnSpPr/>
          <p:nvPr/>
        </p:nvCxnSpPr>
        <p:spPr>
          <a:xfrm flipH="1" rot="10800000">
            <a:off x="3733023" y="3677814"/>
            <a:ext cx="1012241" cy="549462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17"/>
          <p:cNvCxnSpPr/>
          <p:nvPr/>
        </p:nvCxnSpPr>
        <p:spPr>
          <a:xfrm flipH="1" rot="10800000">
            <a:off x="3771315" y="5599301"/>
            <a:ext cx="1012241" cy="2665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17"/>
          <p:cNvCxnSpPr/>
          <p:nvPr/>
        </p:nvCxnSpPr>
        <p:spPr>
          <a:xfrm rot="10800000">
            <a:off x="2132912" y="3707492"/>
            <a:ext cx="0" cy="589914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17"/>
          <p:cNvCxnSpPr/>
          <p:nvPr/>
        </p:nvCxnSpPr>
        <p:spPr>
          <a:xfrm flipH="1" rot="10800000">
            <a:off x="9067800" y="2223800"/>
            <a:ext cx="1275000" cy="773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17"/>
          <p:cNvCxnSpPr/>
          <p:nvPr/>
        </p:nvCxnSpPr>
        <p:spPr>
          <a:xfrm flipH="1" rot="10800000">
            <a:off x="8077200" y="2156851"/>
            <a:ext cx="2029800" cy="820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17"/>
          <p:cNvSpPr txBox="1"/>
          <p:nvPr/>
        </p:nvSpPr>
        <p:spPr>
          <a:xfrm>
            <a:off x="10342671" y="1994393"/>
            <a:ext cx="15411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MODEL! (GOAL)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ARE WE GOING TO USE THE MODEL?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759596" y="1264643"/>
            <a:ext cx="117880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Once the coefficients ‘</a:t>
            </a:r>
            <a:r>
              <a:rPr b="1"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m’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‘</a:t>
            </a:r>
            <a:r>
              <a:rPr b="1"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b’</a:t>
            </a: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are obtained, you have obtained a regression model!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“trained” model can be later used to predict car purchase amount (dollars) based on the annual salary.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7817779" y="2781614"/>
            <a:ext cx="3668442" cy="8309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9779000" y="2880804"/>
            <a:ext cx="457200" cy="731807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8400536" y="2880804"/>
            <a:ext cx="457200" cy="731807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7914324" y="3638855"/>
            <a:ext cx="14296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DEPENDANT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9302713" y="3638855"/>
            <a:ext cx="16428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INDEPENDANT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150713" y="5242024"/>
            <a:ext cx="543739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1971163" y="2916394"/>
            <a:ext cx="582211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2176392" y="4654776"/>
            <a:ext cx="250091" cy="75542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401776" y="4686148"/>
            <a:ext cx="569387" cy="6463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54090" y="2501191"/>
            <a:ext cx="5512439" cy="348045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/>
          <p:nvPr/>
        </p:nvSpPr>
        <p:spPr>
          <a:xfrm>
            <a:off x="5145311" y="4109441"/>
            <a:ext cx="716863" cy="64633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rot="-5400000">
            <a:off x="4901185" y="3371627"/>
            <a:ext cx="984859" cy="1581439"/>
          </a:xfrm>
          <a:prstGeom prst="rtTriangl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6184691" y="5595675"/>
            <a:ext cx="607859" cy="64633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 QUIZ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Match the equations to the figures: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7875677" y="1271396"/>
            <a:ext cx="2512162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06" name="Google Shape;206;p19"/>
          <p:cNvCxnSpPr/>
          <p:nvPr/>
        </p:nvCxnSpPr>
        <p:spPr>
          <a:xfrm flipH="1" rot="10800000">
            <a:off x="1275784" y="5352239"/>
            <a:ext cx="3907020" cy="25073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19"/>
          <p:cNvCxnSpPr/>
          <p:nvPr/>
        </p:nvCxnSpPr>
        <p:spPr>
          <a:xfrm rot="10800000">
            <a:off x="1303283" y="1905000"/>
            <a:ext cx="3159" cy="3495340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Google Shape;208;p19"/>
          <p:cNvSpPr/>
          <p:nvPr/>
        </p:nvSpPr>
        <p:spPr>
          <a:xfrm>
            <a:off x="1851458" y="447617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2461880" y="386029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2005344" y="493615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3152856" y="3314840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4492683" y="2477126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3892437" y="298630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4034536" y="3492506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2906164" y="4281459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4632015" y="299278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2857365" y="5352239"/>
            <a:ext cx="431528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 rot="-5400000">
            <a:off x="728522" y="3503091"/>
            <a:ext cx="437940" cy="461665"/>
          </a:xfrm>
          <a:prstGeom prst="rect">
            <a:avLst/>
          </a:prstGeom>
          <a:blipFill rotWithShape="0">
            <a:blip r:embed="rId6">
              <a:alphaModFix/>
            </a:blip>
            <a:stretch>
              <a:fillRect b="0" l="0" r="-11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19" name="Google Shape;219;p19"/>
          <p:cNvCxnSpPr>
            <a:stCxn id="216" idx="0"/>
          </p:cNvCxnSpPr>
          <p:nvPr/>
        </p:nvCxnSpPr>
        <p:spPr>
          <a:xfrm flipH="1">
            <a:off x="1310014" y="2992784"/>
            <a:ext cx="3464100" cy="2366400"/>
          </a:xfrm>
          <a:prstGeom prst="straightConnector1">
            <a:avLst/>
          </a:prstGeom>
          <a:noFill/>
          <a:ln cap="flat" cmpd="sng" w="57150">
            <a:solidFill>
              <a:srgbClr val="A5D9E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19"/>
          <p:cNvSpPr txBox="1"/>
          <p:nvPr/>
        </p:nvSpPr>
        <p:spPr>
          <a:xfrm>
            <a:off x="5910752" y="1239041"/>
            <a:ext cx="1488613" cy="43088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21" name="Google Shape;221;p19"/>
          <p:cNvCxnSpPr/>
          <p:nvPr/>
        </p:nvCxnSpPr>
        <p:spPr>
          <a:xfrm flipH="1" rot="10800000">
            <a:off x="6432546" y="5297143"/>
            <a:ext cx="3907020" cy="25073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19"/>
          <p:cNvCxnSpPr/>
          <p:nvPr/>
        </p:nvCxnSpPr>
        <p:spPr>
          <a:xfrm rot="10800000">
            <a:off x="6438165" y="1905000"/>
            <a:ext cx="25039" cy="3440244"/>
          </a:xfrm>
          <a:prstGeom prst="straightConnector1">
            <a:avLst/>
          </a:prstGeom>
          <a:noFill/>
          <a:ln cap="flat" cmpd="sng" w="57150">
            <a:solidFill>
              <a:srgbClr val="1243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" name="Google Shape;223;p19"/>
          <p:cNvSpPr/>
          <p:nvPr/>
        </p:nvSpPr>
        <p:spPr>
          <a:xfrm>
            <a:off x="9458922" y="447617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9293160" y="3981341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9914482" y="3751054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9177970" y="3421498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7462628" y="2268153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6902264" y="2079689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6850242" y="2625623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8200839" y="2978125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8582635" y="3870259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7441800" y="2941235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8616820" y="3271439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8042832" y="3450936"/>
            <a:ext cx="284199" cy="300118"/>
          </a:xfrm>
          <a:prstGeom prst="ellipse">
            <a:avLst/>
          </a:prstGeom>
          <a:solidFill>
            <a:srgbClr val="7F7F7F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8421264" y="5359275"/>
            <a:ext cx="431528" cy="4616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 rot="-5400000">
            <a:off x="5807113" y="3409636"/>
            <a:ext cx="437940" cy="461665"/>
          </a:xfrm>
          <a:prstGeom prst="rect">
            <a:avLst/>
          </a:prstGeom>
          <a:blipFill rotWithShape="0">
            <a:blip r:embed="rId9">
              <a:alphaModFix/>
            </a:blip>
            <a:stretch>
              <a:fillRect b="0" l="0" r="-11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37" name="Google Shape;237;p19"/>
          <p:cNvCxnSpPr/>
          <p:nvPr/>
        </p:nvCxnSpPr>
        <p:spPr>
          <a:xfrm rot="10800000">
            <a:off x="6463205" y="2268154"/>
            <a:ext cx="4433395" cy="2835751"/>
          </a:xfrm>
          <a:prstGeom prst="straightConnector1">
            <a:avLst/>
          </a:prstGeom>
          <a:noFill/>
          <a:ln cap="flat" cmpd="sng" w="57150">
            <a:solidFill>
              <a:srgbClr val="A5D9E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19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0"/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ADDITIONAL READING MATERIAL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1026192" y="1451580"/>
            <a:ext cx="5105400" cy="302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Resources, Page #123: </a:t>
            </a:r>
            <a:r>
              <a:rPr lang="en-CA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http://www.cs.huji.ac.il/~shais/UnderstandingMachineLearning/understanding-machine-learning-theory-algorithms.pdf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8718" y="2772154"/>
            <a:ext cx="2045265" cy="289500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/>
          <p:nvPr/>
        </p:nvSpPr>
        <p:spPr>
          <a:xfrm>
            <a:off x="6362700" y="1414626"/>
            <a:ext cx="5105400" cy="302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Resources, Page #61: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CA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http://www-bcf.usc.edu/~gareth/ISL/ISLR%20Seventh%20Printing.pdf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32018" y="2772154"/>
            <a:ext cx="1990474" cy="2951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0"/>
          <p:cNvSpPr/>
          <p:nvPr/>
        </p:nvSpPr>
        <p:spPr>
          <a:xfrm>
            <a:off x="50" y="6201725"/>
            <a:ext cx="12192000" cy="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/>
          <p:nvPr/>
        </p:nvSpPr>
        <p:spPr>
          <a:xfrm>
            <a:off x="167410" y="614654"/>
            <a:ext cx="530121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46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ARE ANNs AND HOW DO THEY LEARN?</a:t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