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193E58-826D-41E0-804F-702BEDE1E4CE}">
  <a:tblStyle styleId="{C0193E58-826D-41E0-804F-702BEDE1E4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://setosa.io/ev/image-kernels/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://scs.ryerson.ca/~aharley/vis/conv/flat.html" TargetMode="External"/><Relationship Id="rId5" Type="http://schemas.openxmlformats.org/officeDocument/2006/relationships/hyperlink" Target="https://commons.wikimedia.org/wiki/File:Artificial_neural_network.svg" TargetMode="External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hyperlink" Target="https://fr.m.wikipedia.org/wiki/Fichier:MultiLayerNeuralNetworkBigger_english.p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s://www.cs.toronto.edu/~kriz/cifar.html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hyperlink" Target="https://www.pexels.com/photo/woman-art-painting-mona-lisa-40997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commons.wikimedia.org/wiki/File:Artificial_neural_network.svg" TargetMode="External"/><Relationship Id="rId7" Type="http://schemas.openxmlformats.org/officeDocument/2006/relationships/hyperlink" Target="https://commons.wikimedia.org/wiki/File:Neuron_Hand-tuned.svg" TargetMode="External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hyperlink" Target="https://commons.wikimedia.org/wiki/File:Artificial_neural_network.svg" TargetMode="External"/><Relationship Id="rId6" Type="http://schemas.openxmlformats.org/officeDocument/2006/relationships/image" Target="../media/image11.jp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DEEP NEURAL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NETWORKS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DETECTORS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7267845" y="3214978"/>
            <a:ext cx="845712" cy="7992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22"/>
          <p:cNvGraphicFramePr/>
          <p:nvPr/>
        </p:nvGraphicFramePr>
        <p:xfrm>
          <a:off x="3806235" y="2225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604625"/>
                <a:gridCol w="604625"/>
                <a:gridCol w="604625"/>
                <a:gridCol w="604625"/>
                <a:gridCol w="604625"/>
              </a:tblGrid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6" name="Google Shape;216;p22"/>
          <p:cNvGraphicFramePr/>
          <p:nvPr/>
        </p:nvGraphicFramePr>
        <p:xfrm>
          <a:off x="566521" y="2790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616650"/>
                <a:gridCol w="616650"/>
                <a:gridCol w="616650"/>
              </a:tblGrid>
              <a:tr h="55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5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5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2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DETECTOR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22"/>
          <p:cNvCxnSpPr/>
          <p:nvPr/>
        </p:nvCxnSpPr>
        <p:spPr>
          <a:xfrm flipH="1">
            <a:off x="1424984" y="1795767"/>
            <a:ext cx="2108100" cy="959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2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 flipH="1" rot="10800000">
            <a:off x="3367690" y="5019930"/>
            <a:ext cx="1208700" cy="706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22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2"/>
          <p:cNvCxnSpPr/>
          <p:nvPr/>
        </p:nvCxnSpPr>
        <p:spPr>
          <a:xfrm flipH="1" rot="10800000">
            <a:off x="8533549" y="4455564"/>
            <a:ext cx="1122600" cy="87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22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Convolution: </a:t>
            </a:r>
            <a:r>
              <a:rPr b="1" lang="en-CA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http://setosa.io/ev/image-kernels/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6586" y="5019832"/>
            <a:ext cx="1110224" cy="113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RELU (RECTIFIED LINEAR UNITS)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421236" y="1406380"/>
            <a:ext cx="101363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RELU Layers are used to add non-linearity in the feature map.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also enhances the sparsity or how scattered the feature map is</a:t>
            </a:r>
            <a:endParaRPr/>
          </a:p>
        </p:txBody>
      </p:sp>
      <p:pic>
        <p:nvPicPr>
          <p:cNvPr descr="File:Artificial neural network.svg"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8806" y="2685441"/>
            <a:ext cx="2073388" cy="185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Credit: </a:t>
            </a:r>
            <a:r>
              <a:rPr lang="en-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https://commons.wikimedia.org/wiki/File:Artificial_neural_network.svg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0332698" y="2701492"/>
            <a:ext cx="1770011" cy="273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Airplanes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Deer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Frogs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Horses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Ships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Trucks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fmla="val 80676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CA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KERNELS/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CA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DETECTORS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CA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POOLING FILTERS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401193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711123" y="3458582"/>
            <a:ext cx="968907" cy="4095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068855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CONVOLUTIONAL LAYER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POOLING LAYER (DOWNSAMPLING)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CA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CONVOLUTION</a:t>
            </a:r>
            <a:endParaRPr b="1" sz="10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CA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POOLING</a:t>
            </a:r>
            <a:endParaRPr b="1" sz="10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CA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FLATTENING</a:t>
            </a:r>
            <a:endParaRPr b="1" sz="10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64" name="Google Shape;2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3054" y="4594540"/>
            <a:ext cx="1516072" cy="122610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/>
          <p:nvPr/>
        </p:nvSpPr>
        <p:spPr>
          <a:xfrm>
            <a:off x="5183054" y="4316253"/>
            <a:ext cx="1452694" cy="150439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727" y="3097525"/>
            <a:ext cx="1033415" cy="10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>
            <a:off x="50" y="6201725"/>
            <a:ext cx="37689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RELU (RECTIFIED LINEAR UNITS)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271052" y="1457805"/>
            <a:ext cx="122003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RELU Layers are used to add non-linearity in the feature map.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also enhances the sparsity or how scattered the feature map is.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gradient of the RELU does not vanish as we increase x compared to the sigmoid function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5" name="Google Shape;275;p24"/>
          <p:cNvGraphicFramePr/>
          <p:nvPr/>
        </p:nvGraphicFramePr>
        <p:xfrm>
          <a:off x="411298" y="2790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604625"/>
                <a:gridCol w="604625"/>
                <a:gridCol w="604625"/>
                <a:gridCol w="604625"/>
                <a:gridCol w="604625"/>
              </a:tblGrid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7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-5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-6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17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-5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-8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24"/>
          <p:cNvGraphicFramePr/>
          <p:nvPr/>
        </p:nvGraphicFramePr>
        <p:xfrm>
          <a:off x="8118858" y="2790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604625"/>
                <a:gridCol w="604625"/>
                <a:gridCol w="604625"/>
                <a:gridCol w="604625"/>
                <a:gridCol w="604625"/>
              </a:tblGrid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7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17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Related image" id="277" name="Google Shape;2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146" y="3440751"/>
            <a:ext cx="3310195" cy="26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/>
          <p:nvPr/>
        </p:nvSpPr>
        <p:spPr>
          <a:xfrm>
            <a:off x="3607541" y="3788337"/>
            <a:ext cx="845712" cy="7992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7190441" y="3788337"/>
            <a:ext cx="845712" cy="7992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igmoid function" id="280" name="Google Shape;28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6638" y="1114463"/>
            <a:ext cx="1451585" cy="9662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4"/>
          <p:cNvCxnSpPr/>
          <p:nvPr/>
        </p:nvCxnSpPr>
        <p:spPr>
          <a:xfrm flipH="1">
            <a:off x="9969638" y="1435124"/>
            <a:ext cx="635100" cy="553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24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POOLING (DOWNSAMPLING)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183545" y="1304541"/>
            <a:ext cx="1066025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Pooling or down sampling layers are placed after convolutional layers to reduce feature map dimensionality.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improves the computational efficiency while preserving the features.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Pooling helps the model to generalize by avoiding overfitting.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one of the pixel is shifted, the pooled feature map will still be the same.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 pooling works by retaining the maximum feature response within a given sample size in a feature map.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 illustration : </a:t>
            </a:r>
            <a:r>
              <a:rPr lang="en-CA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http://scs.ryerson.ca/~aharley/vis/conv/flat.html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0" name="Google Shape;290;p25"/>
          <p:cNvGraphicFramePr/>
          <p:nvPr/>
        </p:nvGraphicFramePr>
        <p:xfrm>
          <a:off x="1021210" y="3743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604625"/>
                <a:gridCol w="604625"/>
                <a:gridCol w="604625"/>
                <a:gridCol w="604625"/>
              </a:tblGrid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4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6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2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8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9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3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/>
                        <a:t>4</a:t>
                      </a:r>
                      <a:endParaRPr b="1"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5"/>
          <p:cNvSpPr/>
          <p:nvPr/>
        </p:nvSpPr>
        <p:spPr>
          <a:xfrm>
            <a:off x="1021210" y="3743644"/>
            <a:ext cx="1208989" cy="1137260"/>
          </a:xfrm>
          <a:prstGeom prst="rect">
            <a:avLst/>
          </a:prstGeom>
          <a:noFill/>
          <a:ln cap="flat" cmpd="sng" w="5715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5272974" y="4404953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777471" y="4404953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5272974" y="4914404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5777471" y="4914404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3649695" y="4694118"/>
            <a:ext cx="1413246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3439662" y="4340749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5279388" y="6279549"/>
            <a:ext cx="9022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https://commons.wikimedia.org/wiki/File:Artificial_neural_network.svg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3649695" y="5043731"/>
            <a:ext cx="14221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2x2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STRIDE = 2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8081281" y="3837829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8081281" y="4347999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8081280" y="4870300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8081280" y="5368017"/>
            <a:ext cx="504497" cy="502920"/>
          </a:xfrm>
          <a:prstGeom prst="rect">
            <a:avLst/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6404585" y="4708116"/>
            <a:ext cx="1413246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6370556" y="4345207"/>
            <a:ext cx="1710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FLATTENING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Artificial neural network.svg" id="306" name="Google Shape;30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3844" y="3930593"/>
            <a:ext cx="2073388" cy="1851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/>
          <p:nvPr/>
        </p:nvSpPr>
        <p:spPr>
          <a:xfrm>
            <a:off x="50" y="6201725"/>
            <a:ext cx="50628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/>
          <p:nvPr/>
        </p:nvSpPr>
        <p:spPr>
          <a:xfrm>
            <a:off x="256361" y="948079"/>
            <a:ext cx="597933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TO IMPROVE NETWORK PERFORMANCE?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 FILTERS/DROPOUT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333524" y="1346271"/>
            <a:ext cx="122003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accuracy by adding more feature detectors/filters or adding a dropout.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refers to dropping out units in a neural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Neurons develop co-dependency amongst each other during training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is a regularization technique for reducing overfitting in neural networks.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enables training to occur on several architectures of the neural network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7419931" y="3522172"/>
            <a:ext cx="622566" cy="5340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DETECTORS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/>
          <p:nvPr/>
        </p:nvSpPr>
        <p:spPr>
          <a:xfrm rot="-1109274">
            <a:off x="821851" y="3036980"/>
            <a:ext cx="574159" cy="3121253"/>
          </a:xfrm>
          <a:prstGeom prst="leftBrace">
            <a:avLst>
              <a:gd fmla="val 85479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64 INSTEAD OF 32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rtificial neural network" id="328" name="Google Shape;3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899" y="3104454"/>
            <a:ext cx="4059155" cy="159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tificial neural network" id="329" name="Google Shape;3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685" y="3104454"/>
            <a:ext cx="4059155" cy="159851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/>
          <p:nvPr/>
        </p:nvSpPr>
        <p:spPr>
          <a:xfrm>
            <a:off x="9831852" y="3112892"/>
            <a:ext cx="371475" cy="470613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9831851" y="4023397"/>
            <a:ext cx="371475" cy="470613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4899920" y="6393520"/>
            <a:ext cx="70163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CA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https://fr.m.wikipedia.org/wiki/Fichier:MultiLayerNeuralNetworkBigger_english.png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50" y="6201725"/>
            <a:ext cx="44043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/>
          <p:nvPr/>
        </p:nvSpPr>
        <p:spPr>
          <a:xfrm>
            <a:off x="256361" y="948079"/>
            <a:ext cx="5979339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348" name="Google Shape;348;p29"/>
          <p:cNvGraphicFramePr/>
          <p:nvPr/>
        </p:nvGraphicFramePr>
        <p:xfrm>
          <a:off x="4449798" y="2314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2072800"/>
                <a:gridCol w="2072800"/>
              </a:tblGrid>
              <a:tr h="178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29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fmla="val 123718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9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fmla="val 123718" name="adj1"/>
              <a:gd fmla="val 50473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CLASS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+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-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FALSE +</a:t>
            </a:r>
            <a:endParaRPr b="1" sz="240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 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29"/>
          <p:cNvCxnSpPr/>
          <p:nvPr/>
        </p:nvCxnSpPr>
        <p:spPr>
          <a:xfrm flipH="1">
            <a:off x="3095071" y="5590997"/>
            <a:ext cx="1647300" cy="325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89C8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p29"/>
          <p:cNvCxnSpPr/>
          <p:nvPr/>
        </p:nvCxnSpPr>
        <p:spPr>
          <a:xfrm flipH="1" rot="10800000">
            <a:off x="8174577" y="2497251"/>
            <a:ext cx="1655100" cy="5529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89C8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29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TYPE II ERROR</a:t>
            </a:r>
            <a:endParaRPr b="1"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TYPE I ERROR</a:t>
            </a:r>
            <a:endParaRPr b="1"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0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confusion matrix is used to describe the performance of a classiﬁcation model: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positives (TP): cases when classiﬁer predicted TRUE (they have the disease), and correct class was TRUE (patient has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negatives (TN): cases when model predicted FALSE (no disease), and correct class was FALSE (patient do not have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positives (FP) (Type I error): classiﬁer predicted TRUE, but correct class was FALSE (patient did not have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negatives (FN) (Type II error): classiﬁer predicted FALSE (patient do not have disease), but they actually do have the disease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PERFORMANCE INDICATORS (KPI)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Classiﬁcation Accuracy = (TP+TN) / (TP + TN + FP + FN)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Misclassiﬁcation rate (Error Rate) = (FP + FN) / (TP + TN + FP + FN)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= TP/Total TRUE Predictions = TP/ (TP+FP) (When model predicted TRUE class, how often was it right?)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= TP/ Actual TRUE = TP/ (TP+FN) (when the class was actually TRUE, how often did the classiﬁer get it right?)</a:t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256361" y="948079"/>
            <a:ext cx="516666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 Vs. RECALL EXAMPLE 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Classiﬁcation Accuracy = (TP+TN) / (TP + TN + FP + FN) = 91%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= TP/Total TRUE Predictions = TP/ (TP+FP) = ½=50%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= TP/ Actual TRUE = TP/ (TP+FN) = 1/9 = 11%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393" name="Google Shape;393;p32"/>
          <p:cNvGraphicFramePr/>
          <p:nvPr/>
        </p:nvGraphicFramePr>
        <p:xfrm>
          <a:off x="4449798" y="2314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1618425"/>
                <a:gridCol w="1618425"/>
              </a:tblGrid>
              <a:tr h="130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2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fmla="val 123718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2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fmla="val 123718" name="adj1"/>
              <a:gd fmla="val 50473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CLASS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TP = 1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TN = 90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FP = 1</a:t>
            </a:r>
            <a:endParaRPr b="1" sz="240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FN = 8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CIFAR-10 is a dataset that consists of several images divided into the following 10 classes: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Airplanes, Cars, Birds, Cats, Deer, Dogs, Frogs, Horses, Ships, Trucks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dataset stands for the Canadian Institute For Advanced Research (CIFAR)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CIFAR-10 is widely used for machine learning and computer vision applications.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consists of 60,000 32x32 color images, 6,000 images of each class.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 have low resolution (32x32).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Source: </a:t>
            </a:r>
            <a:r>
              <a:rPr lang="en-CA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https://www.cs.toronto.edu/~kriz/cifar.html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2930" y="1533323"/>
            <a:ext cx="4124669" cy="407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406498" y="2844492"/>
            <a:ext cx="3040912" cy="1552354"/>
          </a:xfrm>
          <a:prstGeom prst="roundRect">
            <a:avLst>
              <a:gd fmla="val 16667" name="adj"/>
            </a:avLst>
          </a:prstGeom>
          <a:solidFill>
            <a:srgbClr val="E859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005386" y="4449531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CIFAR-10 Dataset consists of 60,000 images</a:t>
            </a:r>
            <a:endParaRPr/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50,000 training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10,000 testing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are 32x32 pixels (colored)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501441" y="2183187"/>
            <a:ext cx="186042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 CLASSES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Airplanes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Birds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Dogs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Frogs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Horses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Ships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Trucks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367024" y="1748540"/>
            <a:ext cx="574159" cy="3893939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630678" y="3409772"/>
            <a:ext cx="74941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26279" y="1206441"/>
            <a:ext cx="10801349" cy="58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consists of 60,000 32x32 color images, 6,000 images of each class.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1441586" y="4917274"/>
            <a:ext cx="1860165" cy="179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5088" y="2779117"/>
            <a:ext cx="1883671" cy="192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7520269" y="3435514"/>
            <a:ext cx="74941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256361" y="948079"/>
            <a:ext cx="5166665" cy="3421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CNNs AND HOW DO THEY LEARN?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TO DIGITALLY REPRESENT AN IMAGE?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40738" y="1310843"/>
            <a:ext cx="122449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greyscale image is system of 256 tones with values ranging from 0-255.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'0' represents black and '255' represents white.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Numbers in-between represents greys between black and white.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systems use digits '0' and '1‘ where '00000000' for black, to '11111111' for white (8-bit image).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 binary value of '11111111' is equal to decimal value of '255‘.</a:t>
            </a:r>
            <a:endParaRPr/>
          </a:p>
        </p:txBody>
      </p:sp>
      <p:pic>
        <p:nvPicPr>
          <p:cNvPr descr="Image result for monalisa"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289" y="3372569"/>
            <a:ext cx="2546681" cy="254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/>
        </p:nvGraphicFramePr>
        <p:xfrm>
          <a:off x="4386958" y="3372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955400"/>
                <a:gridCol w="955400"/>
                <a:gridCol w="955400"/>
              </a:tblGrid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</a:tr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8"/>
          <p:cNvGraphicFramePr/>
          <p:nvPr/>
        </p:nvGraphicFramePr>
        <p:xfrm>
          <a:off x="7580158" y="3384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955400"/>
                <a:gridCol w="955400"/>
                <a:gridCol w="955400"/>
              </a:tblGrid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8"/>
                    </a:solidFill>
                  </a:tcPr>
                </a:tc>
              </a:tr>
              <a:tr h="84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8"/>
          <p:cNvSpPr/>
          <p:nvPr/>
        </p:nvSpPr>
        <p:spPr>
          <a:xfrm>
            <a:off x="5631256" y="6244098"/>
            <a:ext cx="7325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https://www.pexels.com/photo/woman-art-painting-mona-lisa-40997/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" y="6201725"/>
            <a:ext cx="53424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NETWORKS BASICS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71052" y="1457805"/>
            <a:ext cx="122003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neuron collects signals from input channels named dendrites, processes information in its nucleus, and then generates an output in a long thin branch called the axon.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learning occurs adaptively by varying the bond strength between these neurons.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866" y="2489546"/>
            <a:ext cx="4165655" cy="2240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rtificial neural network.svg" id="153" name="Google Shape;15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3146" y="2794243"/>
            <a:ext cx="2884308" cy="25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5559319" y="6195734"/>
            <a:ext cx="55411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https://commons.wikimedia.org/wiki/File:Artificial_neural_network.svg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https://commons.wikimedia.org/wiki/File:Neuron_Hand-tuned.svg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30290" y="3467626"/>
            <a:ext cx="3456384" cy="118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76342" y="4843097"/>
            <a:ext cx="2322258" cy="44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50" y="6201725"/>
            <a:ext cx="52368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721328" y="92503"/>
            <a:ext cx="98274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NETWORKS: ENTIRE NETWORK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ile:Artificial neural network.svg"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0909" y="2954899"/>
            <a:ext cx="1724399" cy="153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https://commons.wikimedia.org/wiki/File:Artificial_neural_network.svg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0342549" y="1777850"/>
            <a:ext cx="408599" cy="3893740"/>
          </a:xfrm>
          <a:prstGeom prst="leftBrace">
            <a:avLst>
              <a:gd fmla="val 96160" name="adj1"/>
              <a:gd fmla="val 50652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 rot="10800000">
            <a:off x="11434015" y="1779078"/>
            <a:ext cx="374270" cy="3893740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291754" y="219047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596138" y="262656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968857" y="320778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335760" y="375402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DETECTORS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299593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967255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596138" y="5499317"/>
            <a:ext cx="2409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CONVOLUTIONAL LAYER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294884" y="5498071"/>
            <a:ext cx="3507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POOLING LAYER (DOWNSAMPLING)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155034" y="3097525"/>
            <a:ext cx="117852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914806" y="3143519"/>
            <a:ext cx="80342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178" name="Google Shape;1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8305" y="4984036"/>
            <a:ext cx="1039079" cy="84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4311" y="2450527"/>
            <a:ext cx="2452974" cy="242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71" y="3063164"/>
            <a:ext cx="1110224" cy="113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>
            <a:off x="5900422" y="2583989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294884" y="3051725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6581676" y="3489228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976138" y="3956964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POOLING FILTERS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7609523" y="3458582"/>
            <a:ext cx="968907" cy="4095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468196" y="3143519"/>
            <a:ext cx="107273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FLATTENING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9972730" y="2556986"/>
            <a:ext cx="1770011" cy="25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CLASSES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Airplanes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Deer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Frogs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Horses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Ships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Trucks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0" y="6201725"/>
            <a:ext cx="52338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/>
          <p:nvPr/>
        </p:nvSpPr>
        <p:spPr>
          <a:xfrm>
            <a:off x="271052" y="347525"/>
            <a:ext cx="125268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DETECTORS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71052" y="1430060"/>
            <a:ext cx="121241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Convolutions use a kernel matrix to scan a given image and apply a filter to obtain a certain effect.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 image Kernel is a matrix used to apply effects such as blurring and sharpening.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Kernels are used in machine learning for feature extraction to select most important pixels of an image.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Convolution preserves the spatial relationship between pixels. 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DETECTORS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601047" y="4315251"/>
            <a:ext cx="845712" cy="7992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469823" y="4315251"/>
            <a:ext cx="845712" cy="7992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7429007" y="4087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470375"/>
                <a:gridCol w="470375"/>
                <a:gridCol w="470375"/>
              </a:tblGrid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9002711" y="4087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470375"/>
                <a:gridCol w="470375"/>
                <a:gridCol w="470375"/>
              </a:tblGrid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10590752" y="4087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{C0193E58-826D-41E0-804F-702BEDE1E4CE}</a:tableStyleId>
              </a:tblPr>
              <a:tblGrid>
                <a:gridCol w="470375"/>
                <a:gridCol w="470375"/>
                <a:gridCol w="470375"/>
              </a:tblGrid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1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fmla="val 80676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MAPS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908" y="3927824"/>
            <a:ext cx="1531948" cy="156574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