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7FFD1-A75A-AF49-968E-A16D3B0D6F1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D7A31-1613-4645-8644-697DFC91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D7A31-1613-4645-8644-697DFC913E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3C5-5D65-5D4C-8684-615E6787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7FEE2-44DE-BA4D-9C83-56C4A6A8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215E-4B08-6B4F-AED2-D8BCB3AF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332F-D458-104F-9EE1-EEF8A146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0CB8-DFD4-D643-BFBA-713A1B2E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4D8D-8052-F04B-A962-867D74EA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4B363-6FE6-8F44-B1D7-9836F7A8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D09A-2689-8E4D-BBA3-1262DC21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5C7B-D025-6742-8872-BAE97208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1F15-EA32-E341-8B9A-558529CF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5CA5D-4200-244C-92C4-6649E85DB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556C8-93F7-774A-893B-DCA00DFC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9D91-A466-784E-AEDE-16136044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169A-1E94-8043-9A24-6EE9707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8298-866E-AF4D-AEA4-F19BC233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C624-7726-A94F-B67F-4AFE9E03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4B48-336D-1B4E-B9AF-F0DE0D1E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6C43-8263-4949-8A6D-23848E36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F69A-A581-8548-A2C6-6921AA5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6A91-A00B-384F-A690-25561A3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D94F-3764-A148-A2C4-06CF9AEE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52AB-EF3C-A74A-B279-7516084D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96B8-AB08-724E-B355-055D7773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D84B-B3C7-D841-B10C-E8AB352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5F48-6AA0-0B47-9555-03541F25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4EA2-45E9-C641-8AC6-5B6DAF4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B3D1-DF7D-FA4F-ADB2-B1A9C76EB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CE1E-2830-844D-A976-351AC806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8F9F-DCDF-7E4A-9C71-6D542319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5920C-2D04-1D4D-9196-F210253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04ACD-A106-1243-9DE4-D56EF4D4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E845-CFCA-9F46-8EDF-4CCE67A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E00C7-9AEB-2B48-99DC-61B7BF53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56077-A750-B148-BEF3-CFD078B7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C599E-41AE-FB42-B5D9-F935D423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FF05A-A22C-314C-832E-F96CA9C3F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DDE2D-B3F2-A044-BA72-2F000CFD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4AED1-3160-264D-9AF9-89143C81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F957D-E471-7843-82AD-35E3A7DE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2F92-B96C-D647-AF3F-41DEA12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B931D-CC40-6842-8BA6-CE2B9E98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D6C88-70CD-AA44-8401-565B0DFB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DEA9-1D1A-B348-83D2-6D2DBA09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6AB4B-9508-4948-8FC2-F51743FA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90FF-366F-A34B-86DE-9829C20C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D32B9-3500-0E44-A0E2-C87523F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F739-FAA0-1D48-BF4D-AA5D021B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6259-8A81-D74B-8FB7-D58E4E27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EABCD-3568-4344-B592-288E11B6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A232-B0FB-384E-BE4E-35CC7192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8634-4796-FE47-AF2F-88281E7E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534D-AD56-EB42-B3EF-125E4D3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E716-8FD0-754F-9441-9998EDFC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01293-4BD3-B547-A700-936AB2C27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20FF-3A62-BA4F-9C0A-FD8382AD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0CB4-FEA1-9F46-98B5-E76F40F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3AB9-9871-D149-B920-FD63CE49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6FDF8-D329-8E4C-90D4-3CB2AA02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047D9-E7C0-D240-9492-8998AC6C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B3292-019D-FF46-9759-37237F38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6B28-5E27-BD45-8A85-93345562B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5FC1-A808-4C4C-A71F-E91965FACE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D0BF-A70E-8046-B79E-55D82B01D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95CD-7C21-8A41-9DF5-70A39CD0C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2F5B-F355-1A42-A264-DA607C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B274-000D-E54A-B9E4-5E7CCB49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2427"/>
            <a:ext cx="9144000" cy="3486707"/>
          </a:xfrm>
        </p:spPr>
        <p:txBody>
          <a:bodyPr>
            <a:normAutofit/>
          </a:bodyPr>
          <a:lstStyle/>
          <a:p>
            <a:r>
              <a:rPr lang="en-US" dirty="0"/>
              <a:t>Static optimization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Introduction to </a:t>
            </a:r>
            <a:r>
              <a:rPr lang="en-US"/>
              <a:t>variational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0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30D2-ED07-E343-9400-8BF27D04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365125"/>
            <a:ext cx="10933670" cy="1325563"/>
          </a:xfrm>
        </p:spPr>
        <p:txBody>
          <a:bodyPr>
            <a:normAutofit/>
          </a:bodyPr>
          <a:lstStyle/>
          <a:p>
            <a:r>
              <a:rPr lang="en-US" dirty="0"/>
              <a:t>Special case : </a:t>
            </a:r>
            <a:r>
              <a:rPr lang="en-US" sz="3200" dirty="0"/>
              <a:t>Fixed initial &amp; final state and </a:t>
            </a:r>
            <a:br>
              <a:rPr lang="en-US" sz="3200" dirty="0"/>
            </a:br>
            <a:r>
              <a:rPr lang="en-US" sz="3200" dirty="0"/>
              <a:t>                                 fixed initial &amp; final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51AA-DBEF-8F45-97A7-3886F9AC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3" y="1825625"/>
            <a:ext cx="11677134" cy="4830636"/>
          </a:xfrm>
        </p:spPr>
        <p:txBody>
          <a:bodyPr>
            <a:normAutofit/>
          </a:bodyPr>
          <a:lstStyle/>
          <a:p>
            <a:r>
              <a:rPr lang="en-US" dirty="0"/>
              <a:t>𝛿J(x, 𝛿x)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∫{del(g)/del(x) 𝛿x+ del(g)/del(</a:t>
            </a:r>
            <a:r>
              <a:rPr lang="en-US" dirty="0" err="1"/>
              <a:t>x_dot</a:t>
            </a:r>
            <a:r>
              <a:rPr lang="en-US" dirty="0"/>
              <a:t>) 𝛿</a:t>
            </a:r>
            <a:r>
              <a:rPr lang="en-US" dirty="0" err="1"/>
              <a:t>x_dot</a:t>
            </a:r>
            <a:r>
              <a:rPr lang="en-US" dirty="0"/>
              <a:t>} dt</a:t>
            </a:r>
          </a:p>
          <a:p>
            <a:r>
              <a:rPr lang="en-US" dirty="0"/>
              <a:t>Using integration by parts</a:t>
            </a:r>
          </a:p>
          <a:p>
            <a:pPr lvl="1"/>
            <a:r>
              <a:rPr lang="en-US" dirty="0"/>
              <a:t> ((t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∫f*g dt = [f ∫ g dt]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 -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[∫((df/dt) ∫ g dt) dt] )</a:t>
            </a:r>
          </a:p>
          <a:p>
            <a:pPr marL="0" indent="0">
              <a:buNone/>
            </a:pPr>
            <a:r>
              <a:rPr lang="en-US" dirty="0"/>
              <a:t>           = [del(g)/del(</a:t>
            </a:r>
            <a:r>
              <a:rPr lang="en-US" dirty="0" err="1"/>
              <a:t>x_dot</a:t>
            </a:r>
            <a:r>
              <a:rPr lang="en-US" dirty="0"/>
              <a:t>) 𝛿x]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+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∫{del(g)/del(x) - d/dt{del(g)/del(</a:t>
            </a:r>
            <a:r>
              <a:rPr lang="en-US" dirty="0" err="1"/>
              <a:t>x_dot</a:t>
            </a:r>
            <a:r>
              <a:rPr lang="en-US" dirty="0"/>
              <a:t>)} 𝛿x dt</a:t>
            </a:r>
          </a:p>
          <a:p>
            <a:pPr marL="0" indent="0">
              <a:buNone/>
            </a:pPr>
            <a:r>
              <a:rPr lang="en-US" dirty="0"/>
              <a:t>Initial and final states are fixed </a:t>
            </a:r>
          </a:p>
          <a:p>
            <a:pPr marL="0" indent="0">
              <a:buNone/>
            </a:pPr>
            <a:r>
              <a:rPr lang="en-US" dirty="0"/>
              <a:t>(x(t</a:t>
            </a:r>
            <a:r>
              <a:rPr lang="en-US" baseline="-25000" dirty="0"/>
              <a:t>0</a:t>
            </a:r>
            <a:r>
              <a:rPr lang="en-US" dirty="0"/>
              <a:t>) = x</a:t>
            </a:r>
            <a:r>
              <a:rPr lang="en-US" baseline="-25000" dirty="0"/>
              <a:t>0</a:t>
            </a:r>
            <a:r>
              <a:rPr lang="en-US" dirty="0"/>
              <a:t>, x(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=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There will be no variation in initial and final </a:t>
            </a:r>
          </a:p>
          <a:p>
            <a:pPr marL="0" indent="0">
              <a:buNone/>
            </a:pPr>
            <a:r>
              <a:rPr lang="en-US" dirty="0"/>
              <a:t>state =&gt; 𝛿x(t</a:t>
            </a:r>
            <a:r>
              <a:rPr lang="en-US" baseline="-25000" dirty="0"/>
              <a:t>0</a:t>
            </a:r>
            <a:r>
              <a:rPr lang="en-US" dirty="0"/>
              <a:t>) = 0 = 𝛿x(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⍺(t</a:t>
            </a:r>
            <a:r>
              <a:rPr lang="en-US" baseline="-25000" dirty="0"/>
              <a:t>0</a:t>
            </a:r>
            <a:r>
              <a:rPr lang="en-US" dirty="0"/>
              <a:t>) = x</a:t>
            </a:r>
            <a:r>
              <a:rPr lang="en-US" baseline="-25000" dirty="0"/>
              <a:t>0</a:t>
            </a:r>
            <a:r>
              <a:rPr lang="en-US" dirty="0"/>
              <a:t>, ⍺(t</a:t>
            </a:r>
            <a:r>
              <a:rPr lang="en-US" baseline="-25000" dirty="0"/>
              <a:t>0</a:t>
            </a:r>
            <a:r>
              <a:rPr lang="en-US" dirty="0"/>
              <a:t>)+𝛿x(t</a:t>
            </a:r>
            <a:r>
              <a:rPr lang="en-US" baseline="-25000" dirty="0"/>
              <a:t>0</a:t>
            </a:r>
            <a:r>
              <a:rPr lang="en-US" dirty="0"/>
              <a:t>) = x</a:t>
            </a:r>
            <a:r>
              <a:rPr lang="en-US" baseline="-25000" dirty="0"/>
              <a:t>0 </a:t>
            </a:r>
            <a:r>
              <a:rPr lang="en-US" dirty="0"/>
              <a:t>=&gt; 𝛿x(t</a:t>
            </a:r>
            <a:r>
              <a:rPr lang="en-US" baseline="-25000" dirty="0"/>
              <a:t>0</a:t>
            </a:r>
            <a:r>
              <a:rPr lang="en-US" dirty="0"/>
              <a:t>)=0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2CB242-1057-BF47-A974-7904828D2F36}"/>
              </a:ext>
            </a:extLst>
          </p:cNvPr>
          <p:cNvSpPr/>
          <p:nvPr/>
        </p:nvSpPr>
        <p:spPr>
          <a:xfrm>
            <a:off x="6907427" y="4151870"/>
            <a:ext cx="2743200" cy="1717589"/>
          </a:xfrm>
          <a:custGeom>
            <a:avLst/>
            <a:gdLst>
              <a:gd name="connsiteX0" fmla="*/ 0 w 2743200"/>
              <a:gd name="connsiteY0" fmla="*/ 1717589 h 1717589"/>
              <a:gd name="connsiteX1" fmla="*/ 617838 w 2743200"/>
              <a:gd name="connsiteY1" fmla="*/ 691979 h 1717589"/>
              <a:gd name="connsiteX2" fmla="*/ 2014151 w 2743200"/>
              <a:gd name="connsiteY2" fmla="*/ 222422 h 1717589"/>
              <a:gd name="connsiteX3" fmla="*/ 2743200 w 2743200"/>
              <a:gd name="connsiteY3" fmla="*/ 0 h 171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717589">
                <a:moveTo>
                  <a:pt x="0" y="1717589"/>
                </a:moveTo>
                <a:cubicBezTo>
                  <a:pt x="141073" y="1329381"/>
                  <a:pt x="282146" y="941174"/>
                  <a:pt x="617838" y="691979"/>
                </a:cubicBezTo>
                <a:cubicBezTo>
                  <a:pt x="953530" y="442784"/>
                  <a:pt x="1659924" y="337752"/>
                  <a:pt x="2014151" y="222422"/>
                </a:cubicBezTo>
                <a:cubicBezTo>
                  <a:pt x="2368378" y="107092"/>
                  <a:pt x="2543432" y="78259"/>
                  <a:pt x="2743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A9826D-4B02-374A-B2FE-A4A475AF5B08}"/>
              </a:ext>
            </a:extLst>
          </p:cNvPr>
          <p:cNvCxnSpPr/>
          <p:nvPr/>
        </p:nvCxnSpPr>
        <p:spPr>
          <a:xfrm>
            <a:off x="6919784" y="3929449"/>
            <a:ext cx="0" cy="256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710EB-D673-324D-8E10-641DD95784B4}"/>
              </a:ext>
            </a:extLst>
          </p:cNvPr>
          <p:cNvCxnSpPr/>
          <p:nvPr/>
        </p:nvCxnSpPr>
        <p:spPr>
          <a:xfrm>
            <a:off x="9654746" y="3723503"/>
            <a:ext cx="0" cy="256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5C95AA42-150E-714D-B6C6-F118A3FDC0BD}"/>
              </a:ext>
            </a:extLst>
          </p:cNvPr>
          <p:cNvSpPr/>
          <p:nvPr/>
        </p:nvSpPr>
        <p:spPr>
          <a:xfrm>
            <a:off x="6944497" y="4040054"/>
            <a:ext cx="2730844" cy="1804692"/>
          </a:xfrm>
          <a:custGeom>
            <a:avLst/>
            <a:gdLst>
              <a:gd name="connsiteX0" fmla="*/ 0 w 2730844"/>
              <a:gd name="connsiteY0" fmla="*/ 1804692 h 1804692"/>
              <a:gd name="connsiteX1" fmla="*/ 481914 w 2730844"/>
              <a:gd name="connsiteY1" fmla="*/ 1260995 h 1804692"/>
              <a:gd name="connsiteX2" fmla="*/ 803189 w 2730844"/>
              <a:gd name="connsiteY2" fmla="*/ 321881 h 1804692"/>
              <a:gd name="connsiteX3" fmla="*/ 1754660 w 2730844"/>
              <a:gd name="connsiteY3" fmla="*/ 605 h 1804692"/>
              <a:gd name="connsiteX4" fmla="*/ 2162433 w 2730844"/>
              <a:gd name="connsiteY4" fmla="*/ 383665 h 1804692"/>
              <a:gd name="connsiteX5" fmla="*/ 2730844 w 2730844"/>
              <a:gd name="connsiteY5" fmla="*/ 124173 h 18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0844" h="1804692">
                <a:moveTo>
                  <a:pt x="0" y="1804692"/>
                </a:moveTo>
                <a:cubicBezTo>
                  <a:pt x="174024" y="1656411"/>
                  <a:pt x="348049" y="1508130"/>
                  <a:pt x="481914" y="1260995"/>
                </a:cubicBezTo>
                <a:cubicBezTo>
                  <a:pt x="615779" y="1013860"/>
                  <a:pt x="591065" y="531946"/>
                  <a:pt x="803189" y="321881"/>
                </a:cubicBezTo>
                <a:cubicBezTo>
                  <a:pt x="1015313" y="111816"/>
                  <a:pt x="1528119" y="-9692"/>
                  <a:pt x="1754660" y="605"/>
                </a:cubicBezTo>
                <a:cubicBezTo>
                  <a:pt x="1981201" y="10902"/>
                  <a:pt x="1999736" y="363070"/>
                  <a:pt x="2162433" y="383665"/>
                </a:cubicBezTo>
                <a:cubicBezTo>
                  <a:pt x="2325130" y="404260"/>
                  <a:pt x="2527987" y="264216"/>
                  <a:pt x="2730844" y="12417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0B69ACE-DCCC-544B-8857-F1A06F48EB66}"/>
              </a:ext>
            </a:extLst>
          </p:cNvPr>
          <p:cNvSpPr/>
          <p:nvPr/>
        </p:nvSpPr>
        <p:spPr>
          <a:xfrm>
            <a:off x="6919784" y="3810731"/>
            <a:ext cx="2767913" cy="2034015"/>
          </a:xfrm>
          <a:custGeom>
            <a:avLst/>
            <a:gdLst>
              <a:gd name="connsiteX0" fmla="*/ 0 w 2767913"/>
              <a:gd name="connsiteY0" fmla="*/ 2034015 h 2034015"/>
              <a:gd name="connsiteX1" fmla="*/ 296562 w 2767913"/>
              <a:gd name="connsiteY1" fmla="*/ 464707 h 2034015"/>
              <a:gd name="connsiteX2" fmla="*/ 1248032 w 2767913"/>
              <a:gd name="connsiteY2" fmla="*/ 19864 h 2034015"/>
              <a:gd name="connsiteX3" fmla="*/ 2384854 w 2767913"/>
              <a:gd name="connsiteY3" fmla="*/ 106361 h 2034015"/>
              <a:gd name="connsiteX4" fmla="*/ 2767913 w 2767913"/>
              <a:gd name="connsiteY4" fmla="*/ 365853 h 203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913" h="2034015">
                <a:moveTo>
                  <a:pt x="0" y="2034015"/>
                </a:moveTo>
                <a:cubicBezTo>
                  <a:pt x="44278" y="1417207"/>
                  <a:pt x="88557" y="800399"/>
                  <a:pt x="296562" y="464707"/>
                </a:cubicBezTo>
                <a:cubicBezTo>
                  <a:pt x="504567" y="129015"/>
                  <a:pt x="899983" y="79588"/>
                  <a:pt x="1248032" y="19864"/>
                </a:cubicBezTo>
                <a:cubicBezTo>
                  <a:pt x="1596081" y="-39860"/>
                  <a:pt x="2131541" y="48696"/>
                  <a:pt x="2384854" y="106361"/>
                </a:cubicBezTo>
                <a:cubicBezTo>
                  <a:pt x="2638168" y="164026"/>
                  <a:pt x="2703040" y="264939"/>
                  <a:pt x="2767913" y="365853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1FBDC-136F-8D4C-B9BE-1651B8EE1FFF}"/>
              </a:ext>
            </a:extLst>
          </p:cNvPr>
          <p:cNvSpPr txBox="1"/>
          <p:nvPr/>
        </p:nvSpPr>
        <p:spPr>
          <a:xfrm>
            <a:off x="9786551" y="3929449"/>
            <a:ext cx="55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2C965-E541-2C47-9884-8530AF7BE430}"/>
              </a:ext>
            </a:extLst>
          </p:cNvPr>
          <p:cNvSpPr txBox="1"/>
          <p:nvPr/>
        </p:nvSpPr>
        <p:spPr>
          <a:xfrm>
            <a:off x="6413159" y="5625001"/>
            <a:ext cx="55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93B74-7F6F-304B-8A0C-E65B072DB054}"/>
              </a:ext>
            </a:extLst>
          </p:cNvPr>
          <p:cNvSpPr txBox="1"/>
          <p:nvPr/>
        </p:nvSpPr>
        <p:spPr>
          <a:xfrm>
            <a:off x="6969210" y="6286929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D3D05-E47C-FF4D-8B18-3BC1EFFE3AA7}"/>
              </a:ext>
            </a:extLst>
          </p:cNvPr>
          <p:cNvSpPr txBox="1"/>
          <p:nvPr/>
        </p:nvSpPr>
        <p:spPr>
          <a:xfrm>
            <a:off x="9704171" y="6088278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2817A-90E4-7149-B988-2B091466F529}"/>
              </a:ext>
            </a:extLst>
          </p:cNvPr>
          <p:cNvSpPr/>
          <p:nvPr/>
        </p:nvSpPr>
        <p:spPr>
          <a:xfrm>
            <a:off x="6771503" y="5625001"/>
            <a:ext cx="3336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0AAFE-96A1-1A4A-95E8-4A0BD0FA6FC0}"/>
              </a:ext>
            </a:extLst>
          </p:cNvPr>
          <p:cNvSpPr/>
          <p:nvPr/>
        </p:nvSpPr>
        <p:spPr>
          <a:xfrm>
            <a:off x="9415848" y="4026996"/>
            <a:ext cx="3336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C2A0C8-85DF-1E4F-9428-239542F03FDB}"/>
              </a:ext>
            </a:extLst>
          </p:cNvPr>
          <p:cNvCxnSpPr/>
          <p:nvPr/>
        </p:nvCxnSpPr>
        <p:spPr>
          <a:xfrm>
            <a:off x="9168714" y="4151870"/>
            <a:ext cx="2693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0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9FA-64A6-C049-87C4-D0CD2045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: Fixed initial &amp; final state and </a:t>
            </a:r>
            <a:br>
              <a:rPr lang="en-US" dirty="0"/>
            </a:br>
            <a:r>
              <a:rPr lang="en-US" dirty="0"/>
              <a:t>                                 fixed initial &amp; final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544A-B7D6-354A-B9AC-F65C2FF9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1" y="1825625"/>
            <a:ext cx="11467071" cy="4667250"/>
          </a:xfrm>
        </p:spPr>
        <p:txBody>
          <a:bodyPr>
            <a:normAutofit/>
          </a:bodyPr>
          <a:lstStyle/>
          <a:p>
            <a:r>
              <a:rPr lang="en-US" dirty="0"/>
              <a:t>𝛿J(x</a:t>
            </a:r>
            <a:r>
              <a:rPr lang="en-US" baseline="30000" dirty="0"/>
              <a:t>*</a:t>
            </a:r>
            <a:r>
              <a:rPr lang="en-US" dirty="0"/>
              <a:t>, 𝛿x)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∫[del(g)/del(x) - d/dt{del(g)/del(</a:t>
            </a:r>
            <a:r>
              <a:rPr lang="en-US" dirty="0" err="1"/>
              <a:t>x_dot</a:t>
            </a:r>
            <a:r>
              <a:rPr lang="en-US" dirty="0"/>
              <a:t>)}] 𝛿x(t) dt = 0</a:t>
            </a:r>
          </a:p>
          <a:p>
            <a:r>
              <a:rPr lang="en-US" dirty="0"/>
              <a:t>Euler equation  </a:t>
            </a:r>
          </a:p>
          <a:p>
            <a:pPr marL="0" indent="0">
              <a:buNone/>
            </a:pPr>
            <a:r>
              <a:rPr lang="en-US" dirty="0"/>
              <a:t>	del(g)/del(x) - d/dt{del(g)/del(</a:t>
            </a:r>
            <a:r>
              <a:rPr lang="en-US" dirty="0" err="1"/>
              <a:t>x_dot</a:t>
            </a:r>
            <a:r>
              <a:rPr lang="en-US" dirty="0"/>
              <a:t>)} = 0</a:t>
            </a:r>
          </a:p>
          <a:p>
            <a:pPr marL="0" indent="0">
              <a:buNone/>
            </a:pPr>
            <a:r>
              <a:rPr lang="en-US" dirty="0"/>
              <a:t>Q. Find extremal of the functional</a:t>
            </a:r>
          </a:p>
          <a:p>
            <a:pPr marL="0" indent="0">
              <a:buNone/>
            </a:pPr>
            <a:r>
              <a:rPr lang="en-US" dirty="0"/>
              <a:t>	J(x) = (0 to pi/2) ∫[x_dot^2-x^2]dt</a:t>
            </a:r>
          </a:p>
          <a:p>
            <a:pPr marL="0" indent="0">
              <a:buNone/>
            </a:pPr>
            <a:r>
              <a:rPr lang="en-US" dirty="0"/>
              <a:t>           Boundary conditions : x(0) = 0, x(pi/2) = 1</a:t>
            </a:r>
          </a:p>
          <a:p>
            <a:pPr marL="0" indent="0">
              <a:buNone/>
            </a:pPr>
            <a:r>
              <a:rPr lang="en-US" dirty="0"/>
              <a:t>Ans : </a:t>
            </a:r>
          </a:p>
          <a:p>
            <a:pPr marL="0" indent="0">
              <a:buNone/>
            </a:pPr>
            <a:r>
              <a:rPr lang="en-US" dirty="0"/>
              <a:t>        x = sin(t) =&gt; J(x) = 0</a:t>
            </a:r>
          </a:p>
          <a:p>
            <a:pPr marL="0" indent="0">
              <a:buNone/>
            </a:pPr>
            <a:r>
              <a:rPr lang="en-US" dirty="0"/>
              <a:t>        g(</a:t>
            </a:r>
            <a:r>
              <a:rPr lang="en-US" dirty="0" err="1"/>
              <a:t>t,x,x_dot</a:t>
            </a:r>
            <a:r>
              <a:rPr lang="en-US" dirty="0"/>
              <a:t>) = x_dot^2-x^2 =&gt; Euler equation =&gt; </a:t>
            </a:r>
            <a:r>
              <a:rPr lang="en-US" dirty="0" err="1"/>
              <a:t>x_dotdot</a:t>
            </a:r>
            <a:r>
              <a:rPr lang="en-US" dirty="0"/>
              <a:t> + x = 0 </a:t>
            </a:r>
          </a:p>
        </p:txBody>
      </p:sp>
    </p:spTree>
    <p:extLst>
      <p:ext uri="{BB962C8B-B14F-4D97-AF65-F5344CB8AC3E}">
        <p14:creationId xmlns:p14="http://schemas.microsoft.com/office/powerpoint/2010/main" val="253057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DDA5-8810-CA44-9EE7-32717CB4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Minimization of a functional : </a:t>
            </a:r>
            <a:br>
              <a:rPr lang="en-US" dirty="0"/>
            </a:br>
            <a:r>
              <a:rPr lang="en-US" dirty="0"/>
              <a:t>J(x)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t,x,x_dot</a:t>
            </a:r>
            <a:r>
              <a:rPr lang="en-US" dirty="0"/>
              <a:t>)dt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17E8-C635-6749-A78F-CE236994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equation</a:t>
            </a:r>
          </a:p>
          <a:p>
            <a:pPr lvl="1"/>
            <a:r>
              <a:rPr lang="en-US" dirty="0"/>
              <a:t>del(g)/del(x) - d/dt{del(g)/del(</a:t>
            </a:r>
            <a:r>
              <a:rPr lang="en-US" dirty="0" err="1"/>
              <a:t>x_dot</a:t>
            </a:r>
            <a:r>
              <a:rPr lang="en-US" dirty="0"/>
              <a:t>)} = 0</a:t>
            </a:r>
          </a:p>
          <a:p>
            <a:r>
              <a:rPr lang="en-US" dirty="0"/>
              <a:t>Based on the problem formulation required boundary conditions will appear</a:t>
            </a:r>
          </a:p>
          <a:p>
            <a:pPr lvl="1"/>
            <a:r>
              <a:rPr lang="en-US" dirty="0"/>
              <a:t>Either from problem formulation</a:t>
            </a:r>
          </a:p>
          <a:p>
            <a:pPr lvl="1"/>
            <a:r>
              <a:rPr lang="en-US" dirty="0"/>
              <a:t>Or Obtained from solution approach</a:t>
            </a:r>
          </a:p>
          <a:p>
            <a:pPr lvl="1"/>
            <a:r>
              <a:rPr lang="en-US" dirty="0"/>
              <a:t>[del(g)/del(</a:t>
            </a:r>
            <a:r>
              <a:rPr lang="en-US" dirty="0" err="1"/>
              <a:t>x_dot</a:t>
            </a:r>
            <a:r>
              <a:rPr lang="en-US" dirty="0"/>
              <a:t>)]</a:t>
            </a:r>
            <a:r>
              <a:rPr lang="en-US" baseline="30000" dirty="0"/>
              <a:t>T</a:t>
            </a:r>
            <a:r>
              <a:rPr lang="en-US" dirty="0"/>
              <a:t> 𝛿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+ [g – [del(g)/del(</a:t>
            </a:r>
            <a:r>
              <a:rPr lang="en-US" dirty="0" err="1"/>
              <a:t>x_dot</a:t>
            </a:r>
            <a:r>
              <a:rPr lang="en-US" dirty="0"/>
              <a:t>)]</a:t>
            </a:r>
            <a:r>
              <a:rPr lang="en-US" baseline="30000" dirty="0"/>
              <a:t>T</a:t>
            </a:r>
            <a:r>
              <a:rPr lang="en-US" dirty="0"/>
              <a:t> </a:t>
            </a:r>
            <a:r>
              <a:rPr lang="en-US" dirty="0" err="1"/>
              <a:t>x_dot</a:t>
            </a:r>
            <a:r>
              <a:rPr lang="en-US" dirty="0"/>
              <a:t>]𝛿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= 0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r>
              <a:rPr lang="en-US" dirty="0"/>
              <a:t>Kirk page no : 123 - 143</a:t>
            </a:r>
          </a:p>
        </p:txBody>
      </p:sp>
    </p:spTree>
    <p:extLst>
      <p:ext uri="{BB962C8B-B14F-4D97-AF65-F5344CB8AC3E}">
        <p14:creationId xmlns:p14="http://schemas.microsoft.com/office/powerpoint/2010/main" val="122642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4289-BDC5-B645-B0F8-62B667DA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5" y="105633"/>
            <a:ext cx="10515600" cy="1325563"/>
          </a:xfrm>
        </p:spPr>
        <p:txBody>
          <a:bodyPr/>
          <a:lstStyle/>
          <a:p>
            <a:r>
              <a:rPr lang="en-US" dirty="0"/>
              <a:t>Optimal control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FB53-C0E1-DA49-B5C4-547894FD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1517693"/>
            <a:ext cx="11467069" cy="50931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State dynamics: </a:t>
            </a:r>
            <a:r>
              <a:rPr lang="en-US" dirty="0" err="1"/>
              <a:t>x_dot</a:t>
            </a:r>
            <a:r>
              <a:rPr lang="en-US" dirty="0"/>
              <a:t> = f(</a:t>
            </a:r>
            <a:r>
              <a:rPr lang="en-US" dirty="0" err="1"/>
              <a:t>t,x,u</a:t>
            </a:r>
            <a:r>
              <a:rPr lang="en-US" dirty="0"/>
              <a:t>). (differential equations/difference equations) </a:t>
            </a:r>
          </a:p>
          <a:p>
            <a:pPr lvl="1"/>
            <a:r>
              <a:rPr lang="en-US" dirty="0"/>
              <a:t>g(</a:t>
            </a:r>
            <a:r>
              <a:rPr lang="en-US" dirty="0" err="1"/>
              <a:t>x,x_dot</a:t>
            </a:r>
            <a:r>
              <a:rPr lang="en-US" dirty="0"/>
              <a:t>) = </a:t>
            </a:r>
            <a:r>
              <a:rPr lang="en-US" dirty="0" err="1"/>
              <a:t>x_dot</a:t>
            </a:r>
            <a:r>
              <a:rPr lang="en-US" dirty="0"/>
              <a:t> - f(</a:t>
            </a:r>
            <a:r>
              <a:rPr lang="en-US" dirty="0" err="1"/>
              <a:t>t,x,u</a:t>
            </a:r>
            <a:r>
              <a:rPr lang="en-US" dirty="0"/>
              <a:t>) = 0</a:t>
            </a:r>
          </a:p>
          <a:p>
            <a:pPr lvl="1"/>
            <a:r>
              <a:rPr lang="en-US" dirty="0"/>
              <a:t>it will always be there</a:t>
            </a:r>
          </a:p>
          <a:p>
            <a:pPr lvl="1"/>
            <a:r>
              <a:rPr lang="en-US" dirty="0"/>
              <a:t>May be there or may not be present</a:t>
            </a:r>
          </a:p>
          <a:p>
            <a:pPr lvl="2"/>
            <a:r>
              <a:rPr lang="en-US" dirty="0"/>
              <a:t>Constraints on the states: V(x) &lt;= 0</a:t>
            </a:r>
          </a:p>
          <a:p>
            <a:pPr lvl="2"/>
            <a:r>
              <a:rPr lang="en-US" dirty="0"/>
              <a:t>Constraints on the control: W(u) &lt;= 0</a:t>
            </a:r>
          </a:p>
          <a:p>
            <a:pPr lvl="2"/>
            <a:r>
              <a:rPr lang="en-US" dirty="0"/>
              <a:t>Constraints on state and control together : Y(</a:t>
            </a:r>
            <a:r>
              <a:rPr lang="en-US" dirty="0" err="1"/>
              <a:t>x,u</a:t>
            </a:r>
            <a:r>
              <a:rPr lang="en-US" dirty="0"/>
              <a:t>) &lt;= 0</a:t>
            </a:r>
          </a:p>
          <a:p>
            <a:r>
              <a:rPr lang="en-US" dirty="0"/>
              <a:t>Cost function / Performance index</a:t>
            </a:r>
          </a:p>
          <a:p>
            <a:pPr lvl="1"/>
            <a:r>
              <a:rPr lang="en-US" dirty="0"/>
              <a:t>J = 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,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) +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t,x,u</a:t>
            </a:r>
            <a:r>
              <a:rPr lang="en-US" dirty="0"/>
              <a:t>)dt</a:t>
            </a:r>
          </a:p>
          <a:p>
            <a:r>
              <a:rPr lang="en-US" dirty="0"/>
              <a:t>Euler-Lagrange equations (EL equations)</a:t>
            </a:r>
          </a:p>
          <a:p>
            <a:pPr lvl="1"/>
            <a:r>
              <a:rPr lang="en-US" dirty="0"/>
              <a:t>By an approach similar to the static optimization</a:t>
            </a:r>
          </a:p>
          <a:p>
            <a:pPr lvl="1"/>
            <a:r>
              <a:rPr lang="en-US" dirty="0"/>
              <a:t>Some concepts of variational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414859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F61-66AC-794E-BD27-58598C0E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1951-1288-6943-9946-553DD69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= 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) +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t,x,u</a:t>
            </a:r>
            <a:r>
              <a:rPr lang="en-US" dirty="0"/>
              <a:t>)dt</a:t>
            </a:r>
          </a:p>
          <a:p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[d(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t,x</a:t>
            </a:r>
            <a:r>
              <a:rPr lang="en-US" dirty="0"/>
              <a:t>))/dt]dt + </a:t>
            </a:r>
            <a:r>
              <a:rPr lang="en-US" dirty="0" err="1"/>
              <a:t>ϕ</a:t>
            </a:r>
            <a:r>
              <a:rPr lang="en-US" dirty="0"/>
              <a:t>(t</a:t>
            </a:r>
            <a:r>
              <a:rPr lang="en-US" baseline="-25000" dirty="0"/>
              <a:t>0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 </a:t>
            </a:r>
          </a:p>
          <a:p>
            <a:r>
              <a:rPr lang="en-US" dirty="0"/>
              <a:t>J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∫{[d(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t,x</a:t>
            </a:r>
            <a:r>
              <a:rPr lang="en-US" dirty="0"/>
              <a:t>))/dt]+g(</a:t>
            </a:r>
            <a:r>
              <a:rPr lang="en-US" dirty="0" err="1"/>
              <a:t>t,x,u</a:t>
            </a:r>
            <a:r>
              <a:rPr lang="en-US" dirty="0"/>
              <a:t>)}dt</a:t>
            </a:r>
          </a:p>
          <a:p>
            <a:r>
              <a:rPr lang="en-US" dirty="0"/>
              <a:t>J</a:t>
            </a:r>
            <a:r>
              <a:rPr lang="en-US" baseline="-25000" dirty="0"/>
              <a:t>a</a:t>
            </a:r>
            <a:r>
              <a:rPr lang="en-US" dirty="0"/>
              <a:t>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∫{[d(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t,x</a:t>
            </a:r>
            <a:r>
              <a:rPr lang="en-US" dirty="0"/>
              <a:t>))/dt]+g(</a:t>
            </a:r>
            <a:r>
              <a:rPr lang="en-US" dirty="0" err="1"/>
              <a:t>t,x,u</a:t>
            </a:r>
            <a:r>
              <a:rPr lang="en-US" dirty="0"/>
              <a:t>)+ </a:t>
            </a:r>
            <a:r>
              <a:rPr lang="en-US" dirty="0" err="1"/>
              <a:t>ƛ</a:t>
            </a:r>
            <a:r>
              <a:rPr lang="en-US" baseline="30000" dirty="0" err="1"/>
              <a:t>T</a:t>
            </a:r>
            <a:r>
              <a:rPr lang="en-US" dirty="0"/>
              <a:t> [</a:t>
            </a:r>
            <a:r>
              <a:rPr lang="en-US" dirty="0" err="1"/>
              <a:t>x_dot</a:t>
            </a:r>
            <a:r>
              <a:rPr lang="en-US" dirty="0"/>
              <a:t> - f(</a:t>
            </a:r>
            <a:r>
              <a:rPr lang="en-US" dirty="0" err="1"/>
              <a:t>t,x,u</a:t>
            </a:r>
            <a:r>
              <a:rPr lang="en-US" dirty="0"/>
              <a:t>)]}dt </a:t>
            </a:r>
          </a:p>
          <a:p>
            <a:pPr marL="0" indent="0">
              <a:buNone/>
            </a:pPr>
            <a:r>
              <a:rPr lang="en-US" dirty="0"/>
              <a:t>     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</a:t>
            </a:r>
            <a:r>
              <a:rPr lang="en-US" dirty="0" err="1"/>
              <a:t>g</a:t>
            </a:r>
            <a:r>
              <a:rPr lang="en-US" baseline="-25000" dirty="0" err="1"/>
              <a:t>a</a:t>
            </a:r>
            <a:r>
              <a:rPr lang="en-US" dirty="0"/>
              <a:t>(x(t),</a:t>
            </a:r>
            <a:r>
              <a:rPr lang="en-US" dirty="0" err="1"/>
              <a:t>x_dot</a:t>
            </a:r>
            <a:r>
              <a:rPr lang="en-US" dirty="0"/>
              <a:t>(t),u(t), </a:t>
            </a:r>
            <a:r>
              <a:rPr lang="en-US" dirty="0" err="1"/>
              <a:t>ƛ</a:t>
            </a:r>
            <a:r>
              <a:rPr lang="en-US" dirty="0"/>
              <a:t>(t),t)dt</a:t>
            </a:r>
          </a:p>
          <a:p>
            <a:pPr marL="0" indent="0">
              <a:buNone/>
            </a:pPr>
            <a:r>
              <a:rPr lang="en-US" dirty="0"/>
              <a:t>𝛿 J</a:t>
            </a:r>
            <a:r>
              <a:rPr lang="en-US" baseline="-25000" dirty="0"/>
              <a:t>a</a:t>
            </a:r>
            <a:r>
              <a:rPr lang="en-US" dirty="0"/>
              <a:t> = 0 </a:t>
            </a:r>
          </a:p>
          <a:p>
            <a:pPr marL="0" indent="0">
              <a:buNone/>
            </a:pPr>
            <a:r>
              <a:rPr lang="en-US" dirty="0"/>
              <a:t>Kirk Chapter-5 page no : 184 to 188</a:t>
            </a:r>
          </a:p>
        </p:txBody>
      </p:sp>
    </p:spTree>
    <p:extLst>
      <p:ext uri="{BB962C8B-B14F-4D97-AF65-F5344CB8AC3E}">
        <p14:creationId xmlns:p14="http://schemas.microsoft.com/office/powerpoint/2010/main" val="246996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7C00-17B2-DA43-A9BE-08A25542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11" y="98855"/>
            <a:ext cx="10515600" cy="1325563"/>
          </a:xfrm>
        </p:spPr>
        <p:txBody>
          <a:bodyPr/>
          <a:lstStyle/>
          <a:p>
            <a:r>
              <a:rPr lang="en-US" dirty="0"/>
              <a:t>Necessary conditions of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BFB-3D78-D546-9F17-A2F39772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5325761"/>
          </a:xfrm>
        </p:spPr>
        <p:txBody>
          <a:bodyPr>
            <a:normAutofit/>
          </a:bodyPr>
          <a:lstStyle/>
          <a:p>
            <a:r>
              <a:rPr lang="en-US" dirty="0"/>
              <a:t>System dynamics : </a:t>
            </a:r>
            <a:r>
              <a:rPr lang="en-US" dirty="0" err="1"/>
              <a:t>x_dot</a:t>
            </a:r>
            <a:r>
              <a:rPr lang="en-US" dirty="0"/>
              <a:t> = f(</a:t>
            </a:r>
            <a:r>
              <a:rPr lang="en-US" dirty="0" err="1"/>
              <a:t>t,x,u</a:t>
            </a:r>
            <a:r>
              <a:rPr lang="en-US" dirty="0"/>
              <a:t>)</a:t>
            </a:r>
          </a:p>
          <a:p>
            <a:r>
              <a:rPr lang="en-US" dirty="0"/>
              <a:t>Cost function : J = 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, </a:t>
            </a:r>
            <a:r>
              <a:rPr lang="en-US" dirty="0" err="1"/>
              <a:t>x</a:t>
            </a:r>
            <a:r>
              <a:rPr lang="en-US" baseline="-25000" dirty="0" err="1"/>
              <a:t>f</a:t>
            </a:r>
            <a:r>
              <a:rPr lang="en-US" dirty="0"/>
              <a:t>) +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t,x,u</a:t>
            </a:r>
            <a:r>
              <a:rPr lang="en-US" dirty="0"/>
              <a:t>)dt</a:t>
            </a:r>
          </a:p>
          <a:p>
            <a:r>
              <a:rPr lang="en-US" dirty="0"/>
              <a:t>Steps to solve optimal control problem</a:t>
            </a:r>
          </a:p>
          <a:p>
            <a:r>
              <a:rPr lang="en-US" dirty="0"/>
              <a:t>Construct a function H (called Hamiltonian function)</a:t>
            </a:r>
          </a:p>
          <a:p>
            <a:r>
              <a:rPr lang="en-US" dirty="0"/>
              <a:t>H = g(</a:t>
            </a:r>
            <a:r>
              <a:rPr lang="en-US" dirty="0" err="1"/>
              <a:t>t,x,u</a:t>
            </a:r>
            <a:r>
              <a:rPr lang="en-US" dirty="0"/>
              <a:t>) +  </a:t>
            </a:r>
            <a:r>
              <a:rPr lang="en-US" dirty="0" err="1"/>
              <a:t>ƛ</a:t>
            </a:r>
            <a:r>
              <a:rPr lang="en-US" baseline="30000" dirty="0" err="1"/>
              <a:t>T</a:t>
            </a:r>
            <a:r>
              <a:rPr lang="en-US" dirty="0"/>
              <a:t> f(</a:t>
            </a:r>
            <a:r>
              <a:rPr lang="en-US" dirty="0" err="1"/>
              <a:t>t,x,u</a:t>
            </a:r>
            <a:r>
              <a:rPr lang="en-US" dirty="0"/>
              <a:t>)</a:t>
            </a:r>
          </a:p>
          <a:p>
            <a:r>
              <a:rPr lang="en-US" dirty="0"/>
              <a:t>Necessary conditions of optimality along the optimal trajectory</a:t>
            </a:r>
          </a:p>
          <a:p>
            <a:pPr lvl="1"/>
            <a:r>
              <a:rPr lang="en-US" dirty="0" err="1"/>
              <a:t>x_dot</a:t>
            </a:r>
            <a:r>
              <a:rPr lang="en-US" dirty="0"/>
              <a:t> = del(H)/del(</a:t>
            </a:r>
            <a:r>
              <a:rPr lang="en-US" dirty="0" err="1"/>
              <a:t>ƛ</a:t>
            </a:r>
            <a:r>
              <a:rPr lang="en-US" dirty="0"/>
              <a:t>).  (state equation) =&gt; differential equation</a:t>
            </a:r>
          </a:p>
          <a:p>
            <a:pPr lvl="1"/>
            <a:r>
              <a:rPr lang="en-US" dirty="0" err="1"/>
              <a:t>ƛ_dot</a:t>
            </a:r>
            <a:r>
              <a:rPr lang="en-US" dirty="0"/>
              <a:t> = -del(H)/del(x)   (co-state equation) =&gt; differential equation</a:t>
            </a:r>
          </a:p>
          <a:p>
            <a:pPr lvl="1"/>
            <a:r>
              <a:rPr lang="en-US" dirty="0"/>
              <a:t>del(H)/del(u) = 0            (optimal control equation) =&gt; algebraic equation</a:t>
            </a:r>
          </a:p>
          <a:p>
            <a:pPr lvl="1"/>
            <a:r>
              <a:rPr lang="en-US" dirty="0"/>
              <a:t>Boundary conditions (required to solve the diff. </a:t>
            </a:r>
            <a:r>
              <a:rPr lang="en-US" dirty="0" err="1"/>
              <a:t>eqns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 boundary conditions for state (x) is known</a:t>
            </a:r>
          </a:p>
          <a:p>
            <a:pPr lvl="2"/>
            <a:r>
              <a:rPr lang="en-US" dirty="0"/>
              <a:t>However, Initial conditions for co-state (</a:t>
            </a:r>
            <a:r>
              <a:rPr lang="en-US" dirty="0" err="1"/>
              <a:t>ƛ</a:t>
            </a:r>
            <a:r>
              <a:rPr lang="en-US" dirty="0"/>
              <a:t>) is unknown, in general final </a:t>
            </a:r>
            <a:r>
              <a:rPr lang="en-US" dirty="0" err="1"/>
              <a:t>ƛ</a:t>
            </a:r>
            <a:r>
              <a:rPr lang="en-US" dirty="0"/>
              <a:t> (i.e. </a:t>
            </a:r>
            <a:r>
              <a:rPr lang="en-US" dirty="0" err="1"/>
              <a:t>ƛ</a:t>
            </a:r>
            <a:r>
              <a:rPr lang="en-US" baseline="-25000" dirty="0" err="1"/>
              <a:t>f</a:t>
            </a:r>
            <a:r>
              <a:rPr lang="en-US" dirty="0"/>
              <a:t> ) is known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3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10B2-DED0-4746-B6EE-D854941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9341708" cy="1325563"/>
          </a:xfrm>
        </p:spPr>
        <p:txBody>
          <a:bodyPr/>
          <a:lstStyle/>
          <a:p>
            <a:r>
              <a:rPr lang="en-US" dirty="0"/>
              <a:t>Numerical solution of differential eqns.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CA38-F72E-2541-BDE8-D5279EF0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304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RK-4 : all the initial states x</a:t>
            </a:r>
            <a:r>
              <a:rPr lang="en-US" baseline="-25000" dirty="0"/>
              <a:t>0 </a:t>
            </a:r>
            <a:r>
              <a:rPr lang="en-US" dirty="0"/>
              <a:t> should be known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x_dot</a:t>
            </a:r>
            <a:r>
              <a:rPr lang="en-US" dirty="0"/>
              <a:t> = f(</a:t>
            </a:r>
            <a:r>
              <a:rPr lang="en-US" dirty="0" err="1"/>
              <a:t>t,x</a:t>
            </a:r>
            <a:r>
              <a:rPr lang="en-US" dirty="0"/>
              <a:t>)</a:t>
            </a:r>
          </a:p>
          <a:p>
            <a:r>
              <a:rPr lang="en-US" dirty="0" err="1"/>
              <a:t>x_dot</a:t>
            </a:r>
            <a:r>
              <a:rPr lang="en-US" dirty="0"/>
              <a:t> = f(</a:t>
            </a:r>
            <a:r>
              <a:rPr lang="en-US" dirty="0" err="1"/>
              <a:t>t,x</a:t>
            </a:r>
            <a:r>
              <a:rPr lang="en-US" dirty="0"/>
              <a:t>, </a:t>
            </a:r>
            <a:r>
              <a:rPr lang="en-US" dirty="0" err="1"/>
              <a:t>ƛ</a:t>
            </a:r>
            <a:r>
              <a:rPr lang="en-US" dirty="0"/>
              <a:t>) ,   x</a:t>
            </a:r>
            <a:r>
              <a:rPr lang="en-US" baseline="-25000" dirty="0"/>
              <a:t>0</a:t>
            </a:r>
            <a:r>
              <a:rPr lang="en-US" dirty="0"/>
              <a:t> : known</a:t>
            </a:r>
          </a:p>
          <a:p>
            <a:r>
              <a:rPr lang="en-US" dirty="0" err="1"/>
              <a:t>ƛ_dot</a:t>
            </a:r>
            <a:r>
              <a:rPr lang="en-US" dirty="0"/>
              <a:t> = g(</a:t>
            </a:r>
            <a:r>
              <a:rPr lang="en-US" dirty="0" err="1"/>
              <a:t>t,x</a:t>
            </a:r>
            <a:r>
              <a:rPr lang="en-US" dirty="0"/>
              <a:t>, </a:t>
            </a:r>
            <a:r>
              <a:rPr lang="en-US" dirty="0" err="1"/>
              <a:t>ƛ</a:t>
            </a:r>
            <a:r>
              <a:rPr lang="en-US" dirty="0"/>
              <a:t>),   ƛ</a:t>
            </a:r>
            <a:r>
              <a:rPr lang="en-US" baseline="-25000" dirty="0"/>
              <a:t>0</a:t>
            </a:r>
            <a:r>
              <a:rPr lang="en-US" dirty="0"/>
              <a:t> : unknown, </a:t>
            </a:r>
            <a:r>
              <a:rPr lang="en-US" dirty="0" err="1"/>
              <a:t>ƛ</a:t>
            </a:r>
            <a:r>
              <a:rPr lang="en-US" baseline="-25000" dirty="0" err="1"/>
              <a:t>f</a:t>
            </a:r>
            <a:r>
              <a:rPr lang="en-US" dirty="0"/>
              <a:t> : known</a:t>
            </a:r>
          </a:p>
          <a:p>
            <a:r>
              <a:rPr lang="en-US" dirty="0"/>
              <a:t>It is not an IVP, hence we cannot solve using RK-4 method</a:t>
            </a:r>
          </a:p>
          <a:p>
            <a:r>
              <a:rPr lang="en-US" dirty="0"/>
              <a:t>This kind or differential equation problem is called BVP (boundary value problem), where initial value of some variables are known, and final value of other variables are known.</a:t>
            </a:r>
          </a:p>
          <a:p>
            <a:pPr lvl="1"/>
            <a:r>
              <a:rPr lang="en-US" dirty="0"/>
              <a:t>Gradient method</a:t>
            </a:r>
          </a:p>
          <a:p>
            <a:pPr lvl="1"/>
            <a:r>
              <a:rPr lang="en-US" dirty="0"/>
              <a:t>Shooting method</a:t>
            </a:r>
          </a:p>
          <a:p>
            <a:pPr lvl="1"/>
            <a:r>
              <a:rPr lang="en-US" dirty="0"/>
              <a:t>……</a:t>
            </a:r>
          </a:p>
          <a:p>
            <a:pPr lvl="1"/>
            <a:r>
              <a:rPr lang="en-US" dirty="0"/>
              <a:t>All these methods are iterative in nature. </a:t>
            </a:r>
          </a:p>
          <a:p>
            <a:pPr lvl="2"/>
            <a:r>
              <a:rPr lang="en-US" dirty="0"/>
              <a:t>very slow to converge </a:t>
            </a:r>
          </a:p>
          <a:p>
            <a:pPr lvl="2"/>
            <a:r>
              <a:rPr lang="en-US" dirty="0"/>
              <a:t>very sensitive to initial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2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4F6F-B093-2141-B23B-483BBEEE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8CE8-EE7E-AF4C-8FF3-52BAA0FF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Necessary conditions of optimality:</a:t>
            </a:r>
          </a:p>
          <a:p>
            <a:pPr marL="457200" lvl="1" indent="0">
              <a:buNone/>
            </a:pPr>
            <a:r>
              <a:rPr lang="en-US" dirty="0" err="1"/>
              <a:t>x_dot</a:t>
            </a:r>
            <a:r>
              <a:rPr lang="en-US" dirty="0"/>
              <a:t> = del(H)/del(</a:t>
            </a:r>
            <a:r>
              <a:rPr lang="en-US" dirty="0" err="1"/>
              <a:t>ƛ</a:t>
            </a:r>
            <a:r>
              <a:rPr lang="en-US" dirty="0"/>
              <a:t>) =f(</a:t>
            </a:r>
            <a:r>
              <a:rPr lang="en-US" dirty="0" err="1"/>
              <a:t>t,x,u</a:t>
            </a:r>
            <a:r>
              <a:rPr lang="en-US" dirty="0"/>
              <a:t>).  (state equation) =&gt; differential equation</a:t>
            </a:r>
          </a:p>
          <a:p>
            <a:pPr marL="457200" lvl="1" indent="0">
              <a:buNone/>
            </a:pPr>
            <a:r>
              <a:rPr lang="en-US" dirty="0" err="1"/>
              <a:t>ƛ_dot</a:t>
            </a:r>
            <a:r>
              <a:rPr lang="en-US" dirty="0"/>
              <a:t> = -del(H)/del(x)=h(</a:t>
            </a:r>
            <a:r>
              <a:rPr lang="en-US" dirty="0" err="1"/>
              <a:t>t,x,u,ƛ</a:t>
            </a:r>
            <a:r>
              <a:rPr lang="en-US" dirty="0"/>
              <a:t>)   (co-state equation) =&gt; differential equation</a:t>
            </a:r>
          </a:p>
          <a:p>
            <a:pPr marL="457200" lvl="1" indent="0">
              <a:buNone/>
            </a:pPr>
            <a:r>
              <a:rPr lang="en-US" dirty="0"/>
              <a:t>del(H)/del(u) = 0            (optimal control equation) =&gt; algebraic equation</a:t>
            </a:r>
          </a:p>
          <a:p>
            <a:pPr marL="0" indent="0">
              <a:buNone/>
            </a:pPr>
            <a:r>
              <a:rPr lang="en-US" dirty="0"/>
              <a:t>Assumptions : </a:t>
            </a:r>
          </a:p>
          <a:p>
            <a:pPr marL="457200" lvl="1" indent="0">
              <a:buNone/>
            </a:pPr>
            <a:r>
              <a:rPr lang="en-US" dirty="0"/>
              <a:t>control solution (u) is known =&gt; u(t) is known for all [t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Forward integration of state differential equation (because x</a:t>
            </a:r>
            <a:r>
              <a:rPr lang="en-US" baseline="-25000" dirty="0"/>
              <a:t>0</a:t>
            </a:r>
            <a:r>
              <a:rPr lang="en-US" dirty="0"/>
              <a:t> is known)</a:t>
            </a:r>
          </a:p>
          <a:p>
            <a:pPr marL="457200" lvl="1" indent="0">
              <a:buNone/>
            </a:pPr>
            <a:r>
              <a:rPr lang="en-US" dirty="0"/>
              <a:t>Backward integration of costate differential equation (because </a:t>
            </a:r>
            <a:r>
              <a:rPr lang="en-US" dirty="0" err="1"/>
              <a:t>ƛ</a:t>
            </a:r>
            <a:r>
              <a:rPr lang="en-US" baseline="-25000" dirty="0" err="1"/>
              <a:t>f</a:t>
            </a:r>
            <a:r>
              <a:rPr lang="en-US" dirty="0"/>
              <a:t> is known)</a:t>
            </a:r>
          </a:p>
          <a:p>
            <a:pPr lvl="2"/>
            <a:r>
              <a:rPr lang="en-US" dirty="0"/>
              <a:t>State x is obtained from the the integrated trajectory of x.</a:t>
            </a:r>
          </a:p>
          <a:p>
            <a:pPr marL="457200" lvl="1" indent="0">
              <a:buNone/>
            </a:pPr>
            <a:r>
              <a:rPr lang="en-US" dirty="0"/>
              <a:t>Control eqn. is not satisfied </a:t>
            </a:r>
          </a:p>
          <a:p>
            <a:pPr marL="457200" lvl="1" indent="0">
              <a:buNone/>
            </a:pPr>
            <a:r>
              <a:rPr lang="en-US" dirty="0"/>
              <a:t>	u</a:t>
            </a:r>
            <a:r>
              <a:rPr lang="en-US" baseline="30000" dirty="0"/>
              <a:t>i+1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30000" dirty="0" err="1"/>
              <a:t>i</a:t>
            </a:r>
            <a:r>
              <a:rPr lang="en-US" dirty="0"/>
              <a:t> - 𝜏 [del(H)/del(u)] </a:t>
            </a:r>
          </a:p>
          <a:p>
            <a:pPr marL="457200" lvl="1" indent="0">
              <a:buNone/>
            </a:pPr>
            <a:r>
              <a:rPr lang="en-US" dirty="0"/>
              <a:t>	 𝜏 is designer's choice, and it is generally between 0 to 1.</a:t>
            </a:r>
          </a:p>
        </p:txBody>
      </p:sp>
    </p:spTree>
    <p:extLst>
      <p:ext uri="{BB962C8B-B14F-4D97-AF65-F5344CB8AC3E}">
        <p14:creationId xmlns:p14="http://schemas.microsoft.com/office/powerpoint/2010/main" val="368122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7EA5-B431-2A46-B3A2-334803B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6287-3C13-5C40-A655-26FCC199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r>
              <a:rPr lang="en-US" dirty="0"/>
              <a:t>J = q/2(</a:t>
            </a:r>
            <a:r>
              <a:rPr lang="en-US" dirty="0" err="1"/>
              <a:t>M</a:t>
            </a:r>
            <a:r>
              <a:rPr lang="en-US" baseline="-25000" dirty="0" err="1"/>
              <a:t>f</a:t>
            </a:r>
            <a:r>
              <a:rPr lang="en-US" dirty="0"/>
              <a:t> – 0.8)</a:t>
            </a:r>
            <a:r>
              <a:rPr lang="en-US" baseline="30000" dirty="0"/>
              <a:t>2</a:t>
            </a:r>
            <a:r>
              <a:rPr lang="en-US" dirty="0"/>
              <a:t>+ (0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1 dt</a:t>
            </a:r>
          </a:p>
          <a:p>
            <a:r>
              <a:rPr lang="en-US" dirty="0"/>
              <a:t>g(</a:t>
            </a:r>
            <a:r>
              <a:rPr lang="en-US" dirty="0" err="1"/>
              <a:t>t,x,u</a:t>
            </a:r>
            <a:r>
              <a:rPr lang="en-US" dirty="0"/>
              <a:t>) +  </a:t>
            </a:r>
            <a:r>
              <a:rPr lang="en-US" dirty="0" err="1"/>
              <a:t>ƛ</a:t>
            </a:r>
            <a:r>
              <a:rPr lang="en-US" baseline="30000" dirty="0" err="1"/>
              <a:t>T</a:t>
            </a:r>
            <a:r>
              <a:rPr lang="en-US" dirty="0"/>
              <a:t> f(</a:t>
            </a:r>
            <a:r>
              <a:rPr lang="en-US" dirty="0" err="1"/>
              <a:t>t,x,u</a:t>
            </a:r>
            <a:r>
              <a:rPr lang="en-US" dirty="0"/>
              <a:t>)</a:t>
            </a:r>
          </a:p>
          <a:p>
            <a:r>
              <a:rPr lang="en-US" dirty="0"/>
              <a:t>H = g + ƛ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1</a:t>
            </a:r>
            <a:r>
              <a:rPr lang="en-US" dirty="0"/>
              <a:t> + ƛ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2</a:t>
            </a:r>
          </a:p>
          <a:p>
            <a:r>
              <a:rPr lang="en-US" dirty="0"/>
              <a:t>H = g + ƛ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1 </a:t>
            </a:r>
          </a:p>
          <a:p>
            <a:r>
              <a:rPr lang="en-US" dirty="0"/>
              <a:t>ƛ</a:t>
            </a:r>
            <a:r>
              <a:rPr lang="en-US" baseline="-25000" dirty="0"/>
              <a:t>1</a:t>
            </a:r>
            <a:r>
              <a:rPr lang="en-US" dirty="0"/>
              <a:t>_dot = -del(H)/del(M) = </a:t>
            </a:r>
          </a:p>
          <a:p>
            <a:r>
              <a:rPr lang="en-US" dirty="0"/>
              <a:t>ƛ</a:t>
            </a:r>
            <a:r>
              <a:rPr lang="en-US" baseline="-25000" dirty="0"/>
              <a:t>1f</a:t>
            </a:r>
            <a:r>
              <a:rPr lang="en-US" dirty="0"/>
              <a:t> = del(phi)/del(</a:t>
            </a:r>
            <a:r>
              <a:rPr lang="en-US" dirty="0" err="1"/>
              <a:t>M</a:t>
            </a:r>
            <a:r>
              <a:rPr lang="en-US" baseline="-25000" dirty="0" err="1"/>
              <a:t>f</a:t>
            </a:r>
            <a:r>
              <a:rPr lang="en-US" dirty="0"/>
              <a:t>) = q(</a:t>
            </a:r>
            <a:r>
              <a:rPr lang="en-US" dirty="0" err="1"/>
              <a:t>M</a:t>
            </a:r>
            <a:r>
              <a:rPr lang="en-US" baseline="-25000" dirty="0" err="1"/>
              <a:t>f</a:t>
            </a:r>
            <a:r>
              <a:rPr lang="en-US" dirty="0"/>
              <a:t> – 0.8)</a:t>
            </a:r>
            <a:endParaRPr lang="en-US" baseline="-25000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8959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B075-D81C-4443-AAC0-E59EF25F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77"/>
            <a:ext cx="10515600" cy="1062109"/>
          </a:xfrm>
        </p:spPr>
        <p:txBody>
          <a:bodyPr/>
          <a:lstStyle/>
          <a:p>
            <a:r>
              <a:rPr lang="en-US" dirty="0"/>
              <a:t>Static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8754-E887-8244-B063-3E5F2A43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616"/>
            <a:ext cx="10515600" cy="60053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Minimize a function f(x) 𝞊 R, x 𝞊 R</a:t>
            </a:r>
            <a:r>
              <a:rPr lang="en-US" baseline="30000" dirty="0"/>
              <a:t>n</a:t>
            </a:r>
            <a:r>
              <a:rPr lang="en-US" dirty="0"/>
              <a:t>; x = {x</a:t>
            </a:r>
            <a:r>
              <a:rPr lang="en-US" baseline="-25000" dirty="0"/>
              <a:t>1</a:t>
            </a:r>
            <a:r>
              <a:rPr lang="en-US" dirty="0"/>
              <a:t>, 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r>
              <a:rPr lang="en-US" dirty="0"/>
              <a:t>Necessary conditions of optimality (unconstrained case) </a:t>
            </a:r>
          </a:p>
          <a:p>
            <a:pPr lvl="1"/>
            <a:r>
              <a:rPr lang="en-US" dirty="0"/>
              <a:t>del (f(x))/del(x) = 0 ……. How many equations …..</a:t>
            </a:r>
          </a:p>
          <a:p>
            <a:pPr lvl="2"/>
            <a:r>
              <a:rPr lang="en-US" dirty="0"/>
              <a:t>del (f(x))/del(x</a:t>
            </a:r>
            <a:r>
              <a:rPr lang="en-US" baseline="-25000" dirty="0"/>
              <a:t>1</a:t>
            </a:r>
            <a:r>
              <a:rPr lang="en-US" dirty="0"/>
              <a:t>) = 0</a:t>
            </a:r>
          </a:p>
          <a:p>
            <a:pPr lvl="2"/>
            <a:r>
              <a:rPr lang="en-US" dirty="0"/>
              <a:t>del (f(x))/del(x</a:t>
            </a:r>
            <a:r>
              <a:rPr lang="en-US" baseline="-25000" dirty="0"/>
              <a:t>2</a:t>
            </a:r>
            <a:r>
              <a:rPr lang="en-US" dirty="0"/>
              <a:t>) = 0</a:t>
            </a:r>
          </a:p>
          <a:p>
            <a:pPr marL="914400" lvl="2" indent="0">
              <a:buNone/>
            </a:pPr>
            <a:r>
              <a:rPr lang="en-US" dirty="0"/>
              <a:t>                   .</a:t>
            </a:r>
          </a:p>
          <a:p>
            <a:pPr marL="914400" lvl="2" indent="0">
              <a:buNone/>
            </a:pPr>
            <a:r>
              <a:rPr lang="en-US" dirty="0"/>
              <a:t>	   .</a:t>
            </a:r>
          </a:p>
          <a:p>
            <a:pPr lvl="2"/>
            <a:r>
              <a:rPr lang="en-US" dirty="0"/>
              <a:t>del (f(x))/del(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= 0</a:t>
            </a:r>
          </a:p>
          <a:p>
            <a:pPr lvl="1"/>
            <a:r>
              <a:rPr lang="en-US" dirty="0"/>
              <a:t>[del (f(x))/del(x</a:t>
            </a:r>
            <a:r>
              <a:rPr lang="en-US" baseline="-25000" dirty="0"/>
              <a:t>1</a:t>
            </a:r>
            <a:r>
              <a:rPr lang="en-US" dirty="0"/>
              <a:t>); del (f(x))/del(x</a:t>
            </a:r>
            <a:r>
              <a:rPr lang="en-US" baseline="-25000" dirty="0"/>
              <a:t>2</a:t>
            </a:r>
            <a:r>
              <a:rPr lang="en-US" dirty="0"/>
              <a:t>); …; del (f(x))/del(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)] = [0; 0; …., 0]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f(x) = f(x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2,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 = (x</a:t>
            </a:r>
            <a:r>
              <a:rPr lang="en-US" baseline="-25000" dirty="0"/>
              <a:t>1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+(x</a:t>
            </a:r>
            <a:r>
              <a:rPr lang="en-US" baseline="-25000" dirty="0"/>
              <a:t>2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+(x</a:t>
            </a:r>
            <a:r>
              <a:rPr lang="en-US" baseline="-25000" dirty="0"/>
              <a:t>3 </a:t>
            </a:r>
            <a:r>
              <a:rPr lang="en-US" dirty="0"/>
              <a:t>)</a:t>
            </a:r>
            <a:r>
              <a:rPr lang="en-US" baseline="30000" dirty="0"/>
              <a:t>2                                    </a:t>
            </a:r>
            <a:r>
              <a:rPr lang="en-US" dirty="0"/>
              <a:t> Unique solution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f(x) = f(x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2,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 = (x</a:t>
            </a:r>
            <a:r>
              <a:rPr lang="en-US" baseline="-25000" dirty="0"/>
              <a:t>1</a:t>
            </a:r>
            <a:r>
              <a:rPr lang="en-US" dirty="0"/>
              <a:t>+x</a:t>
            </a:r>
            <a:r>
              <a:rPr lang="en-US" baseline="-25000" dirty="0"/>
              <a:t>2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+(x</a:t>
            </a:r>
            <a:r>
              <a:rPr lang="en-US" baseline="-25000" dirty="0"/>
              <a:t>3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                        Infinite solutions / multiple solutions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f(x) = f(x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2,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 = (x</a:t>
            </a:r>
            <a:r>
              <a:rPr lang="en-US" baseline="-25000" dirty="0"/>
              <a:t>1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+(x</a:t>
            </a:r>
            <a:r>
              <a:rPr lang="en-US" baseline="-25000" dirty="0"/>
              <a:t>3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                              Infinite solutions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f(x) = f(x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2,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 = cos(x</a:t>
            </a:r>
            <a:r>
              <a:rPr lang="en-US" baseline="-25000" dirty="0"/>
              <a:t>1 </a:t>
            </a:r>
            <a:r>
              <a:rPr lang="en-US" dirty="0"/>
              <a:t>) + sin(x</a:t>
            </a:r>
            <a:r>
              <a:rPr lang="en-US" baseline="-25000" dirty="0"/>
              <a:t>2</a:t>
            </a:r>
            <a:r>
              <a:rPr lang="en-US" dirty="0"/>
              <a:t>) + (x</a:t>
            </a:r>
            <a:r>
              <a:rPr lang="en-US" baseline="-25000" dirty="0"/>
              <a:t>3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                              Infinite solutions</a:t>
            </a:r>
          </a:p>
          <a:p>
            <a:pPr marL="457200" lvl="1" indent="0">
              <a:buNone/>
            </a:pPr>
            <a:r>
              <a:rPr lang="en-US" dirty="0"/>
              <a:t>    (under the domain constraint of [0, pi/2] we could have got a unique solution.)</a:t>
            </a:r>
          </a:p>
          <a:p>
            <a:pPr marL="457200" lvl="1" indent="0">
              <a:buNone/>
            </a:pPr>
            <a:r>
              <a:rPr lang="en-US" dirty="0"/>
              <a:t>    (under the domain constraint of [0, pi/6] we could have got no solution.)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4D36A4E-B40D-C840-859F-43DAA639FF14}"/>
              </a:ext>
            </a:extLst>
          </p:cNvPr>
          <p:cNvCxnSpPr>
            <a:cxnSpLocks/>
          </p:cNvCxnSpPr>
          <p:nvPr/>
        </p:nvCxnSpPr>
        <p:spPr>
          <a:xfrm>
            <a:off x="3781168" y="2360141"/>
            <a:ext cx="1421027" cy="1297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0613E6C-B3D8-974E-86E6-21002D9D819F}"/>
              </a:ext>
            </a:extLst>
          </p:cNvPr>
          <p:cNvSpPr/>
          <p:nvPr/>
        </p:nvSpPr>
        <p:spPr>
          <a:xfrm>
            <a:off x="5754131" y="3832327"/>
            <a:ext cx="1235676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D3D50BB-395E-854A-83F2-323EAA36D289}"/>
              </a:ext>
            </a:extLst>
          </p:cNvPr>
          <p:cNvSpPr/>
          <p:nvPr/>
        </p:nvSpPr>
        <p:spPr>
          <a:xfrm>
            <a:off x="5375190" y="4883527"/>
            <a:ext cx="1235676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42A7503-D1D1-154E-8A33-E11E174A7B56}"/>
              </a:ext>
            </a:extLst>
          </p:cNvPr>
          <p:cNvSpPr/>
          <p:nvPr/>
        </p:nvSpPr>
        <p:spPr>
          <a:xfrm>
            <a:off x="6610866" y="5512417"/>
            <a:ext cx="1235676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55ECD33-8067-6746-B00C-1E18A353C74A}"/>
              </a:ext>
            </a:extLst>
          </p:cNvPr>
          <p:cNvSpPr/>
          <p:nvPr/>
        </p:nvSpPr>
        <p:spPr>
          <a:xfrm>
            <a:off x="5478162" y="4389909"/>
            <a:ext cx="1235676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2517-DCF7-5140-A863-2233DE46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111082"/>
            <a:ext cx="10515600" cy="837600"/>
          </a:xfrm>
        </p:spPr>
        <p:txBody>
          <a:bodyPr/>
          <a:lstStyle/>
          <a:p>
            <a:r>
              <a:rPr lang="en-US" dirty="0"/>
              <a:t>Static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828C-880C-4845-8A73-51DCD5B2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477"/>
            <a:ext cx="11353800" cy="6079524"/>
          </a:xfrm>
        </p:spPr>
        <p:txBody>
          <a:bodyPr>
            <a:normAutofit/>
          </a:bodyPr>
          <a:lstStyle/>
          <a:p>
            <a:r>
              <a:rPr lang="en-US" dirty="0"/>
              <a:t>Minimize a function f(x) 𝞊 R, x 𝞊 R</a:t>
            </a:r>
            <a:r>
              <a:rPr lang="en-US" baseline="30000" dirty="0"/>
              <a:t>n</a:t>
            </a:r>
            <a:r>
              <a:rPr lang="en-US" dirty="0"/>
              <a:t>; x = {x</a:t>
            </a:r>
            <a:r>
              <a:rPr lang="en-US" baseline="-25000" dirty="0"/>
              <a:t>1</a:t>
            </a:r>
            <a:r>
              <a:rPr lang="en-US" dirty="0"/>
              <a:t>, 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r>
              <a:rPr lang="en-US" dirty="0"/>
              <a:t>Under the constraints : </a:t>
            </a:r>
          </a:p>
          <a:p>
            <a:pPr lvl="1"/>
            <a:r>
              <a:rPr lang="en-US" dirty="0"/>
              <a:t>Nonlinear constraint : g(x) (there could be m constraints)</a:t>
            </a:r>
          </a:p>
          <a:p>
            <a:pPr lvl="2"/>
            <a:r>
              <a:rPr lang="en-US" dirty="0"/>
              <a:t>Equality constraints  g(x) = 0</a:t>
            </a:r>
          </a:p>
          <a:p>
            <a:pPr lvl="2"/>
            <a:r>
              <a:rPr lang="en-US" dirty="0"/>
              <a:t>Inequality constraint g(x) &lt;= 0 (g(x) is less than or equal to)</a:t>
            </a:r>
          </a:p>
          <a:p>
            <a:r>
              <a:rPr lang="en-US" dirty="0"/>
              <a:t>Necessary conditions of optimality (constrained case, equality constraints) </a:t>
            </a:r>
          </a:p>
          <a:p>
            <a:pPr lvl="1"/>
            <a:r>
              <a:rPr lang="en-US" dirty="0"/>
              <a:t>Augmented cost function : J = f + </a:t>
            </a:r>
            <a:r>
              <a:rPr lang="en-US" dirty="0" err="1"/>
              <a:t>ƛ</a:t>
            </a:r>
            <a:r>
              <a:rPr lang="en-US" baseline="30000" dirty="0" err="1"/>
              <a:t>T</a:t>
            </a:r>
            <a:r>
              <a:rPr lang="en-US" dirty="0"/>
              <a:t> g ( dimension of </a:t>
            </a:r>
            <a:r>
              <a:rPr lang="en-US" dirty="0" err="1"/>
              <a:t>ƛ</a:t>
            </a:r>
            <a:r>
              <a:rPr lang="en-US" dirty="0"/>
              <a:t> 𝞊 R</a:t>
            </a:r>
            <a:r>
              <a:rPr lang="en-US" baseline="30000" dirty="0"/>
              <a:t>mx1</a:t>
            </a:r>
            <a:r>
              <a:rPr lang="en-US" dirty="0"/>
              <a:t> ). (J is scalar)</a:t>
            </a:r>
          </a:p>
          <a:p>
            <a:pPr lvl="1"/>
            <a:r>
              <a:rPr lang="en-US" dirty="0"/>
              <a:t>Number of free variables / independent variables in J : n + m</a:t>
            </a:r>
          </a:p>
          <a:p>
            <a:pPr lvl="2"/>
            <a:r>
              <a:rPr lang="en-US" dirty="0"/>
              <a:t>Increased the dimensionality of the problem</a:t>
            </a:r>
          </a:p>
          <a:p>
            <a:pPr lvl="1"/>
            <a:r>
              <a:rPr lang="en-US" dirty="0"/>
              <a:t>Del(J)/del(x) = 0                           del(f)/del(x) + (del(g)/del(x)) </a:t>
            </a:r>
            <a:r>
              <a:rPr lang="en-US" dirty="0" err="1"/>
              <a:t>ƛ</a:t>
            </a:r>
            <a:r>
              <a:rPr lang="en-US" dirty="0"/>
              <a:t> = 0.  ---- n </a:t>
            </a:r>
            <a:r>
              <a:rPr lang="en-US" dirty="0" err="1"/>
              <a:t>eqns</a:t>
            </a:r>
            <a:endParaRPr lang="en-US" dirty="0"/>
          </a:p>
          <a:p>
            <a:pPr lvl="1"/>
            <a:r>
              <a:rPr lang="en-US" dirty="0"/>
              <a:t>Del(J)/del(</a:t>
            </a:r>
            <a:r>
              <a:rPr lang="en-US" dirty="0" err="1"/>
              <a:t>ƛ</a:t>
            </a:r>
            <a:r>
              <a:rPr lang="en-US" dirty="0"/>
              <a:t>) = 0                           g(x) = 0                                                  ---- m </a:t>
            </a:r>
            <a:r>
              <a:rPr lang="en-US" dirty="0" err="1"/>
              <a:t>eqns</a:t>
            </a:r>
            <a:endParaRPr lang="en-US" dirty="0"/>
          </a:p>
          <a:p>
            <a:r>
              <a:rPr lang="en-US" dirty="0"/>
              <a:t>f(x) = f(x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2,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 = (x</a:t>
            </a:r>
            <a:r>
              <a:rPr lang="en-US" baseline="-25000" dirty="0"/>
              <a:t>1</a:t>
            </a:r>
            <a:r>
              <a:rPr lang="en-US" dirty="0"/>
              <a:t>+x</a:t>
            </a:r>
            <a:r>
              <a:rPr lang="en-US" baseline="-25000" dirty="0"/>
              <a:t>2 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+(x</a:t>
            </a:r>
            <a:r>
              <a:rPr lang="en-US" baseline="-25000" dirty="0"/>
              <a:t>3 </a:t>
            </a:r>
            <a:r>
              <a:rPr lang="en-US" dirty="0"/>
              <a:t>)</a:t>
            </a:r>
            <a:r>
              <a:rPr lang="en-US" baseline="30000" dirty="0"/>
              <a:t>2                                                    </a:t>
            </a:r>
            <a:endParaRPr lang="en-US" dirty="0"/>
          </a:p>
          <a:p>
            <a:r>
              <a:rPr lang="en-US" dirty="0"/>
              <a:t>g(x) = x</a:t>
            </a:r>
            <a:r>
              <a:rPr lang="en-US" baseline="-25000" dirty="0"/>
              <a:t>1</a:t>
            </a:r>
            <a:r>
              <a:rPr lang="en-US" dirty="0"/>
              <a:t> - 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r>
              <a:rPr lang="en-US" baseline="-25000" dirty="0"/>
              <a:t>                                                                                            </a:t>
            </a:r>
            <a:endParaRPr lang="en-US" dirty="0"/>
          </a:p>
          <a:p>
            <a:r>
              <a:rPr lang="en-US" dirty="0"/>
              <a:t>g(x) = sin(x</a:t>
            </a:r>
            <a:r>
              <a:rPr lang="en-US" baseline="-25000" dirty="0"/>
              <a:t>1</a:t>
            </a:r>
            <a:r>
              <a:rPr lang="en-US" dirty="0"/>
              <a:t>) + cos(x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= 0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C517B0F-212C-104E-AD54-5C75848CF6EA}"/>
              </a:ext>
            </a:extLst>
          </p:cNvPr>
          <p:cNvSpPr/>
          <p:nvPr/>
        </p:nvSpPr>
        <p:spPr>
          <a:xfrm>
            <a:off x="3886196" y="4831427"/>
            <a:ext cx="1322173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4348EC2-FFDD-7947-8D18-CFBA19625DD7}"/>
              </a:ext>
            </a:extLst>
          </p:cNvPr>
          <p:cNvSpPr/>
          <p:nvPr/>
        </p:nvSpPr>
        <p:spPr>
          <a:xfrm>
            <a:off x="3886196" y="4510151"/>
            <a:ext cx="1322173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F429333-01CE-7D44-A212-A91EDECF4327}"/>
              </a:ext>
            </a:extLst>
          </p:cNvPr>
          <p:cNvSpPr/>
          <p:nvPr/>
        </p:nvSpPr>
        <p:spPr>
          <a:xfrm>
            <a:off x="6701478" y="5819281"/>
            <a:ext cx="1322173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90A9528-2DBD-CA43-81E5-A09CAE32446F}"/>
              </a:ext>
            </a:extLst>
          </p:cNvPr>
          <p:cNvSpPr/>
          <p:nvPr/>
        </p:nvSpPr>
        <p:spPr>
          <a:xfrm>
            <a:off x="5737651" y="5752049"/>
            <a:ext cx="469557" cy="457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A3890F-6D48-3B4A-A071-4E78FBFACB6B}"/>
              </a:ext>
            </a:extLst>
          </p:cNvPr>
          <p:cNvSpPr/>
          <p:nvPr/>
        </p:nvSpPr>
        <p:spPr>
          <a:xfrm>
            <a:off x="8274700" y="5710191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Unique solution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2E4E179-B9A9-8A46-ACCB-831FE1D3E2BF}"/>
              </a:ext>
            </a:extLst>
          </p:cNvPr>
          <p:cNvSpPr/>
          <p:nvPr/>
        </p:nvSpPr>
        <p:spPr>
          <a:xfrm>
            <a:off x="5725299" y="6289588"/>
            <a:ext cx="469557" cy="45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79533-2C87-BF43-92DD-00AE96A3BB57}"/>
              </a:ext>
            </a:extLst>
          </p:cNvPr>
          <p:cNvSpPr/>
          <p:nvPr/>
        </p:nvSpPr>
        <p:spPr>
          <a:xfrm>
            <a:off x="8187377" y="6289588"/>
            <a:ext cx="259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Multiple/ infinite solution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2B46ECB-6290-434F-9B11-0088A31803FD}"/>
              </a:ext>
            </a:extLst>
          </p:cNvPr>
          <p:cNvSpPr/>
          <p:nvPr/>
        </p:nvSpPr>
        <p:spPr>
          <a:xfrm>
            <a:off x="6701478" y="6313616"/>
            <a:ext cx="1322173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0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5C65-D3F6-9748-922E-E154FD28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D3DF-C676-3D49-A7DE-8696E838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constraints</a:t>
            </a:r>
          </a:p>
          <a:p>
            <a:pPr lvl="1"/>
            <a:r>
              <a:rPr lang="en-US" dirty="0"/>
              <a:t>Inequality constraint g(x) &lt;= 0  (less than or equal to)</a:t>
            </a:r>
          </a:p>
          <a:p>
            <a:pPr lvl="1"/>
            <a:r>
              <a:rPr lang="en-US" dirty="0" err="1"/>
              <a:t>Karush</a:t>
            </a:r>
            <a:r>
              <a:rPr lang="en-US" dirty="0"/>
              <a:t>-Kuhn-Tucker condition is used to find the optimality</a:t>
            </a:r>
          </a:p>
          <a:p>
            <a:pPr lvl="1"/>
            <a:r>
              <a:rPr lang="en-US" dirty="0"/>
              <a:t>The constraints can be divided in two types</a:t>
            </a:r>
          </a:p>
          <a:p>
            <a:pPr lvl="2"/>
            <a:r>
              <a:rPr lang="en-US" dirty="0"/>
              <a:t>Active constraints =&gt; when the solution tries to cross the boundary,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(x) = 0</a:t>
            </a:r>
          </a:p>
          <a:p>
            <a:pPr lvl="2"/>
            <a:r>
              <a:rPr lang="en-US" dirty="0"/>
              <a:t>Inactive constraints =&gt; when the solution is well within the boundary (we just forget about the presence of constraint)</a:t>
            </a:r>
          </a:p>
          <a:p>
            <a:pPr lvl="2"/>
            <a:r>
              <a:rPr lang="en-US" dirty="0"/>
              <a:t>We have to always solve the problem for the active constraints only. (without bothering about the inactive constraints)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EED6-E909-A34A-ADCE-DC691128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variational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0FBE-E5C9-104B-87C3-77D5B4F0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Functional ( the argument is a function and output is a scalar value)</a:t>
            </a:r>
          </a:p>
          <a:p>
            <a:r>
              <a:rPr lang="en-US" dirty="0"/>
              <a:t>J(x(t))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(x(t))</a:t>
            </a:r>
            <a:r>
              <a:rPr lang="en-US" baseline="30000" dirty="0"/>
              <a:t>2</a:t>
            </a:r>
            <a:r>
              <a:rPr lang="en-US" dirty="0"/>
              <a:t> dt   : x(t) could be any admissible function</a:t>
            </a:r>
          </a:p>
          <a:p>
            <a:pPr marL="2743200" lvl="6" indent="0">
              <a:buNone/>
            </a:pPr>
            <a:r>
              <a:rPr lang="en-US" dirty="0"/>
              <a:t>      : x(t) = 0. / x(t) = log(x). / x(t) = sin(t).   / x(t) = </a:t>
            </a:r>
            <a:r>
              <a:rPr lang="en-US" dirty="0" err="1"/>
              <a:t>e^t</a:t>
            </a:r>
            <a:r>
              <a:rPr lang="en-US" dirty="0"/>
              <a:t>. / x(t) = t+0.1*t^2 / ………</a:t>
            </a:r>
          </a:p>
          <a:p>
            <a:pPr marL="914400" lvl="2" indent="0">
              <a:buNone/>
            </a:pPr>
            <a:r>
              <a:rPr lang="en-US" dirty="0"/>
              <a:t>Min J(x(t)) =&gt; x(t) = 0</a:t>
            </a:r>
          </a:p>
          <a:p>
            <a:pPr marL="0" indent="0">
              <a:buNone/>
            </a:pPr>
            <a:r>
              <a:rPr lang="en-US" dirty="0"/>
              <a:t>   J(x+𝛿x) =&gt;  𝛿x: is a small change in the function x (however 𝛿x is a function in itself, it can have any admissible form)</a:t>
            </a:r>
          </a:p>
          <a:p>
            <a:pPr marL="0" indent="0">
              <a:buNone/>
            </a:pPr>
            <a:r>
              <a:rPr lang="en-US" dirty="0"/>
              <a:t>Only major requirement is that value of : x+𝛿x = x(t)+𝛿x(t) should not be very far from the value of x(t) for all t 𝞊 [t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]</a:t>
            </a:r>
          </a:p>
          <a:p>
            <a:r>
              <a:rPr lang="en-US" dirty="0"/>
              <a:t>Increment</a:t>
            </a:r>
          </a:p>
          <a:p>
            <a:pPr lvl="1"/>
            <a:r>
              <a:rPr lang="en-US" dirty="0"/>
              <a:t>ΔJ = J(x+𝛿x) - J(x) </a:t>
            </a:r>
          </a:p>
          <a:p>
            <a:pPr lvl="1"/>
            <a:r>
              <a:rPr lang="en-US" dirty="0"/>
              <a:t>First order variation</a:t>
            </a:r>
          </a:p>
          <a:p>
            <a:pPr lvl="2"/>
            <a:r>
              <a:rPr lang="en-US" dirty="0"/>
              <a:t>We consider the only first order terms in the increment</a:t>
            </a:r>
          </a:p>
        </p:txBody>
      </p:sp>
    </p:spTree>
    <p:extLst>
      <p:ext uri="{BB962C8B-B14F-4D97-AF65-F5344CB8AC3E}">
        <p14:creationId xmlns:p14="http://schemas.microsoft.com/office/powerpoint/2010/main" val="161916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A839-CE3B-9848-AB62-6159DFFE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BA8A-72DA-D24E-B3B5-A0D7860D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709670C-4CA8-F34F-BBCA-86A73CCF40A6}"/>
              </a:ext>
            </a:extLst>
          </p:cNvPr>
          <p:cNvSpPr/>
          <p:nvPr/>
        </p:nvSpPr>
        <p:spPr>
          <a:xfrm>
            <a:off x="2520778" y="166730"/>
            <a:ext cx="9588844" cy="3268448"/>
          </a:xfrm>
          <a:custGeom>
            <a:avLst/>
            <a:gdLst>
              <a:gd name="connsiteX0" fmla="*/ 0 w 9588844"/>
              <a:gd name="connsiteY0" fmla="*/ 3268448 h 3268448"/>
              <a:gd name="connsiteX1" fmla="*/ 420130 w 9588844"/>
              <a:gd name="connsiteY1" fmla="*/ 2823605 h 3268448"/>
              <a:gd name="connsiteX2" fmla="*/ 1272746 w 9588844"/>
              <a:gd name="connsiteY2" fmla="*/ 3095454 h 3268448"/>
              <a:gd name="connsiteX3" fmla="*/ 2026508 w 9588844"/>
              <a:gd name="connsiteY3" fmla="*/ 2601184 h 3268448"/>
              <a:gd name="connsiteX4" fmla="*/ 2916195 w 9588844"/>
              <a:gd name="connsiteY4" fmla="*/ 2601184 h 3268448"/>
              <a:gd name="connsiteX5" fmla="*/ 3645244 w 9588844"/>
              <a:gd name="connsiteY5" fmla="*/ 2069843 h 3268448"/>
              <a:gd name="connsiteX6" fmla="*/ 4819136 w 9588844"/>
              <a:gd name="connsiteY6" fmla="*/ 2168697 h 3268448"/>
              <a:gd name="connsiteX7" fmla="*/ 6697363 w 9588844"/>
              <a:gd name="connsiteY7" fmla="*/ 2774178 h 3268448"/>
              <a:gd name="connsiteX8" fmla="*/ 8328454 w 9588844"/>
              <a:gd name="connsiteY8" fmla="*/ 1427292 h 3268448"/>
              <a:gd name="connsiteX9" fmla="*/ 8587946 w 9588844"/>
              <a:gd name="connsiteY9" fmla="*/ 154546 h 3268448"/>
              <a:gd name="connsiteX10" fmla="*/ 9588844 w 9588844"/>
              <a:gd name="connsiteY10" fmla="*/ 68048 h 32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88844" h="3268448">
                <a:moveTo>
                  <a:pt x="0" y="3268448"/>
                </a:moveTo>
                <a:cubicBezTo>
                  <a:pt x="104003" y="3060442"/>
                  <a:pt x="208006" y="2852437"/>
                  <a:pt x="420130" y="2823605"/>
                </a:cubicBezTo>
                <a:cubicBezTo>
                  <a:pt x="632254" y="2794773"/>
                  <a:pt x="1005016" y="3132524"/>
                  <a:pt x="1272746" y="3095454"/>
                </a:cubicBezTo>
                <a:cubicBezTo>
                  <a:pt x="1540476" y="3058384"/>
                  <a:pt x="1752600" y="2683562"/>
                  <a:pt x="2026508" y="2601184"/>
                </a:cubicBezTo>
                <a:cubicBezTo>
                  <a:pt x="2300416" y="2518806"/>
                  <a:pt x="2646406" y="2689741"/>
                  <a:pt x="2916195" y="2601184"/>
                </a:cubicBezTo>
                <a:cubicBezTo>
                  <a:pt x="3185984" y="2512627"/>
                  <a:pt x="3328087" y="2141924"/>
                  <a:pt x="3645244" y="2069843"/>
                </a:cubicBezTo>
                <a:cubicBezTo>
                  <a:pt x="3962401" y="1997762"/>
                  <a:pt x="4310450" y="2051308"/>
                  <a:pt x="4819136" y="2168697"/>
                </a:cubicBezTo>
                <a:cubicBezTo>
                  <a:pt x="5327822" y="2286086"/>
                  <a:pt x="6112477" y="2897745"/>
                  <a:pt x="6697363" y="2774178"/>
                </a:cubicBezTo>
                <a:cubicBezTo>
                  <a:pt x="7282249" y="2650610"/>
                  <a:pt x="8013357" y="1863897"/>
                  <a:pt x="8328454" y="1427292"/>
                </a:cubicBezTo>
                <a:cubicBezTo>
                  <a:pt x="8643551" y="990687"/>
                  <a:pt x="8377881" y="381087"/>
                  <a:pt x="8587946" y="154546"/>
                </a:cubicBezTo>
                <a:cubicBezTo>
                  <a:pt x="8798011" y="-71995"/>
                  <a:pt x="9193427" y="-1974"/>
                  <a:pt x="9588844" y="680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5800A-11B3-0D42-8C27-709DBD701C35}"/>
              </a:ext>
            </a:extLst>
          </p:cNvPr>
          <p:cNvCxnSpPr/>
          <p:nvPr/>
        </p:nvCxnSpPr>
        <p:spPr>
          <a:xfrm>
            <a:off x="4263081" y="1495168"/>
            <a:ext cx="0" cy="34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28F5F-9241-4540-83A9-46077B788264}"/>
              </a:ext>
            </a:extLst>
          </p:cNvPr>
          <p:cNvCxnSpPr/>
          <p:nvPr/>
        </p:nvCxnSpPr>
        <p:spPr>
          <a:xfrm>
            <a:off x="9588843" y="963827"/>
            <a:ext cx="0" cy="400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94D3EF-2F0D-8244-829D-AA47B08F27BF}"/>
              </a:ext>
            </a:extLst>
          </p:cNvPr>
          <p:cNvSpPr txBox="1"/>
          <p:nvPr/>
        </p:nvSpPr>
        <p:spPr>
          <a:xfrm>
            <a:off x="4164227" y="479442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822BE-85D7-754B-A2B5-BFC313E3817B}"/>
              </a:ext>
            </a:extLst>
          </p:cNvPr>
          <p:cNvSpPr txBox="1"/>
          <p:nvPr/>
        </p:nvSpPr>
        <p:spPr>
          <a:xfrm>
            <a:off x="9316994" y="50181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778EBBB-28EB-784B-8AE3-68855E05CD2B}"/>
              </a:ext>
            </a:extLst>
          </p:cNvPr>
          <p:cNvSpPr/>
          <p:nvPr/>
        </p:nvSpPr>
        <p:spPr>
          <a:xfrm>
            <a:off x="2224216" y="2087893"/>
            <a:ext cx="9897762" cy="839216"/>
          </a:xfrm>
          <a:custGeom>
            <a:avLst/>
            <a:gdLst>
              <a:gd name="connsiteX0" fmla="*/ 0 w 9897762"/>
              <a:gd name="connsiteY0" fmla="*/ 680021 h 839216"/>
              <a:gd name="connsiteX1" fmla="*/ 902043 w 9897762"/>
              <a:gd name="connsiteY1" fmla="*/ 605880 h 839216"/>
              <a:gd name="connsiteX2" fmla="*/ 1458098 w 9897762"/>
              <a:gd name="connsiteY2" fmla="*/ 815945 h 839216"/>
              <a:gd name="connsiteX3" fmla="*/ 1977081 w 9897762"/>
              <a:gd name="connsiteY3" fmla="*/ 815945 h 839216"/>
              <a:gd name="connsiteX4" fmla="*/ 2187146 w 9897762"/>
              <a:gd name="connsiteY4" fmla="*/ 655307 h 839216"/>
              <a:gd name="connsiteX5" fmla="*/ 2508422 w 9897762"/>
              <a:gd name="connsiteY5" fmla="*/ 605880 h 839216"/>
              <a:gd name="connsiteX6" fmla="*/ 2928552 w 9897762"/>
              <a:gd name="connsiteY6" fmla="*/ 630593 h 839216"/>
              <a:gd name="connsiteX7" fmla="*/ 3286898 w 9897762"/>
              <a:gd name="connsiteY7" fmla="*/ 778875 h 839216"/>
              <a:gd name="connsiteX8" fmla="*/ 3645243 w 9897762"/>
              <a:gd name="connsiteY8" fmla="*/ 642950 h 839216"/>
              <a:gd name="connsiteX9" fmla="*/ 3756454 w 9897762"/>
              <a:gd name="connsiteY9" fmla="*/ 383458 h 839216"/>
              <a:gd name="connsiteX10" fmla="*/ 4201298 w 9897762"/>
              <a:gd name="connsiteY10" fmla="*/ 12756 h 839216"/>
              <a:gd name="connsiteX11" fmla="*/ 4967416 w 9897762"/>
              <a:gd name="connsiteY11" fmla="*/ 123966 h 839216"/>
              <a:gd name="connsiteX12" fmla="*/ 5288692 w 9897762"/>
              <a:gd name="connsiteY12" fmla="*/ 494669 h 839216"/>
              <a:gd name="connsiteX13" fmla="*/ 5955957 w 9897762"/>
              <a:gd name="connsiteY13" fmla="*/ 642950 h 839216"/>
              <a:gd name="connsiteX14" fmla="*/ 6301946 w 9897762"/>
              <a:gd name="connsiteY14" fmla="*/ 680021 h 839216"/>
              <a:gd name="connsiteX15" fmla="*/ 6783860 w 9897762"/>
              <a:gd name="connsiteY15" fmla="*/ 803588 h 839216"/>
              <a:gd name="connsiteX16" fmla="*/ 7673546 w 9897762"/>
              <a:gd name="connsiteY16" fmla="*/ 680021 h 839216"/>
              <a:gd name="connsiteX17" fmla="*/ 7994822 w 9897762"/>
              <a:gd name="connsiteY17" fmla="*/ 717091 h 839216"/>
              <a:gd name="connsiteX18" fmla="*/ 8921579 w 9897762"/>
              <a:gd name="connsiteY18" fmla="*/ 791231 h 839216"/>
              <a:gd name="connsiteX19" fmla="*/ 9230498 w 9897762"/>
              <a:gd name="connsiteY19" fmla="*/ 680021 h 839216"/>
              <a:gd name="connsiteX20" fmla="*/ 9897762 w 9897762"/>
              <a:gd name="connsiteY20" fmla="*/ 680021 h 83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897762" h="839216">
                <a:moveTo>
                  <a:pt x="0" y="680021"/>
                </a:moveTo>
                <a:cubicBezTo>
                  <a:pt x="329513" y="631623"/>
                  <a:pt x="659027" y="583226"/>
                  <a:pt x="902043" y="605880"/>
                </a:cubicBezTo>
                <a:cubicBezTo>
                  <a:pt x="1145059" y="628534"/>
                  <a:pt x="1278925" y="780934"/>
                  <a:pt x="1458098" y="815945"/>
                </a:cubicBezTo>
                <a:cubicBezTo>
                  <a:pt x="1637271" y="850956"/>
                  <a:pt x="1855573" y="842718"/>
                  <a:pt x="1977081" y="815945"/>
                </a:cubicBezTo>
                <a:cubicBezTo>
                  <a:pt x="2098589" y="789172"/>
                  <a:pt x="2098589" y="690318"/>
                  <a:pt x="2187146" y="655307"/>
                </a:cubicBezTo>
                <a:cubicBezTo>
                  <a:pt x="2275703" y="620296"/>
                  <a:pt x="2384854" y="609999"/>
                  <a:pt x="2508422" y="605880"/>
                </a:cubicBezTo>
                <a:cubicBezTo>
                  <a:pt x="2631990" y="601761"/>
                  <a:pt x="2798806" y="601761"/>
                  <a:pt x="2928552" y="630593"/>
                </a:cubicBezTo>
                <a:cubicBezTo>
                  <a:pt x="3058298" y="659425"/>
                  <a:pt x="3167450" y="776816"/>
                  <a:pt x="3286898" y="778875"/>
                </a:cubicBezTo>
                <a:cubicBezTo>
                  <a:pt x="3406346" y="780934"/>
                  <a:pt x="3566984" y="708853"/>
                  <a:pt x="3645243" y="642950"/>
                </a:cubicBezTo>
                <a:cubicBezTo>
                  <a:pt x="3723502" y="577047"/>
                  <a:pt x="3663778" y="488490"/>
                  <a:pt x="3756454" y="383458"/>
                </a:cubicBezTo>
                <a:cubicBezTo>
                  <a:pt x="3849130" y="278426"/>
                  <a:pt x="3999471" y="56005"/>
                  <a:pt x="4201298" y="12756"/>
                </a:cubicBezTo>
                <a:cubicBezTo>
                  <a:pt x="4403125" y="-30493"/>
                  <a:pt x="4786184" y="43647"/>
                  <a:pt x="4967416" y="123966"/>
                </a:cubicBezTo>
                <a:cubicBezTo>
                  <a:pt x="5148648" y="204285"/>
                  <a:pt x="5123935" y="408172"/>
                  <a:pt x="5288692" y="494669"/>
                </a:cubicBezTo>
                <a:cubicBezTo>
                  <a:pt x="5453449" y="581166"/>
                  <a:pt x="5787081" y="612058"/>
                  <a:pt x="5955957" y="642950"/>
                </a:cubicBezTo>
                <a:cubicBezTo>
                  <a:pt x="6124833" y="673842"/>
                  <a:pt x="6163962" y="653248"/>
                  <a:pt x="6301946" y="680021"/>
                </a:cubicBezTo>
                <a:cubicBezTo>
                  <a:pt x="6439930" y="706794"/>
                  <a:pt x="6555260" y="803588"/>
                  <a:pt x="6783860" y="803588"/>
                </a:cubicBezTo>
                <a:cubicBezTo>
                  <a:pt x="7012460" y="803588"/>
                  <a:pt x="7471719" y="694437"/>
                  <a:pt x="7673546" y="680021"/>
                </a:cubicBezTo>
                <a:cubicBezTo>
                  <a:pt x="7875373" y="665605"/>
                  <a:pt x="7994822" y="717091"/>
                  <a:pt x="7994822" y="717091"/>
                </a:cubicBezTo>
                <a:cubicBezTo>
                  <a:pt x="8202827" y="735626"/>
                  <a:pt x="8715633" y="797409"/>
                  <a:pt x="8921579" y="791231"/>
                </a:cubicBezTo>
                <a:cubicBezTo>
                  <a:pt x="9127525" y="785053"/>
                  <a:pt x="9067801" y="698556"/>
                  <a:pt x="9230498" y="680021"/>
                </a:cubicBezTo>
                <a:cubicBezTo>
                  <a:pt x="9393195" y="661486"/>
                  <a:pt x="9881286" y="636773"/>
                  <a:pt x="9897762" y="68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70B8B-08A1-3D42-83D9-4F38CDB4690E}"/>
              </a:ext>
            </a:extLst>
          </p:cNvPr>
          <p:cNvSpPr/>
          <p:nvPr/>
        </p:nvSpPr>
        <p:spPr>
          <a:xfrm>
            <a:off x="2048579" y="351278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x(t)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1E115-5271-9848-A73D-45FA0545CC5B}"/>
              </a:ext>
            </a:extLst>
          </p:cNvPr>
          <p:cNvSpPr/>
          <p:nvPr/>
        </p:nvSpPr>
        <p:spPr>
          <a:xfrm>
            <a:off x="1637401" y="2468781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x(t)+𝛿x(t)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726BD5-1B84-8D4F-9B02-4EB728AE5177}"/>
              </a:ext>
            </a:extLst>
          </p:cNvPr>
          <p:cNvCxnSpPr/>
          <p:nvPr/>
        </p:nvCxnSpPr>
        <p:spPr>
          <a:xfrm>
            <a:off x="3507259" y="4226011"/>
            <a:ext cx="695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B24D820-1371-A64D-9640-927A5522AE4D}"/>
              </a:ext>
            </a:extLst>
          </p:cNvPr>
          <p:cNvSpPr/>
          <p:nvPr/>
        </p:nvSpPr>
        <p:spPr>
          <a:xfrm>
            <a:off x="3064476" y="3583459"/>
            <a:ext cx="8921578" cy="1767017"/>
          </a:xfrm>
          <a:custGeom>
            <a:avLst/>
            <a:gdLst>
              <a:gd name="connsiteX0" fmla="*/ 0 w 8921578"/>
              <a:gd name="connsiteY0" fmla="*/ 0 h 1767017"/>
              <a:gd name="connsiteX1" fmla="*/ 1149178 w 8921578"/>
              <a:gd name="connsiteY1" fmla="*/ 457200 h 1767017"/>
              <a:gd name="connsiteX2" fmla="*/ 1309816 w 8921578"/>
              <a:gd name="connsiteY2" fmla="*/ 494271 h 1767017"/>
              <a:gd name="connsiteX3" fmla="*/ 1655805 w 8921578"/>
              <a:gd name="connsiteY3" fmla="*/ 481914 h 1767017"/>
              <a:gd name="connsiteX4" fmla="*/ 2224216 w 8921578"/>
              <a:gd name="connsiteY4" fmla="*/ 506627 h 1767017"/>
              <a:gd name="connsiteX5" fmla="*/ 2446638 w 8921578"/>
              <a:gd name="connsiteY5" fmla="*/ 691979 h 1767017"/>
              <a:gd name="connsiteX6" fmla="*/ 2681416 w 8921578"/>
              <a:gd name="connsiteY6" fmla="*/ 852617 h 1767017"/>
              <a:gd name="connsiteX7" fmla="*/ 2990335 w 8921578"/>
              <a:gd name="connsiteY7" fmla="*/ 803190 h 1767017"/>
              <a:gd name="connsiteX8" fmla="*/ 3237470 w 8921578"/>
              <a:gd name="connsiteY8" fmla="*/ 815546 h 1767017"/>
              <a:gd name="connsiteX9" fmla="*/ 3398108 w 8921578"/>
              <a:gd name="connsiteY9" fmla="*/ 469557 h 1767017"/>
              <a:gd name="connsiteX10" fmla="*/ 3645243 w 8921578"/>
              <a:gd name="connsiteY10" fmla="*/ 407773 h 1767017"/>
              <a:gd name="connsiteX11" fmla="*/ 4102443 w 8921578"/>
              <a:gd name="connsiteY11" fmla="*/ 432487 h 1767017"/>
              <a:gd name="connsiteX12" fmla="*/ 4300151 w 8921578"/>
              <a:gd name="connsiteY12" fmla="*/ 481914 h 1767017"/>
              <a:gd name="connsiteX13" fmla="*/ 4485502 w 8921578"/>
              <a:gd name="connsiteY13" fmla="*/ 642552 h 1767017"/>
              <a:gd name="connsiteX14" fmla="*/ 4769708 w 8921578"/>
              <a:gd name="connsiteY14" fmla="*/ 778476 h 1767017"/>
              <a:gd name="connsiteX15" fmla="*/ 5004486 w 8921578"/>
              <a:gd name="connsiteY15" fmla="*/ 778476 h 1767017"/>
              <a:gd name="connsiteX16" fmla="*/ 5350475 w 8921578"/>
              <a:gd name="connsiteY16" fmla="*/ 766119 h 1767017"/>
              <a:gd name="connsiteX17" fmla="*/ 5585254 w 8921578"/>
              <a:gd name="connsiteY17" fmla="*/ 506627 h 1767017"/>
              <a:gd name="connsiteX18" fmla="*/ 5968313 w 8921578"/>
              <a:gd name="connsiteY18" fmla="*/ 568411 h 1767017"/>
              <a:gd name="connsiteX19" fmla="*/ 6128951 w 8921578"/>
              <a:gd name="connsiteY19" fmla="*/ 593125 h 1767017"/>
              <a:gd name="connsiteX20" fmla="*/ 6400800 w 8921578"/>
              <a:gd name="connsiteY20" fmla="*/ 617838 h 1767017"/>
              <a:gd name="connsiteX21" fmla="*/ 6647935 w 8921578"/>
              <a:gd name="connsiteY21" fmla="*/ 593125 h 1767017"/>
              <a:gd name="connsiteX22" fmla="*/ 6759146 w 8921578"/>
              <a:gd name="connsiteY22" fmla="*/ 642552 h 1767017"/>
              <a:gd name="connsiteX23" fmla="*/ 7080421 w 8921578"/>
              <a:gd name="connsiteY23" fmla="*/ 741406 h 1767017"/>
              <a:gd name="connsiteX24" fmla="*/ 7389340 w 8921578"/>
              <a:gd name="connsiteY24" fmla="*/ 877330 h 1767017"/>
              <a:gd name="connsiteX25" fmla="*/ 8402594 w 8921578"/>
              <a:gd name="connsiteY25" fmla="*/ 1161536 h 1767017"/>
              <a:gd name="connsiteX26" fmla="*/ 8921578 w 8921578"/>
              <a:gd name="connsiteY26" fmla="*/ 1767017 h 176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921578" h="1767017">
                <a:moveTo>
                  <a:pt x="0" y="0"/>
                </a:moveTo>
                <a:lnTo>
                  <a:pt x="1149178" y="457200"/>
                </a:lnTo>
                <a:cubicBezTo>
                  <a:pt x="1367481" y="539579"/>
                  <a:pt x="1225378" y="490152"/>
                  <a:pt x="1309816" y="494271"/>
                </a:cubicBezTo>
                <a:cubicBezTo>
                  <a:pt x="1394254" y="498390"/>
                  <a:pt x="1503405" y="479855"/>
                  <a:pt x="1655805" y="481914"/>
                </a:cubicBezTo>
                <a:cubicBezTo>
                  <a:pt x="1808205" y="483973"/>
                  <a:pt x="2092411" y="471616"/>
                  <a:pt x="2224216" y="506627"/>
                </a:cubicBezTo>
                <a:cubicBezTo>
                  <a:pt x="2356021" y="541638"/>
                  <a:pt x="2370438" y="634314"/>
                  <a:pt x="2446638" y="691979"/>
                </a:cubicBezTo>
                <a:cubicBezTo>
                  <a:pt x="2522838" y="749644"/>
                  <a:pt x="2590800" y="834082"/>
                  <a:pt x="2681416" y="852617"/>
                </a:cubicBezTo>
                <a:cubicBezTo>
                  <a:pt x="2772032" y="871152"/>
                  <a:pt x="2897659" y="809369"/>
                  <a:pt x="2990335" y="803190"/>
                </a:cubicBezTo>
                <a:cubicBezTo>
                  <a:pt x="3083011" y="797012"/>
                  <a:pt x="3169508" y="871151"/>
                  <a:pt x="3237470" y="815546"/>
                </a:cubicBezTo>
                <a:cubicBezTo>
                  <a:pt x="3305432" y="759941"/>
                  <a:pt x="3330146" y="537519"/>
                  <a:pt x="3398108" y="469557"/>
                </a:cubicBezTo>
                <a:cubicBezTo>
                  <a:pt x="3466070" y="401595"/>
                  <a:pt x="3527854" y="413951"/>
                  <a:pt x="3645243" y="407773"/>
                </a:cubicBezTo>
                <a:cubicBezTo>
                  <a:pt x="3762632" y="401595"/>
                  <a:pt x="3993292" y="420130"/>
                  <a:pt x="4102443" y="432487"/>
                </a:cubicBezTo>
                <a:cubicBezTo>
                  <a:pt x="4211594" y="444844"/>
                  <a:pt x="4236308" y="446903"/>
                  <a:pt x="4300151" y="481914"/>
                </a:cubicBezTo>
                <a:cubicBezTo>
                  <a:pt x="4363994" y="516925"/>
                  <a:pt x="4407243" y="593125"/>
                  <a:pt x="4485502" y="642552"/>
                </a:cubicBezTo>
                <a:cubicBezTo>
                  <a:pt x="4563761" y="691979"/>
                  <a:pt x="4683211" y="755822"/>
                  <a:pt x="4769708" y="778476"/>
                </a:cubicBezTo>
                <a:cubicBezTo>
                  <a:pt x="4856205" y="801130"/>
                  <a:pt x="4907692" y="780535"/>
                  <a:pt x="5004486" y="778476"/>
                </a:cubicBezTo>
                <a:cubicBezTo>
                  <a:pt x="5101280" y="776417"/>
                  <a:pt x="5253680" y="811427"/>
                  <a:pt x="5350475" y="766119"/>
                </a:cubicBezTo>
                <a:cubicBezTo>
                  <a:pt x="5447270" y="720811"/>
                  <a:pt x="5482281" y="539578"/>
                  <a:pt x="5585254" y="506627"/>
                </a:cubicBezTo>
                <a:cubicBezTo>
                  <a:pt x="5688227" y="473676"/>
                  <a:pt x="5968313" y="568411"/>
                  <a:pt x="5968313" y="568411"/>
                </a:cubicBezTo>
                <a:cubicBezTo>
                  <a:pt x="6058929" y="582827"/>
                  <a:pt x="6056870" y="584887"/>
                  <a:pt x="6128951" y="593125"/>
                </a:cubicBezTo>
                <a:cubicBezTo>
                  <a:pt x="6201032" y="601363"/>
                  <a:pt x="6314303" y="617838"/>
                  <a:pt x="6400800" y="617838"/>
                </a:cubicBezTo>
                <a:cubicBezTo>
                  <a:pt x="6487297" y="617838"/>
                  <a:pt x="6588211" y="589006"/>
                  <a:pt x="6647935" y="593125"/>
                </a:cubicBezTo>
                <a:cubicBezTo>
                  <a:pt x="6707659" y="597244"/>
                  <a:pt x="6687065" y="617839"/>
                  <a:pt x="6759146" y="642552"/>
                </a:cubicBezTo>
                <a:cubicBezTo>
                  <a:pt x="6831227" y="667265"/>
                  <a:pt x="6975389" y="702276"/>
                  <a:pt x="7080421" y="741406"/>
                </a:cubicBezTo>
                <a:cubicBezTo>
                  <a:pt x="7185453" y="780536"/>
                  <a:pt x="7168978" y="807308"/>
                  <a:pt x="7389340" y="877330"/>
                </a:cubicBezTo>
                <a:cubicBezTo>
                  <a:pt x="7609702" y="947352"/>
                  <a:pt x="8147221" y="1013255"/>
                  <a:pt x="8402594" y="1161536"/>
                </a:cubicBezTo>
                <a:cubicBezTo>
                  <a:pt x="8657967" y="1309817"/>
                  <a:pt x="8789772" y="1538417"/>
                  <a:pt x="8921578" y="17670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C7E76-C3C2-764B-BF0F-5EE4198D2FA7}"/>
              </a:ext>
            </a:extLst>
          </p:cNvPr>
          <p:cNvSpPr/>
          <p:nvPr/>
        </p:nvSpPr>
        <p:spPr>
          <a:xfrm>
            <a:off x="3101224" y="3530778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𝛿x(t)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DB5C1-D147-7E45-BFA8-86E94BDE522E}"/>
              </a:ext>
            </a:extLst>
          </p:cNvPr>
          <p:cNvSpPr txBox="1"/>
          <p:nvPr/>
        </p:nvSpPr>
        <p:spPr>
          <a:xfrm>
            <a:off x="3143857" y="408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74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8F97-9F58-5E42-8A8F-3587BA75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variation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6320-015F-BE4D-BAB9-EC162F1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25624"/>
            <a:ext cx="11986054" cy="4809953"/>
          </a:xfrm>
        </p:spPr>
        <p:txBody>
          <a:bodyPr>
            <a:normAutofit fontScale="92500"/>
          </a:bodyPr>
          <a:lstStyle/>
          <a:p>
            <a:r>
              <a:rPr lang="en-US" dirty="0"/>
              <a:t>ΔJ = J(x+𝛿x) - J(x)</a:t>
            </a:r>
          </a:p>
          <a:p>
            <a:pPr marL="0" indent="0">
              <a:buNone/>
            </a:pPr>
            <a:r>
              <a:rPr lang="en-US" dirty="0"/>
              <a:t>       = ∫ (x+ 𝛿x)</a:t>
            </a:r>
            <a:r>
              <a:rPr lang="en-US" baseline="30000" dirty="0"/>
              <a:t>2</a:t>
            </a:r>
            <a:r>
              <a:rPr lang="en-US" dirty="0"/>
              <a:t> dt - ∫ (x)</a:t>
            </a:r>
            <a:r>
              <a:rPr lang="en-US" baseline="30000" dirty="0"/>
              <a:t>2</a:t>
            </a:r>
            <a:r>
              <a:rPr lang="en-US" dirty="0"/>
              <a:t> dt  (integral limits 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are assumed to be there)</a:t>
            </a:r>
          </a:p>
          <a:p>
            <a:pPr marL="0" indent="0">
              <a:buNone/>
            </a:pPr>
            <a:r>
              <a:rPr lang="en-US" dirty="0"/>
              <a:t>       = ∫ [(x+ 𝛿x)</a:t>
            </a:r>
            <a:r>
              <a:rPr lang="en-US" baseline="30000" dirty="0"/>
              <a:t>2</a:t>
            </a:r>
            <a:r>
              <a:rPr lang="en-US" dirty="0"/>
              <a:t> - (x)</a:t>
            </a:r>
            <a:r>
              <a:rPr lang="en-US" baseline="30000" dirty="0"/>
              <a:t>2</a:t>
            </a:r>
            <a:r>
              <a:rPr lang="en-US" dirty="0"/>
              <a:t> ] dt </a:t>
            </a:r>
          </a:p>
          <a:p>
            <a:pPr marL="0" indent="0">
              <a:buNone/>
            </a:pPr>
            <a:r>
              <a:rPr lang="en-US" dirty="0"/>
              <a:t>       = ∫ [2 x(t) 𝛿x(t) + 𝛿x(t)</a:t>
            </a:r>
            <a:r>
              <a:rPr lang="en-US" baseline="30000" dirty="0"/>
              <a:t>2</a:t>
            </a:r>
            <a:r>
              <a:rPr lang="en-US" dirty="0"/>
              <a:t>] dt </a:t>
            </a:r>
          </a:p>
          <a:p>
            <a:r>
              <a:rPr lang="en-US" dirty="0"/>
              <a:t> 𝛿J(x, 𝛿x ) = First order variation </a:t>
            </a:r>
          </a:p>
          <a:p>
            <a:pPr marL="0" indent="0">
              <a:buNone/>
            </a:pPr>
            <a:r>
              <a:rPr lang="en-US" dirty="0"/>
              <a:t>                       (considering the terms </a:t>
            </a:r>
            <a:r>
              <a:rPr lang="en-US" dirty="0" err="1"/>
              <a:t>upto</a:t>
            </a:r>
            <a:r>
              <a:rPr lang="en-US" dirty="0"/>
              <a:t> first order approximation only)</a:t>
            </a:r>
          </a:p>
          <a:p>
            <a:pPr marL="0" indent="0">
              <a:buNone/>
            </a:pPr>
            <a:r>
              <a:rPr lang="en-US" dirty="0"/>
              <a:t>                    = 2 ∫ (x(t) 𝛿x(t)) dt = 0.  any 𝛿x(t)=1, 2, sin(t), cos(pi/4*t)*0.001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30000" dirty="0"/>
              <a:t>*</a:t>
            </a:r>
            <a:r>
              <a:rPr lang="en-US" dirty="0"/>
              <a:t>(t) =</a:t>
            </a:r>
            <a:r>
              <a:rPr lang="en-US" baseline="30000" dirty="0"/>
              <a:t> </a:t>
            </a:r>
            <a:r>
              <a:rPr lang="en-US" dirty="0"/>
              <a:t>0</a:t>
            </a:r>
          </a:p>
          <a:p>
            <a:r>
              <a:rPr lang="en-US" dirty="0"/>
              <a:t>Fundamental theorem of calculus of variation</a:t>
            </a:r>
          </a:p>
          <a:p>
            <a:pPr marL="0" indent="0">
              <a:buNone/>
            </a:pPr>
            <a:r>
              <a:rPr lang="en-US" dirty="0"/>
              <a:t> 𝛿J(x</a:t>
            </a:r>
            <a:r>
              <a:rPr lang="en-US" baseline="30000" dirty="0"/>
              <a:t>*</a:t>
            </a:r>
            <a:r>
              <a:rPr lang="en-US" dirty="0"/>
              <a:t>, 𝛿x ) = 0, for all admissible 𝛿x(t), then x</a:t>
            </a:r>
            <a:r>
              <a:rPr lang="en-US" baseline="30000" dirty="0"/>
              <a:t>*</a:t>
            </a:r>
            <a:r>
              <a:rPr lang="en-US" dirty="0"/>
              <a:t>(t) is the extremal (minimum or maximum)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6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A6EA-E188-1549-8B91-283FC502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E818-A724-4140-AB5E-76004FFD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9" y="1825624"/>
            <a:ext cx="11701848" cy="4772883"/>
          </a:xfrm>
        </p:spPr>
        <p:txBody>
          <a:bodyPr>
            <a:normAutofit/>
          </a:bodyPr>
          <a:lstStyle/>
          <a:p>
            <a:r>
              <a:rPr lang="en-US" dirty="0"/>
              <a:t>ΔJ (x</a:t>
            </a:r>
            <a:r>
              <a:rPr lang="en-US" baseline="30000" dirty="0"/>
              <a:t>*</a:t>
            </a:r>
            <a:r>
              <a:rPr lang="en-US" dirty="0"/>
              <a:t>, 𝛿x) = J(x</a:t>
            </a:r>
            <a:r>
              <a:rPr lang="en-US" baseline="30000" dirty="0"/>
              <a:t>*</a:t>
            </a:r>
            <a:r>
              <a:rPr lang="en-US" dirty="0"/>
              <a:t>+𝛿x) - J(x</a:t>
            </a:r>
            <a:r>
              <a:rPr lang="en-US" baseline="30000" dirty="0"/>
              <a:t>*</a:t>
            </a:r>
            <a:r>
              <a:rPr lang="en-US" dirty="0"/>
              <a:t>) </a:t>
            </a:r>
          </a:p>
          <a:p>
            <a:r>
              <a:rPr lang="en-US" dirty="0"/>
              <a:t>Assume that x</a:t>
            </a:r>
            <a:r>
              <a:rPr lang="en-US" baseline="30000" dirty="0"/>
              <a:t>* </a:t>
            </a:r>
            <a:r>
              <a:rPr lang="en-US" dirty="0"/>
              <a:t>= sin(t) + t </a:t>
            </a:r>
            <a:r>
              <a:rPr lang="en-US" dirty="0" err="1"/>
              <a:t>e^t</a:t>
            </a:r>
            <a:r>
              <a:rPr lang="en-US" dirty="0"/>
              <a:t> + t^3/6. =&gt; this gives minimum value of J(x(t)) = int 0 to 1 int(x(t)+</a:t>
            </a:r>
            <a:r>
              <a:rPr lang="en-US" dirty="0" err="1"/>
              <a:t>e^x</a:t>
            </a:r>
            <a:r>
              <a:rPr lang="en-US" dirty="0"/>
              <a:t>(t)) dt </a:t>
            </a:r>
          </a:p>
          <a:p>
            <a:r>
              <a:rPr lang="en-US" dirty="0"/>
              <a:t>ΔJ &gt;= 0 for all admissible 𝛿x, if x</a:t>
            </a:r>
            <a:r>
              <a:rPr lang="en-US" baseline="30000" dirty="0"/>
              <a:t>* </a:t>
            </a:r>
            <a:r>
              <a:rPr lang="en-US" dirty="0"/>
              <a:t>is minimum then for 𝛿x-&gt;0</a:t>
            </a:r>
          </a:p>
          <a:p>
            <a:r>
              <a:rPr lang="en-US" dirty="0"/>
              <a:t>ΔJ (x</a:t>
            </a:r>
            <a:r>
              <a:rPr lang="en-US" baseline="30000" dirty="0"/>
              <a:t>*</a:t>
            </a:r>
            <a:r>
              <a:rPr lang="en-US" dirty="0"/>
              <a:t>, 𝛿x) = 𝛿J(x</a:t>
            </a:r>
            <a:r>
              <a:rPr lang="en-US" baseline="30000" dirty="0"/>
              <a:t>*</a:t>
            </a:r>
            <a:r>
              <a:rPr lang="en-US" dirty="0"/>
              <a:t>,𝛿x) +g(x</a:t>
            </a:r>
            <a:r>
              <a:rPr lang="en-US" baseline="30000" dirty="0"/>
              <a:t>*</a:t>
            </a:r>
            <a:r>
              <a:rPr lang="en-US" dirty="0"/>
              <a:t>,𝛿x) |𝛿x|</a:t>
            </a:r>
          </a:p>
          <a:p>
            <a:r>
              <a:rPr lang="en-US" dirty="0"/>
              <a:t>𝛿J(x</a:t>
            </a:r>
            <a:r>
              <a:rPr lang="en-US" baseline="30000" dirty="0"/>
              <a:t>*</a:t>
            </a:r>
            <a:r>
              <a:rPr lang="en-US" dirty="0"/>
              <a:t>,𝛿x) = 0 at the extremal for all admissible 𝛿x(t). (page 121 , Kirk)</a:t>
            </a:r>
          </a:p>
          <a:p>
            <a:endParaRPr lang="en-US" dirty="0"/>
          </a:p>
          <a:p>
            <a:r>
              <a:rPr lang="en-US" dirty="0"/>
              <a:t>Suppose the functional is </a:t>
            </a:r>
          </a:p>
          <a:p>
            <a:r>
              <a:rPr lang="en-US" dirty="0"/>
              <a:t>J(x)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t,x,x_dot</a:t>
            </a:r>
            <a:r>
              <a:rPr lang="en-US" dirty="0"/>
              <a:t>)dt   (very important from practical considerations)</a:t>
            </a:r>
          </a:p>
        </p:txBody>
      </p:sp>
    </p:spTree>
    <p:extLst>
      <p:ext uri="{BB962C8B-B14F-4D97-AF65-F5344CB8AC3E}">
        <p14:creationId xmlns:p14="http://schemas.microsoft.com/office/powerpoint/2010/main" val="395434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4CF5-E7EC-C040-A32F-BB56089D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Euler Lagrange equation</a:t>
            </a:r>
            <a:br>
              <a:rPr lang="en-US" dirty="0"/>
            </a:br>
            <a:r>
              <a:rPr lang="en-US" sz="2700" dirty="0"/>
              <a:t>Fixed initial &amp; final state and </a:t>
            </a:r>
            <a:br>
              <a:rPr lang="en-US" sz="2700" dirty="0"/>
            </a:br>
            <a:r>
              <a:rPr lang="en-US" sz="2700" dirty="0"/>
              <a:t>fixed initial &amp; final time)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1264-642E-C840-B914-A492BDA5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1825625"/>
            <a:ext cx="11020168" cy="4351338"/>
          </a:xfrm>
        </p:spPr>
        <p:txBody>
          <a:bodyPr/>
          <a:lstStyle/>
          <a:p>
            <a:r>
              <a:rPr lang="en-US" dirty="0"/>
              <a:t>J(x) 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t,x,x_dot</a:t>
            </a:r>
            <a:r>
              <a:rPr lang="en-US" dirty="0"/>
              <a:t>)dt</a:t>
            </a:r>
          </a:p>
          <a:p>
            <a:r>
              <a:rPr lang="en-US" dirty="0"/>
              <a:t>ΔJ(x, 𝛿x) = J(x+𝛿x) - J(x)</a:t>
            </a:r>
          </a:p>
          <a:p>
            <a:pPr marL="0" indent="0">
              <a:buNone/>
            </a:pPr>
            <a:r>
              <a:rPr lang="en-US" dirty="0"/>
              <a:t>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</a:t>
            </a:r>
            <a:r>
              <a:rPr lang="en-US" dirty="0"/>
              <a:t>+ 𝛿</a:t>
            </a:r>
            <a:r>
              <a:rPr lang="en-US" dirty="0" err="1"/>
              <a:t>x,x_dot</a:t>
            </a:r>
            <a:r>
              <a:rPr lang="en-US" dirty="0"/>
              <a:t>+ 𝛿</a:t>
            </a:r>
            <a:r>
              <a:rPr lang="en-US" dirty="0" err="1"/>
              <a:t>x_dot</a:t>
            </a:r>
            <a:r>
              <a:rPr lang="en-US" dirty="0"/>
              <a:t>)dt -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g(</a:t>
            </a:r>
            <a:r>
              <a:rPr lang="en-US" dirty="0" err="1"/>
              <a:t>t,x,x_dot</a:t>
            </a:r>
            <a:r>
              <a:rPr lang="en-US" dirty="0"/>
              <a:t>)dt</a:t>
            </a:r>
          </a:p>
          <a:p>
            <a:pPr marL="0" indent="0">
              <a:buNone/>
            </a:pPr>
            <a:r>
              <a:rPr lang="en-US" dirty="0"/>
              <a:t>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(g(</a:t>
            </a:r>
            <a:r>
              <a:rPr lang="en-US" dirty="0" err="1"/>
              <a:t>t,x</a:t>
            </a:r>
            <a:r>
              <a:rPr lang="en-US" dirty="0"/>
              <a:t>+ 𝛿</a:t>
            </a:r>
            <a:r>
              <a:rPr lang="en-US" dirty="0" err="1"/>
              <a:t>x,x_dot</a:t>
            </a:r>
            <a:r>
              <a:rPr lang="en-US" dirty="0"/>
              <a:t>+ 𝛿</a:t>
            </a:r>
            <a:r>
              <a:rPr lang="en-US" dirty="0" err="1"/>
              <a:t>x_dot</a:t>
            </a:r>
            <a:r>
              <a:rPr lang="en-US" dirty="0"/>
              <a:t>) - g(</a:t>
            </a:r>
            <a:r>
              <a:rPr lang="en-US" dirty="0" err="1"/>
              <a:t>t,x,x_dot</a:t>
            </a:r>
            <a:r>
              <a:rPr lang="en-US" dirty="0"/>
              <a:t>))dt</a:t>
            </a:r>
          </a:p>
          <a:p>
            <a:pPr marL="0" indent="0">
              <a:buNone/>
            </a:pPr>
            <a:r>
              <a:rPr lang="en-US" dirty="0"/>
              <a:t>= (t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) ∫ (g(</a:t>
            </a:r>
            <a:r>
              <a:rPr lang="en-US" dirty="0" err="1"/>
              <a:t>t,x</a:t>
            </a:r>
            <a:r>
              <a:rPr lang="en-US" dirty="0"/>
              <a:t>+ 𝛿</a:t>
            </a:r>
            <a:r>
              <a:rPr lang="en-US" dirty="0" err="1"/>
              <a:t>x,x_dot</a:t>
            </a:r>
            <a:r>
              <a:rPr lang="en-US" dirty="0"/>
              <a:t>+ 𝛿</a:t>
            </a:r>
            <a:r>
              <a:rPr lang="en-US" dirty="0" err="1"/>
              <a:t>x_dot</a:t>
            </a:r>
            <a:r>
              <a:rPr lang="en-US" dirty="0"/>
              <a:t>) - g(</a:t>
            </a:r>
            <a:r>
              <a:rPr lang="en-US" dirty="0" err="1"/>
              <a:t>t,x,x_dot</a:t>
            </a:r>
            <a:r>
              <a:rPr lang="en-US" dirty="0"/>
              <a:t>))dt</a:t>
            </a:r>
          </a:p>
          <a:p>
            <a:pPr marL="0" indent="0">
              <a:buNone/>
            </a:pPr>
            <a:r>
              <a:rPr lang="en-US" dirty="0"/>
              <a:t>Taylor series expansion </a:t>
            </a:r>
            <a:r>
              <a:rPr lang="en-US" dirty="0" err="1"/>
              <a:t>upto</a:t>
            </a:r>
            <a:r>
              <a:rPr lang="en-US" dirty="0"/>
              <a:t> first order terms</a:t>
            </a:r>
          </a:p>
          <a:p>
            <a:pPr marL="0" indent="0">
              <a:buNone/>
            </a:pPr>
            <a:r>
              <a:rPr lang="en-US" dirty="0"/>
              <a:t>g(</a:t>
            </a:r>
            <a:r>
              <a:rPr lang="en-US" dirty="0" err="1"/>
              <a:t>t,x</a:t>
            </a:r>
            <a:r>
              <a:rPr lang="en-US" dirty="0"/>
              <a:t>+ 𝛿</a:t>
            </a:r>
            <a:r>
              <a:rPr lang="en-US" dirty="0" err="1"/>
              <a:t>x,x_dot</a:t>
            </a:r>
            <a:r>
              <a:rPr lang="en-US" dirty="0"/>
              <a:t>+ 𝛿</a:t>
            </a:r>
            <a:r>
              <a:rPr lang="en-US" dirty="0" err="1"/>
              <a:t>x_dot</a:t>
            </a:r>
            <a:r>
              <a:rPr lang="en-US" dirty="0"/>
              <a:t>) = g(</a:t>
            </a:r>
            <a:r>
              <a:rPr lang="en-US" dirty="0" err="1"/>
              <a:t>t,x,x_dot</a:t>
            </a:r>
            <a:r>
              <a:rPr lang="en-US" dirty="0"/>
              <a:t>) + del(g)/del(x) 𝛿x+ del(g)/del(</a:t>
            </a:r>
            <a:r>
              <a:rPr lang="en-US" dirty="0" err="1"/>
              <a:t>x_dot</a:t>
            </a:r>
            <a:r>
              <a:rPr lang="en-US" dirty="0"/>
              <a:t>) 𝛿</a:t>
            </a:r>
            <a:r>
              <a:rPr lang="en-US" dirty="0" err="1"/>
              <a:t>x_dot+HOT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2934</Words>
  <Application>Microsoft Macintosh PowerPoint</Application>
  <PresentationFormat>Widescreen</PresentationFormat>
  <Paragraphs>193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Static optimization and  Introduction to variational calculus</vt:lpstr>
      <vt:lpstr>Static optimization</vt:lpstr>
      <vt:lpstr>Static optimization</vt:lpstr>
      <vt:lpstr>Static optimization</vt:lpstr>
      <vt:lpstr>Basic concepts of variational calculus</vt:lpstr>
      <vt:lpstr>PowerPoint Presentation</vt:lpstr>
      <vt:lpstr>First order variation example</vt:lpstr>
      <vt:lpstr>PowerPoint Presentation</vt:lpstr>
      <vt:lpstr>Euler Lagrange equation Fixed initial &amp; final state and  fixed initial &amp; final time)</vt:lpstr>
      <vt:lpstr>Special case : Fixed initial &amp; final state and                                   fixed initial &amp; final time</vt:lpstr>
      <vt:lpstr>Special case : Fixed initial &amp; final state and                                   fixed initial &amp; final time</vt:lpstr>
      <vt:lpstr>Minimization of a functional :  J(x) = (t0 to tf) ∫ g(t,x,x_dot)dt</vt:lpstr>
      <vt:lpstr>Optimal control theory</vt:lpstr>
      <vt:lpstr>Optimal control</vt:lpstr>
      <vt:lpstr>Necessary conditions of optimality</vt:lpstr>
      <vt:lpstr>Numerical solution of differential eqns.</vt:lpstr>
      <vt:lpstr>Gradient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Kumar</dc:creator>
  <cp:lastModifiedBy>Premkumar Kumar</cp:lastModifiedBy>
  <cp:revision>43</cp:revision>
  <dcterms:created xsi:type="dcterms:W3CDTF">2021-04-19T14:47:15Z</dcterms:created>
  <dcterms:modified xsi:type="dcterms:W3CDTF">2021-04-23T18:32:44Z</dcterms:modified>
</cp:coreProperties>
</file>