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6858000" cx="12192000"/>
  <p:notesSz cx="6858000" cy="9144000"/>
  <p:embeddedFontLst>
    <p:embeddedFont>
      <p:font typeface="Montserrat"/>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bold.fntdata"/><Relationship Id="rId12"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Italic.fntdata"/><Relationship Id="rId14" Type="http://schemas.openxmlformats.org/officeDocument/2006/relationships/font" Target="fonts/Montserra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CA"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Пустой слайд" type="blank">
  <p:cSld name="BLANK">
    <p:spTree>
      <p:nvGrpSpPr>
        <p:cNvPr id="15" name="Shape 15"/>
        <p:cNvGrpSpPr/>
        <p:nvPr/>
      </p:nvGrpSpPr>
      <p:grpSpPr>
        <a:xfrm>
          <a:off x="0" y="0"/>
          <a:ext cx="0" cy="0"/>
          <a:chOff x="0" y="0"/>
          <a:chExt cx="0" cy="0"/>
        </a:xfrm>
      </p:grpSpPr>
      <p:sp>
        <p:nvSpPr>
          <p:cNvPr id="16" name="Google Shape;16;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Заголовок и вертикальный текст"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Вертикальный заголовок и текст"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Титульный слайд" type="title">
  <p:cSld name="TITLE">
    <p:spTree>
      <p:nvGrpSpPr>
        <p:cNvPr id="19" name="Shape 19"/>
        <p:cNvGrpSpPr/>
        <p:nvPr/>
      </p:nvGrpSpPr>
      <p:grpSpPr>
        <a:xfrm>
          <a:off x="0" y="0"/>
          <a:ext cx="0" cy="0"/>
          <a:chOff x="0" y="0"/>
          <a:chExt cx="0" cy="0"/>
        </a:xfrm>
      </p:grpSpPr>
      <p:sp>
        <p:nvSpPr>
          <p:cNvPr id="20" name="Google Shape;20;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2" name="Google Shape;22;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Заголовок и объект" type="obj">
  <p:cSld name="OBJECT">
    <p:spTree>
      <p:nvGrpSpPr>
        <p:cNvPr id="25" name="Shape 25"/>
        <p:cNvGrpSpPr/>
        <p:nvPr/>
      </p:nvGrpSpPr>
      <p:grpSpPr>
        <a:xfrm>
          <a:off x="0" y="0"/>
          <a:ext cx="0" cy="0"/>
          <a:chOff x="0" y="0"/>
          <a:chExt cx="0" cy="0"/>
        </a:xfrm>
      </p:grpSpPr>
      <p:sp>
        <p:nvSpPr>
          <p:cNvPr id="26" name="Google Shape;26;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Заголовок раздела"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Два объекта"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Сравнение"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Только заголовок"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Объект с подписью"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Рисунок с подписью"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6.jpg"/><Relationship Id="rId5" Type="http://schemas.openxmlformats.org/officeDocument/2006/relationships/hyperlink" Target="https://www.flickr.com/photos/wfryer/2661730729" TargetMode="External"/><Relationship Id="rId6"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hyperlink" Target="https://www.maxpixel.net/Account-Symbol-Web-Icons-User-Rodentia-Icons-1293744" TargetMode="External"/><Relationship Id="rId5" Type="http://schemas.openxmlformats.org/officeDocument/2006/relationships/image" Target="../media/image7.png"/><Relationship Id="rId6" Type="http://schemas.openxmlformats.org/officeDocument/2006/relationships/image" Target="../media/image2.png"/><Relationship Id="rId7" Type="http://schemas.openxmlformats.org/officeDocument/2006/relationships/image" Target="../media/image1.jpg"/><Relationship Id="rId8"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hyperlink" Target="https://www.maxpixel.net/Account-Symbol-Web-Icons-User-Rodentia-Icons-1293744" TargetMode="External"/><Relationship Id="rId9"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image" Target="../media/image2.png"/><Relationship Id="rId7" Type="http://schemas.openxmlformats.org/officeDocument/2006/relationships/image" Target="../media/image1.jpg"/><Relationship Id="rId8"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pic>
        <p:nvPicPr>
          <p:cNvPr id="88" name="Google Shape;88;p13"/>
          <p:cNvPicPr preferRelativeResize="0"/>
          <p:nvPr/>
        </p:nvPicPr>
        <p:blipFill rotWithShape="1">
          <a:blip r:embed="rId3">
            <a:alphaModFix/>
          </a:blip>
          <a:srcRect b="0" l="0" r="0" t="0"/>
          <a:stretch/>
        </p:blipFill>
        <p:spPr>
          <a:xfrm>
            <a:off x="0" y="428"/>
            <a:ext cx="12192000" cy="6857143"/>
          </a:xfrm>
          <a:prstGeom prst="rect">
            <a:avLst/>
          </a:prstGeom>
          <a:noFill/>
          <a:ln>
            <a:noFill/>
          </a:ln>
        </p:spPr>
      </p:pic>
      <p:sp>
        <p:nvSpPr>
          <p:cNvPr id="89" name="Google Shape;89;p13"/>
          <p:cNvSpPr/>
          <p:nvPr/>
        </p:nvSpPr>
        <p:spPr>
          <a:xfrm>
            <a:off x="472210" y="568978"/>
            <a:ext cx="5429826" cy="1822294"/>
          </a:xfrm>
          <a:prstGeom prst="rect">
            <a:avLst/>
          </a:prstGeom>
          <a:noFill/>
          <a:ln>
            <a:noFill/>
          </a:ln>
        </p:spPr>
        <p:txBody>
          <a:bodyPr anchorCtr="0" anchor="t" bIns="45700" lIns="91425" spcFirstLastPara="1" rIns="91425" wrap="square" tIns="45700">
            <a:noAutofit/>
          </a:bodyPr>
          <a:lstStyle/>
          <a:p>
            <a:pPr indent="0" lvl="0" marL="0" marR="0" rtl="0" algn="l">
              <a:lnSpc>
                <a:spcPct val="135294"/>
              </a:lnSpc>
              <a:spcBef>
                <a:spcPts val="0"/>
              </a:spcBef>
              <a:spcAft>
                <a:spcPts val="0"/>
              </a:spcAft>
              <a:buNone/>
            </a:pPr>
            <a:r>
              <a:rPr b="1" i="0" lang="en-CA" sz="3400" u="none" cap="none" strike="noStrike">
                <a:solidFill>
                  <a:srgbClr val="F5EA5A"/>
                </a:solidFill>
                <a:latin typeface="Montserrat"/>
                <a:ea typeface="Montserrat"/>
                <a:cs typeface="Montserrat"/>
                <a:sym typeface="Montserrat"/>
              </a:rPr>
              <a:t>USER-BASED</a:t>
            </a:r>
            <a:endParaRPr/>
          </a:p>
          <a:p>
            <a:pPr indent="0" lvl="0" marL="0" marR="0" rtl="0" algn="l">
              <a:lnSpc>
                <a:spcPct val="135294"/>
              </a:lnSpc>
              <a:spcBef>
                <a:spcPts val="0"/>
              </a:spcBef>
              <a:spcAft>
                <a:spcPts val="0"/>
              </a:spcAft>
              <a:buNone/>
            </a:pPr>
            <a:r>
              <a:rPr b="1" i="0" lang="en-CA" sz="3400" u="none" cap="none" strike="noStrike">
                <a:solidFill>
                  <a:srgbClr val="F5EA5A"/>
                </a:solidFill>
                <a:latin typeface="Montserrat"/>
                <a:ea typeface="Montserrat"/>
                <a:cs typeface="Montserrat"/>
                <a:sym typeface="Montserrat"/>
              </a:rPr>
              <a:t>COLLABORATIVE</a:t>
            </a:r>
            <a:endParaRPr/>
          </a:p>
          <a:p>
            <a:pPr indent="0" lvl="0" marL="0" marR="0" rtl="0" algn="l">
              <a:lnSpc>
                <a:spcPct val="135294"/>
              </a:lnSpc>
              <a:spcBef>
                <a:spcPts val="0"/>
              </a:spcBef>
              <a:spcAft>
                <a:spcPts val="0"/>
              </a:spcAft>
              <a:buNone/>
            </a:pPr>
            <a:r>
              <a:rPr b="1" i="0" lang="en-CA" sz="3400" u="none" cap="none" strike="noStrike">
                <a:solidFill>
                  <a:srgbClr val="F5EA5A"/>
                </a:solidFill>
                <a:latin typeface="Montserrat"/>
                <a:ea typeface="Montserrat"/>
                <a:cs typeface="Montserrat"/>
                <a:sym typeface="Montserrat"/>
              </a:rPr>
              <a:t>FILTERING</a:t>
            </a:r>
            <a:endParaRPr b="1" i="0" sz="3400" u="none" cap="none" strike="noStrike">
              <a:solidFill>
                <a:srgbClr val="F5EA5A"/>
              </a:solidFill>
              <a:latin typeface="Montserrat"/>
              <a:ea typeface="Montserrat"/>
              <a:cs typeface="Montserrat"/>
              <a:sym typeface="Montserrat"/>
            </a:endParaRPr>
          </a:p>
        </p:txBody>
      </p:sp>
      <p:sp>
        <p:nvSpPr>
          <p:cNvPr id="90" name="Google Shape;90;p13"/>
          <p:cNvSpPr/>
          <p:nvPr/>
        </p:nvSpPr>
        <p:spPr>
          <a:xfrm>
            <a:off x="464590" y="2933260"/>
            <a:ext cx="9827492" cy="2575192"/>
          </a:xfrm>
          <a:prstGeom prst="rect">
            <a:avLst/>
          </a:prstGeom>
          <a:noFill/>
          <a:ln>
            <a:noFill/>
          </a:ln>
        </p:spPr>
        <p:txBody>
          <a:bodyPr anchorCtr="0" anchor="t" bIns="45700" lIns="91425" spcFirstLastPara="1" rIns="91425" wrap="square" tIns="45700">
            <a:noAutofit/>
          </a:bodyPr>
          <a:lstStyle/>
          <a:p>
            <a:pPr indent="0" lvl="0" marL="0" marR="0" rtl="0" algn="l">
              <a:lnSpc>
                <a:spcPct val="134693"/>
              </a:lnSpc>
              <a:spcBef>
                <a:spcPts val="0"/>
              </a:spcBef>
              <a:spcAft>
                <a:spcPts val="0"/>
              </a:spcAft>
              <a:buNone/>
            </a:pPr>
            <a:r>
              <a:rPr b="1" i="0" lang="en-CA" sz="4900" u="none" cap="none" strike="noStrike">
                <a:solidFill>
                  <a:schemeClr val="lt1"/>
                </a:solidFill>
                <a:latin typeface="Montserrat"/>
                <a:ea typeface="Montserrat"/>
                <a:cs typeface="Montserrat"/>
                <a:sym typeface="Montserrat"/>
              </a:rPr>
              <a:t>MOVIE</a:t>
            </a:r>
            <a:endParaRPr/>
          </a:p>
          <a:p>
            <a:pPr indent="0" lvl="0" marL="0" marR="0" rtl="0" algn="l">
              <a:lnSpc>
                <a:spcPct val="134693"/>
              </a:lnSpc>
              <a:spcBef>
                <a:spcPts val="0"/>
              </a:spcBef>
              <a:spcAft>
                <a:spcPts val="0"/>
              </a:spcAft>
              <a:buNone/>
            </a:pPr>
            <a:r>
              <a:rPr b="1" i="0" lang="en-CA" sz="4900" u="none" cap="none" strike="noStrike">
                <a:solidFill>
                  <a:schemeClr val="lt1"/>
                </a:solidFill>
                <a:latin typeface="Montserrat"/>
                <a:ea typeface="Montserrat"/>
                <a:cs typeface="Montserrat"/>
                <a:sym typeface="Montserrat"/>
              </a:rPr>
              <a:t>RECOMMENDER</a:t>
            </a:r>
            <a:endParaRPr/>
          </a:p>
          <a:p>
            <a:pPr indent="0" lvl="0" marL="0" marR="0" rtl="0" algn="l">
              <a:lnSpc>
                <a:spcPct val="134693"/>
              </a:lnSpc>
              <a:spcBef>
                <a:spcPts val="0"/>
              </a:spcBef>
              <a:spcAft>
                <a:spcPts val="0"/>
              </a:spcAft>
              <a:buNone/>
            </a:pPr>
            <a:r>
              <a:rPr b="1" i="0" lang="en-CA" sz="4900" u="none" cap="none" strike="noStrike">
                <a:solidFill>
                  <a:schemeClr val="lt1"/>
                </a:solidFill>
                <a:latin typeface="Montserrat"/>
                <a:ea typeface="Montserrat"/>
                <a:cs typeface="Montserrat"/>
                <a:sym typeface="Montserrat"/>
              </a:rPr>
              <a:t>SYSTEM</a:t>
            </a:r>
            <a:endParaRPr b="1" i="0" sz="4900" u="none" cap="none" strike="noStrike">
              <a:solidFill>
                <a:schemeClr val="lt1"/>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pic>
        <p:nvPicPr>
          <p:cNvPr id="95" name="Google Shape;95;p14"/>
          <p:cNvPicPr preferRelativeResize="0"/>
          <p:nvPr/>
        </p:nvPicPr>
        <p:blipFill rotWithShape="1">
          <a:blip r:embed="rId3">
            <a:alphaModFix/>
          </a:blip>
          <a:srcRect b="0" l="0" r="0" t="0"/>
          <a:stretch/>
        </p:blipFill>
        <p:spPr>
          <a:xfrm>
            <a:off x="0" y="428"/>
            <a:ext cx="12192000" cy="6857143"/>
          </a:xfrm>
          <a:prstGeom prst="rect">
            <a:avLst/>
          </a:prstGeom>
          <a:noFill/>
          <a:ln>
            <a:noFill/>
          </a:ln>
        </p:spPr>
      </p:pic>
      <p:sp>
        <p:nvSpPr>
          <p:cNvPr id="96" name="Google Shape;96;p14"/>
          <p:cNvSpPr/>
          <p:nvPr/>
        </p:nvSpPr>
        <p:spPr>
          <a:xfrm>
            <a:off x="554183" y="297659"/>
            <a:ext cx="9827492" cy="55399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CA" sz="3000" u="none" cap="none" strike="noStrike">
                <a:solidFill>
                  <a:schemeClr val="lt1"/>
                </a:solidFill>
                <a:latin typeface="Montserrat"/>
                <a:ea typeface="Montserrat"/>
                <a:cs typeface="Montserrat"/>
                <a:sym typeface="Montserrat"/>
              </a:rPr>
              <a:t>PROJECT OVERVIEW</a:t>
            </a:r>
            <a:endParaRPr b="1" sz="3000">
              <a:solidFill>
                <a:schemeClr val="lt1"/>
              </a:solidFill>
              <a:latin typeface="Montserrat"/>
              <a:ea typeface="Montserrat"/>
              <a:cs typeface="Montserrat"/>
              <a:sym typeface="Montserrat"/>
            </a:endParaRPr>
          </a:p>
        </p:txBody>
      </p:sp>
      <p:sp>
        <p:nvSpPr>
          <p:cNvPr id="97" name="Google Shape;97;p14"/>
          <p:cNvSpPr txBox="1"/>
          <p:nvPr/>
        </p:nvSpPr>
        <p:spPr>
          <a:xfrm>
            <a:off x="526280" y="1206440"/>
            <a:ext cx="10611620" cy="2387659"/>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1000"/>
              </a:spcBef>
              <a:spcAft>
                <a:spcPts val="0"/>
              </a:spcAft>
              <a:buClr>
                <a:schemeClr val="dk1"/>
              </a:buClr>
              <a:buSzPts val="2800"/>
              <a:buFont typeface="Arial"/>
              <a:buChar char="•"/>
            </a:pPr>
            <a:r>
              <a:rPr b="0" i="0" lang="en-CA" sz="2000" u="none" cap="none" strike="noStrike">
                <a:solidFill>
                  <a:schemeClr val="dk1"/>
                </a:solidFill>
                <a:latin typeface="Montserrat"/>
                <a:ea typeface="Montserrat"/>
                <a:cs typeface="Montserrat"/>
                <a:sym typeface="Montserrat"/>
              </a:rPr>
              <a:t>Recommender systems are algorithms designed to help users discover movies, products, and songs by predicting the user’s rating of each item and displaying similar items that they might rate high as well.</a:t>
            </a:r>
            <a:endParaRPr/>
          </a:p>
          <a:p>
            <a:pPr indent="-342900" lvl="0" marL="342900" marR="0" rtl="0" algn="l">
              <a:lnSpc>
                <a:spcPct val="90000"/>
              </a:lnSpc>
              <a:spcBef>
                <a:spcPts val="1000"/>
              </a:spcBef>
              <a:spcAft>
                <a:spcPts val="0"/>
              </a:spcAft>
              <a:buClr>
                <a:schemeClr val="dk1"/>
              </a:buClr>
              <a:buSzPts val="2800"/>
              <a:buFont typeface="Arial"/>
              <a:buChar char="•"/>
            </a:pPr>
            <a:r>
              <a:rPr b="0" i="0" lang="en-CA" sz="2000" u="none" cap="none" strike="noStrike">
                <a:solidFill>
                  <a:schemeClr val="dk1"/>
                </a:solidFill>
                <a:latin typeface="Montserrat"/>
                <a:ea typeface="Montserrat"/>
                <a:cs typeface="Montserrat"/>
                <a:sym typeface="Montserrat"/>
              </a:rPr>
              <a:t> The objective is to show customers content that they would like best based on their historical activity. </a:t>
            </a:r>
            <a:endParaRPr/>
          </a:p>
        </p:txBody>
      </p:sp>
      <p:pic>
        <p:nvPicPr>
          <p:cNvPr descr="Image result for netflix movies" id="98" name="Google Shape;98;p14"/>
          <p:cNvPicPr preferRelativeResize="0"/>
          <p:nvPr/>
        </p:nvPicPr>
        <p:blipFill rotWithShape="1">
          <a:blip r:embed="rId4">
            <a:alphaModFix/>
          </a:blip>
          <a:srcRect b="0" l="0" r="0" t="0"/>
          <a:stretch/>
        </p:blipFill>
        <p:spPr>
          <a:xfrm>
            <a:off x="7099213" y="2933700"/>
            <a:ext cx="4833325" cy="2930204"/>
          </a:xfrm>
          <a:prstGeom prst="rect">
            <a:avLst/>
          </a:prstGeom>
          <a:noFill/>
          <a:ln>
            <a:noFill/>
          </a:ln>
        </p:spPr>
      </p:pic>
      <p:sp>
        <p:nvSpPr>
          <p:cNvPr id="99" name="Google Shape;99;p14"/>
          <p:cNvSpPr/>
          <p:nvPr/>
        </p:nvSpPr>
        <p:spPr>
          <a:xfrm>
            <a:off x="6743336" y="6247155"/>
            <a:ext cx="3995004" cy="4308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100">
                <a:solidFill>
                  <a:schemeClr val="dk1"/>
                </a:solidFill>
                <a:latin typeface="Calibri"/>
                <a:ea typeface="Calibri"/>
                <a:cs typeface="Calibri"/>
                <a:sym typeface="Calibri"/>
              </a:rPr>
              <a:t>Photo Credit: </a:t>
            </a:r>
            <a:r>
              <a:rPr lang="en-CA" sz="1100" u="sng">
                <a:solidFill>
                  <a:schemeClr val="hlink"/>
                </a:solidFill>
                <a:latin typeface="Calibri"/>
                <a:ea typeface="Calibri"/>
                <a:cs typeface="Calibri"/>
                <a:sym typeface="Calibri"/>
                <a:hlinkClick r:id="rId5"/>
              </a:rPr>
              <a:t>https://www.flickr.com/photos/wfryer/2661730729</a:t>
            </a:r>
            <a:endParaRPr sz="11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100">
              <a:solidFill>
                <a:schemeClr val="dk1"/>
              </a:solidFill>
              <a:latin typeface="Calibri"/>
              <a:ea typeface="Calibri"/>
              <a:cs typeface="Calibri"/>
              <a:sym typeface="Calibri"/>
            </a:endParaRPr>
          </a:p>
        </p:txBody>
      </p:sp>
      <p:pic>
        <p:nvPicPr>
          <p:cNvPr id="100" name="Google Shape;100;p14"/>
          <p:cNvPicPr preferRelativeResize="0"/>
          <p:nvPr/>
        </p:nvPicPr>
        <p:blipFill rotWithShape="1">
          <a:blip r:embed="rId6">
            <a:alphaModFix/>
          </a:blip>
          <a:srcRect b="0" l="0" r="0" t="0"/>
          <a:stretch/>
        </p:blipFill>
        <p:spPr>
          <a:xfrm>
            <a:off x="352425" y="2914544"/>
            <a:ext cx="6546739" cy="2949360"/>
          </a:xfrm>
          <a:prstGeom prst="rect">
            <a:avLst/>
          </a:prstGeom>
          <a:noFill/>
          <a:ln>
            <a:noFill/>
          </a:ln>
        </p:spPr>
      </p:pic>
      <p:sp>
        <p:nvSpPr>
          <p:cNvPr id="101" name="Google Shape;101;p14"/>
          <p:cNvSpPr/>
          <p:nvPr/>
        </p:nvSpPr>
        <p:spPr>
          <a:xfrm>
            <a:off x="352425" y="4686300"/>
            <a:ext cx="1981200" cy="304800"/>
          </a:xfrm>
          <a:prstGeom prst="roundRect">
            <a:avLst>
              <a:gd fmla="val 16667" name="adj"/>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2" name="Google Shape;102;p14"/>
          <p:cNvSpPr/>
          <p:nvPr/>
        </p:nvSpPr>
        <p:spPr>
          <a:xfrm>
            <a:off x="7210425" y="4361714"/>
            <a:ext cx="1295400" cy="304800"/>
          </a:xfrm>
          <a:prstGeom prst="roundRect">
            <a:avLst>
              <a:gd fmla="val 16667" name="adj"/>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3" name="Google Shape;103;p14"/>
          <p:cNvSpPr/>
          <p:nvPr/>
        </p:nvSpPr>
        <p:spPr>
          <a:xfrm>
            <a:off x="50" y="6201725"/>
            <a:ext cx="5236800" cy="656400"/>
          </a:xfrm>
          <a:prstGeom prst="rect">
            <a:avLst/>
          </a:prstGeom>
          <a:solidFill>
            <a:srgbClr val="FFFFFF"/>
          </a:soli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pic>
        <p:nvPicPr>
          <p:cNvPr id="108" name="Google Shape;108;p15"/>
          <p:cNvPicPr preferRelativeResize="0"/>
          <p:nvPr/>
        </p:nvPicPr>
        <p:blipFill rotWithShape="1">
          <a:blip r:embed="rId3">
            <a:alphaModFix/>
          </a:blip>
          <a:srcRect b="0" l="0" r="0" t="0"/>
          <a:stretch/>
        </p:blipFill>
        <p:spPr>
          <a:xfrm>
            <a:off x="0" y="428"/>
            <a:ext cx="12192000" cy="6857143"/>
          </a:xfrm>
          <a:prstGeom prst="rect">
            <a:avLst/>
          </a:prstGeom>
          <a:noFill/>
          <a:ln>
            <a:noFill/>
          </a:ln>
        </p:spPr>
      </p:pic>
      <p:sp>
        <p:nvSpPr>
          <p:cNvPr id="109" name="Google Shape;109;p15"/>
          <p:cNvSpPr/>
          <p:nvPr/>
        </p:nvSpPr>
        <p:spPr>
          <a:xfrm>
            <a:off x="430358" y="88109"/>
            <a:ext cx="9647092" cy="147732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3000">
                <a:solidFill>
                  <a:schemeClr val="lt1"/>
                </a:solidFill>
                <a:latin typeface="Montserrat"/>
                <a:ea typeface="Montserrat"/>
                <a:cs typeface="Montserrat"/>
                <a:sym typeface="Montserrat"/>
              </a:rPr>
              <a:t>RECOMMENDER SYSTEMS: USER-BASED COLLABORATIVE FILTER</a:t>
            </a:r>
            <a:endParaRPr/>
          </a:p>
          <a:p>
            <a:pPr indent="0" lvl="0" marL="0" marR="0" rtl="0" algn="l">
              <a:spcBef>
                <a:spcPts val="0"/>
              </a:spcBef>
              <a:spcAft>
                <a:spcPts val="0"/>
              </a:spcAft>
              <a:buNone/>
            </a:pPr>
            <a:r>
              <a:t/>
            </a:r>
            <a:endParaRPr b="1" sz="3000">
              <a:solidFill>
                <a:schemeClr val="lt1"/>
              </a:solidFill>
              <a:latin typeface="Montserrat"/>
              <a:ea typeface="Montserrat"/>
              <a:cs typeface="Montserrat"/>
              <a:sym typeface="Montserrat"/>
            </a:endParaRPr>
          </a:p>
        </p:txBody>
      </p:sp>
      <p:sp>
        <p:nvSpPr>
          <p:cNvPr id="110" name="Google Shape;110;p15"/>
          <p:cNvSpPr txBox="1"/>
          <p:nvPr/>
        </p:nvSpPr>
        <p:spPr>
          <a:xfrm>
            <a:off x="526280" y="1206440"/>
            <a:ext cx="4331470" cy="4098985"/>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1000"/>
              </a:spcBef>
              <a:spcAft>
                <a:spcPts val="0"/>
              </a:spcAft>
              <a:buClr>
                <a:schemeClr val="dk1"/>
              </a:buClr>
              <a:buSzPts val="2800"/>
              <a:buFont typeface="Arial"/>
              <a:buChar char="•"/>
            </a:pPr>
            <a:r>
              <a:rPr b="0" i="0" lang="en-CA" sz="1850" u="none" cap="none" strike="noStrike">
                <a:solidFill>
                  <a:schemeClr val="dk1"/>
                </a:solidFill>
                <a:latin typeface="Montserrat"/>
                <a:ea typeface="Montserrat"/>
                <a:cs typeface="Montserrat"/>
                <a:sym typeface="Montserrat"/>
              </a:rPr>
              <a:t>User-based collaborative filtering works by building a matrix of every piece of content that users bought or viewed. </a:t>
            </a:r>
            <a:endParaRPr/>
          </a:p>
          <a:p>
            <a:pPr indent="-342900" lvl="0" marL="342900" marR="0" rtl="0" algn="l">
              <a:lnSpc>
                <a:spcPct val="80000"/>
              </a:lnSpc>
              <a:spcBef>
                <a:spcPts val="1000"/>
              </a:spcBef>
              <a:spcAft>
                <a:spcPts val="0"/>
              </a:spcAft>
              <a:buClr>
                <a:schemeClr val="dk1"/>
              </a:buClr>
              <a:buSzPts val="2800"/>
              <a:buFont typeface="Arial"/>
              <a:buChar char="•"/>
            </a:pPr>
            <a:r>
              <a:rPr b="0" i="0" lang="en-CA" sz="1850" u="none" cap="none" strike="noStrike">
                <a:solidFill>
                  <a:schemeClr val="dk1"/>
                </a:solidFill>
                <a:latin typeface="Montserrat"/>
                <a:ea typeface="Montserrat"/>
                <a:cs typeface="Montserrat"/>
                <a:sym typeface="Montserrat"/>
              </a:rPr>
              <a:t>Similarity scores are then calculated between users to find similar users to each others. </a:t>
            </a:r>
            <a:endParaRPr/>
          </a:p>
          <a:p>
            <a:pPr indent="-342900" lvl="0" marL="342900" marR="0" rtl="0" algn="l">
              <a:lnSpc>
                <a:spcPct val="80000"/>
              </a:lnSpc>
              <a:spcBef>
                <a:spcPts val="1000"/>
              </a:spcBef>
              <a:spcAft>
                <a:spcPts val="0"/>
              </a:spcAft>
              <a:buClr>
                <a:schemeClr val="dk1"/>
              </a:buClr>
              <a:buSzPts val="2800"/>
              <a:buFont typeface="Arial"/>
              <a:buChar char="•"/>
            </a:pPr>
            <a:r>
              <a:rPr b="0" i="0" lang="en-CA" sz="1850" u="none" cap="none" strike="noStrike">
                <a:solidFill>
                  <a:schemeClr val="dk1"/>
                </a:solidFill>
                <a:latin typeface="Montserrat"/>
                <a:ea typeface="Montserrat"/>
                <a:cs typeface="Montserrat"/>
                <a:sym typeface="Montserrat"/>
              </a:rPr>
              <a:t>For similar users, content that have not been viewed or bought are recommended to users that haven’t seen them before.</a:t>
            </a:r>
            <a:endParaRPr/>
          </a:p>
          <a:p>
            <a:pPr indent="-165100" lvl="0" marL="342900" marR="0" rtl="0" algn="l">
              <a:lnSpc>
                <a:spcPct val="80000"/>
              </a:lnSpc>
              <a:spcBef>
                <a:spcPts val="1000"/>
              </a:spcBef>
              <a:spcAft>
                <a:spcPts val="0"/>
              </a:spcAft>
              <a:buClr>
                <a:schemeClr val="dk1"/>
              </a:buClr>
              <a:buSzPts val="2800"/>
              <a:buFont typeface="Arial"/>
              <a:buNone/>
            </a:pPr>
            <a:r>
              <a:t/>
            </a:r>
            <a:endParaRPr b="0" i="0" sz="1850" u="none" cap="none" strike="noStrike">
              <a:solidFill>
                <a:schemeClr val="dk1"/>
              </a:solidFill>
              <a:latin typeface="Montserrat"/>
              <a:ea typeface="Montserrat"/>
              <a:cs typeface="Montserrat"/>
              <a:sym typeface="Montserrat"/>
            </a:endParaRPr>
          </a:p>
        </p:txBody>
      </p:sp>
      <p:sp>
        <p:nvSpPr>
          <p:cNvPr id="111" name="Google Shape;111;p15"/>
          <p:cNvSpPr/>
          <p:nvPr/>
        </p:nvSpPr>
        <p:spPr>
          <a:xfrm>
            <a:off x="5738727" y="6427113"/>
            <a:ext cx="5902578" cy="4308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100">
                <a:solidFill>
                  <a:schemeClr val="dk1"/>
                </a:solidFill>
                <a:latin typeface="Calibri"/>
                <a:ea typeface="Calibri"/>
                <a:cs typeface="Calibri"/>
                <a:sym typeface="Calibri"/>
              </a:rPr>
              <a:t>Photo Credit: </a:t>
            </a:r>
            <a:r>
              <a:rPr lang="en-CA" sz="1100" u="sng">
                <a:solidFill>
                  <a:schemeClr val="hlink"/>
                </a:solidFill>
                <a:latin typeface="Calibri"/>
                <a:ea typeface="Calibri"/>
                <a:cs typeface="Calibri"/>
                <a:sym typeface="Calibri"/>
                <a:hlinkClick r:id="rId4"/>
              </a:rPr>
              <a:t>https://www.maxpixel.net/Account-Symbol-Web-Icons-User-Rodentia-Icons-1293744</a:t>
            </a:r>
            <a:endParaRPr sz="11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100">
              <a:solidFill>
                <a:schemeClr val="dk1"/>
              </a:solidFill>
              <a:latin typeface="Calibri"/>
              <a:ea typeface="Calibri"/>
              <a:cs typeface="Calibri"/>
              <a:sym typeface="Calibri"/>
            </a:endParaRPr>
          </a:p>
        </p:txBody>
      </p:sp>
      <p:pic>
        <p:nvPicPr>
          <p:cNvPr descr="Image result for titanic movie" id="112" name="Google Shape;112;p15"/>
          <p:cNvPicPr preferRelativeResize="0"/>
          <p:nvPr/>
        </p:nvPicPr>
        <p:blipFill rotWithShape="1">
          <a:blip r:embed="rId5">
            <a:alphaModFix/>
          </a:blip>
          <a:srcRect b="0" l="0" r="0" t="0"/>
          <a:stretch/>
        </p:blipFill>
        <p:spPr>
          <a:xfrm>
            <a:off x="8786196" y="1462762"/>
            <a:ext cx="1365990" cy="2024149"/>
          </a:xfrm>
          <a:prstGeom prst="rect">
            <a:avLst/>
          </a:prstGeom>
          <a:noFill/>
          <a:ln>
            <a:noFill/>
          </a:ln>
        </p:spPr>
      </p:pic>
      <p:pic>
        <p:nvPicPr>
          <p:cNvPr descr="Account, Icons, Rodentia Icons, Symbol, User, Web" id="113" name="Google Shape;113;p15"/>
          <p:cNvPicPr preferRelativeResize="0"/>
          <p:nvPr/>
        </p:nvPicPr>
        <p:blipFill rotWithShape="1">
          <a:blip r:embed="rId6">
            <a:alphaModFix/>
          </a:blip>
          <a:srcRect b="0" l="0" r="0" t="0"/>
          <a:stretch/>
        </p:blipFill>
        <p:spPr>
          <a:xfrm>
            <a:off x="5593242" y="1716361"/>
            <a:ext cx="1314455" cy="1169849"/>
          </a:xfrm>
          <a:prstGeom prst="rect">
            <a:avLst/>
          </a:prstGeom>
          <a:noFill/>
          <a:ln>
            <a:noFill/>
          </a:ln>
        </p:spPr>
      </p:pic>
      <p:sp>
        <p:nvSpPr>
          <p:cNvPr id="114" name="Google Shape;114;p15"/>
          <p:cNvSpPr/>
          <p:nvPr/>
        </p:nvSpPr>
        <p:spPr>
          <a:xfrm>
            <a:off x="6646231" y="2194809"/>
            <a:ext cx="2041343" cy="149102"/>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Image result for walk to remember movie" id="115" name="Google Shape;115;p15"/>
          <p:cNvPicPr preferRelativeResize="0"/>
          <p:nvPr/>
        </p:nvPicPr>
        <p:blipFill rotWithShape="1">
          <a:blip r:embed="rId7">
            <a:alphaModFix/>
          </a:blip>
          <a:srcRect b="0" l="0" r="0" t="0"/>
          <a:stretch/>
        </p:blipFill>
        <p:spPr>
          <a:xfrm>
            <a:off x="10356609" y="1471729"/>
            <a:ext cx="1361074" cy="2015182"/>
          </a:xfrm>
          <a:prstGeom prst="rect">
            <a:avLst/>
          </a:prstGeom>
          <a:noFill/>
          <a:ln>
            <a:noFill/>
          </a:ln>
        </p:spPr>
      </p:pic>
      <p:pic>
        <p:nvPicPr>
          <p:cNvPr descr="Image result for titanic movie" id="116" name="Google Shape;116;p15"/>
          <p:cNvPicPr preferRelativeResize="0"/>
          <p:nvPr/>
        </p:nvPicPr>
        <p:blipFill rotWithShape="1">
          <a:blip r:embed="rId5">
            <a:alphaModFix/>
          </a:blip>
          <a:srcRect b="0" l="0" r="0" t="0"/>
          <a:stretch/>
        </p:blipFill>
        <p:spPr>
          <a:xfrm>
            <a:off x="8786196" y="4041234"/>
            <a:ext cx="1365990" cy="2024149"/>
          </a:xfrm>
          <a:prstGeom prst="rect">
            <a:avLst/>
          </a:prstGeom>
          <a:noFill/>
          <a:ln>
            <a:noFill/>
          </a:ln>
        </p:spPr>
      </p:pic>
      <p:pic>
        <p:nvPicPr>
          <p:cNvPr descr="Account, Icons, Rodentia Icons, Symbol, User, Web" id="117" name="Google Shape;117;p15"/>
          <p:cNvPicPr preferRelativeResize="0"/>
          <p:nvPr/>
        </p:nvPicPr>
        <p:blipFill rotWithShape="1">
          <a:blip r:embed="rId8">
            <a:alphaModFix/>
          </a:blip>
          <a:srcRect b="0" l="0" r="0" t="0"/>
          <a:stretch/>
        </p:blipFill>
        <p:spPr>
          <a:xfrm>
            <a:off x="5593241" y="4564497"/>
            <a:ext cx="1314455" cy="1169849"/>
          </a:xfrm>
          <a:prstGeom prst="rect">
            <a:avLst/>
          </a:prstGeom>
          <a:noFill/>
          <a:ln>
            <a:noFill/>
          </a:ln>
        </p:spPr>
      </p:pic>
      <p:sp>
        <p:nvSpPr>
          <p:cNvPr id="118" name="Google Shape;118;p15"/>
          <p:cNvSpPr/>
          <p:nvPr/>
        </p:nvSpPr>
        <p:spPr>
          <a:xfrm>
            <a:off x="6599613" y="5135011"/>
            <a:ext cx="2041343" cy="149102"/>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9" name="Google Shape;119;p15"/>
          <p:cNvSpPr/>
          <p:nvPr/>
        </p:nvSpPr>
        <p:spPr>
          <a:xfrm rot="-5400000">
            <a:off x="3870788" y="3271630"/>
            <a:ext cx="2991060" cy="764522"/>
          </a:xfrm>
          <a:prstGeom prst="curvedDownArrow">
            <a:avLst>
              <a:gd fmla="val 25000" name="adj1"/>
              <a:gd fmla="val 50000" name="adj2"/>
              <a:gd fmla="val 25000" name="adj3"/>
            </a:avLst>
          </a:prstGeom>
          <a:solidFill>
            <a:srgbClr val="FF000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20" name="Google Shape;120;p15"/>
          <p:cNvSpPr txBox="1"/>
          <p:nvPr/>
        </p:nvSpPr>
        <p:spPr>
          <a:xfrm>
            <a:off x="5029200" y="3502398"/>
            <a:ext cx="1658018"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a:solidFill>
                  <a:srgbClr val="FF0000"/>
                </a:solidFill>
                <a:latin typeface="Calibri"/>
                <a:ea typeface="Calibri"/>
                <a:cs typeface="Calibri"/>
                <a:sym typeface="Calibri"/>
              </a:rPr>
              <a:t>SIMILAR USERS</a:t>
            </a:r>
            <a:endParaRPr b="1" sz="1800">
              <a:solidFill>
                <a:srgbClr val="FF0000"/>
              </a:solidFill>
              <a:latin typeface="Calibri"/>
              <a:ea typeface="Calibri"/>
              <a:cs typeface="Calibri"/>
              <a:sym typeface="Calibri"/>
            </a:endParaRPr>
          </a:p>
        </p:txBody>
      </p:sp>
      <p:sp>
        <p:nvSpPr>
          <p:cNvPr id="121" name="Google Shape;121;p15"/>
          <p:cNvSpPr/>
          <p:nvPr/>
        </p:nvSpPr>
        <p:spPr>
          <a:xfrm>
            <a:off x="50" y="6201725"/>
            <a:ext cx="5237100" cy="656400"/>
          </a:xfrm>
          <a:prstGeom prst="rect">
            <a:avLst/>
          </a:prstGeom>
          <a:solidFill>
            <a:srgbClr val="FFFFFF"/>
          </a:soli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pic>
        <p:nvPicPr>
          <p:cNvPr id="126" name="Google Shape;126;p16"/>
          <p:cNvPicPr preferRelativeResize="0"/>
          <p:nvPr/>
        </p:nvPicPr>
        <p:blipFill rotWithShape="1">
          <a:blip r:embed="rId3">
            <a:alphaModFix/>
          </a:blip>
          <a:srcRect b="0" l="0" r="0" t="0"/>
          <a:stretch/>
        </p:blipFill>
        <p:spPr>
          <a:xfrm>
            <a:off x="0" y="428"/>
            <a:ext cx="12192000" cy="6857143"/>
          </a:xfrm>
          <a:prstGeom prst="rect">
            <a:avLst/>
          </a:prstGeom>
          <a:noFill/>
          <a:ln>
            <a:noFill/>
          </a:ln>
        </p:spPr>
      </p:pic>
      <p:sp>
        <p:nvSpPr>
          <p:cNvPr id="127" name="Google Shape;127;p16"/>
          <p:cNvSpPr/>
          <p:nvPr/>
        </p:nvSpPr>
        <p:spPr>
          <a:xfrm>
            <a:off x="430358" y="88109"/>
            <a:ext cx="9647092" cy="147732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3000">
                <a:solidFill>
                  <a:schemeClr val="lt1"/>
                </a:solidFill>
                <a:latin typeface="Montserrat"/>
                <a:ea typeface="Montserrat"/>
                <a:cs typeface="Montserrat"/>
                <a:sym typeface="Montserrat"/>
              </a:rPr>
              <a:t>RECOMMENDER SYSTEMS: USER-BASED COLLABORATIVE FILTER LIMITATIONS</a:t>
            </a:r>
            <a:endParaRPr/>
          </a:p>
          <a:p>
            <a:pPr indent="0" lvl="0" marL="0" marR="0" rtl="0" algn="l">
              <a:spcBef>
                <a:spcPts val="0"/>
              </a:spcBef>
              <a:spcAft>
                <a:spcPts val="0"/>
              </a:spcAft>
              <a:buNone/>
            </a:pPr>
            <a:r>
              <a:t/>
            </a:r>
            <a:endParaRPr b="1" sz="3000">
              <a:solidFill>
                <a:schemeClr val="lt1"/>
              </a:solidFill>
              <a:latin typeface="Montserrat"/>
              <a:ea typeface="Montserrat"/>
              <a:cs typeface="Montserrat"/>
              <a:sym typeface="Montserrat"/>
            </a:endParaRPr>
          </a:p>
        </p:txBody>
      </p:sp>
      <p:sp>
        <p:nvSpPr>
          <p:cNvPr id="128" name="Google Shape;128;p16"/>
          <p:cNvSpPr txBox="1"/>
          <p:nvPr/>
        </p:nvSpPr>
        <p:spPr>
          <a:xfrm>
            <a:off x="526280" y="1206440"/>
            <a:ext cx="10306820" cy="4098985"/>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1000"/>
              </a:spcBef>
              <a:spcAft>
                <a:spcPts val="0"/>
              </a:spcAft>
              <a:buClr>
                <a:schemeClr val="dk1"/>
              </a:buClr>
              <a:buSzPts val="2800"/>
              <a:buFont typeface="Arial"/>
              <a:buChar char="•"/>
            </a:pPr>
            <a:r>
              <a:rPr b="0" i="0" lang="en-CA" sz="2000" u="none" cap="none" strike="noStrike">
                <a:solidFill>
                  <a:schemeClr val="dk1"/>
                </a:solidFill>
                <a:latin typeface="Montserrat"/>
                <a:ea typeface="Montserrat"/>
                <a:cs typeface="Montserrat"/>
                <a:sym typeface="Montserrat"/>
              </a:rPr>
              <a:t>More users than products, movies..etc so making the problem more complex (~8 billion people!)</a:t>
            </a:r>
            <a:endParaRPr/>
          </a:p>
          <a:p>
            <a:pPr indent="-342900" lvl="0" marL="342900" marR="0" rtl="0" algn="l">
              <a:lnSpc>
                <a:spcPct val="90000"/>
              </a:lnSpc>
              <a:spcBef>
                <a:spcPts val="1000"/>
              </a:spcBef>
              <a:spcAft>
                <a:spcPts val="0"/>
              </a:spcAft>
              <a:buClr>
                <a:schemeClr val="dk1"/>
              </a:buClr>
              <a:buSzPts val="2800"/>
              <a:buFont typeface="Arial"/>
              <a:buChar char="•"/>
            </a:pPr>
            <a:r>
              <a:rPr b="0" i="0" lang="en-CA" sz="2000" u="none" cap="none" strike="noStrike">
                <a:solidFill>
                  <a:schemeClr val="dk1"/>
                </a:solidFill>
                <a:latin typeface="Montserrat"/>
                <a:ea typeface="Montserrat"/>
                <a:cs typeface="Montserrat"/>
                <a:sym typeface="Montserrat"/>
              </a:rPr>
              <a:t>Users taste change over time. </a:t>
            </a:r>
            <a:endParaRPr/>
          </a:p>
          <a:p>
            <a:pPr indent="-342900" lvl="0" marL="342900" marR="0" rtl="0" algn="l">
              <a:lnSpc>
                <a:spcPct val="90000"/>
              </a:lnSpc>
              <a:spcBef>
                <a:spcPts val="1000"/>
              </a:spcBef>
              <a:spcAft>
                <a:spcPts val="0"/>
              </a:spcAft>
              <a:buClr>
                <a:schemeClr val="dk1"/>
              </a:buClr>
              <a:buSzPts val="2800"/>
              <a:buFont typeface="Arial"/>
              <a:buChar char="•"/>
            </a:pPr>
            <a:r>
              <a:rPr b="0" i="0" lang="en-CA" sz="2000" u="none" cap="none" strike="noStrike">
                <a:solidFill>
                  <a:schemeClr val="dk1"/>
                </a:solidFill>
                <a:latin typeface="Montserrat"/>
                <a:ea typeface="Montserrat"/>
                <a:cs typeface="Montserrat"/>
                <a:sym typeface="Montserrat"/>
              </a:rPr>
              <a:t>Let’s explore another strategy that overcomes the limitations of User-based collaborative filtering. This strategy is named item-based collaborative filtering.</a:t>
            </a:r>
            <a:endParaRPr/>
          </a:p>
          <a:p>
            <a:pPr indent="-165100" lvl="0" marL="342900" marR="0" rtl="0" algn="l">
              <a:lnSpc>
                <a:spcPct val="90000"/>
              </a:lnSpc>
              <a:spcBef>
                <a:spcPts val="1000"/>
              </a:spcBef>
              <a:spcAft>
                <a:spcPts val="0"/>
              </a:spcAft>
              <a:buClr>
                <a:schemeClr val="dk1"/>
              </a:buClr>
              <a:buSzPts val="2800"/>
              <a:buFont typeface="Arial"/>
              <a:buNone/>
            </a:pPr>
            <a:r>
              <a:t/>
            </a:r>
            <a:endParaRPr b="0" i="0" sz="2000" u="none" cap="none" strike="noStrike">
              <a:solidFill>
                <a:schemeClr val="dk1"/>
              </a:solidFill>
              <a:latin typeface="Montserrat"/>
              <a:ea typeface="Montserrat"/>
              <a:cs typeface="Montserrat"/>
              <a:sym typeface="Montserrat"/>
            </a:endParaRPr>
          </a:p>
          <a:p>
            <a:pPr indent="-165100" lvl="0" marL="342900" marR="0" rtl="0" algn="l">
              <a:lnSpc>
                <a:spcPct val="90000"/>
              </a:lnSpc>
              <a:spcBef>
                <a:spcPts val="1000"/>
              </a:spcBef>
              <a:spcAft>
                <a:spcPts val="0"/>
              </a:spcAft>
              <a:buClr>
                <a:schemeClr val="dk1"/>
              </a:buClr>
              <a:buSzPts val="2800"/>
              <a:buFont typeface="Arial"/>
              <a:buNone/>
            </a:pPr>
            <a:r>
              <a:t/>
            </a:r>
            <a:endParaRPr b="0" i="0" sz="2000" u="none" cap="none" strike="noStrike">
              <a:solidFill>
                <a:schemeClr val="dk1"/>
              </a:solidFill>
              <a:latin typeface="Montserrat"/>
              <a:ea typeface="Montserrat"/>
              <a:cs typeface="Montserrat"/>
              <a:sym typeface="Montserrat"/>
            </a:endParaRPr>
          </a:p>
        </p:txBody>
      </p:sp>
      <p:sp>
        <p:nvSpPr>
          <p:cNvPr id="129" name="Google Shape;129;p16"/>
          <p:cNvSpPr/>
          <p:nvPr/>
        </p:nvSpPr>
        <p:spPr>
          <a:xfrm>
            <a:off x="50" y="6201725"/>
            <a:ext cx="12192000" cy="656400"/>
          </a:xfrm>
          <a:prstGeom prst="rect">
            <a:avLst/>
          </a:prstGeom>
          <a:solidFill>
            <a:srgbClr val="FFFFFF"/>
          </a:soli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pic>
        <p:nvPicPr>
          <p:cNvPr id="134" name="Google Shape;134;p17"/>
          <p:cNvPicPr preferRelativeResize="0"/>
          <p:nvPr/>
        </p:nvPicPr>
        <p:blipFill rotWithShape="1">
          <a:blip r:embed="rId3">
            <a:alphaModFix/>
          </a:blip>
          <a:srcRect b="0" l="0" r="0" t="0"/>
          <a:stretch/>
        </p:blipFill>
        <p:spPr>
          <a:xfrm>
            <a:off x="0" y="428"/>
            <a:ext cx="12192000" cy="6857143"/>
          </a:xfrm>
          <a:prstGeom prst="rect">
            <a:avLst/>
          </a:prstGeom>
          <a:noFill/>
          <a:ln>
            <a:noFill/>
          </a:ln>
        </p:spPr>
      </p:pic>
      <p:sp>
        <p:nvSpPr>
          <p:cNvPr id="135" name="Google Shape;135;p17"/>
          <p:cNvSpPr/>
          <p:nvPr/>
        </p:nvSpPr>
        <p:spPr>
          <a:xfrm>
            <a:off x="430358" y="88109"/>
            <a:ext cx="9647092" cy="147732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3000">
                <a:solidFill>
                  <a:schemeClr val="lt1"/>
                </a:solidFill>
                <a:latin typeface="Montserrat"/>
                <a:ea typeface="Montserrat"/>
                <a:cs typeface="Montserrat"/>
                <a:sym typeface="Montserrat"/>
              </a:rPr>
              <a:t>RECOMMENDER SYSTEMS: ITEM-BASED COLLABORATIVE FILTERING</a:t>
            </a:r>
            <a:endParaRPr/>
          </a:p>
          <a:p>
            <a:pPr indent="0" lvl="0" marL="0" marR="0" rtl="0" algn="l">
              <a:spcBef>
                <a:spcPts val="0"/>
              </a:spcBef>
              <a:spcAft>
                <a:spcPts val="0"/>
              </a:spcAft>
              <a:buNone/>
            </a:pPr>
            <a:r>
              <a:t/>
            </a:r>
            <a:endParaRPr b="1" sz="3000">
              <a:solidFill>
                <a:schemeClr val="lt1"/>
              </a:solidFill>
              <a:latin typeface="Montserrat"/>
              <a:ea typeface="Montserrat"/>
              <a:cs typeface="Montserrat"/>
              <a:sym typeface="Montserrat"/>
            </a:endParaRPr>
          </a:p>
        </p:txBody>
      </p:sp>
      <p:sp>
        <p:nvSpPr>
          <p:cNvPr id="136" name="Google Shape;136;p17"/>
          <p:cNvSpPr txBox="1"/>
          <p:nvPr/>
        </p:nvSpPr>
        <p:spPr>
          <a:xfrm>
            <a:off x="526280" y="1206440"/>
            <a:ext cx="10306820" cy="4098985"/>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1000"/>
              </a:spcBef>
              <a:spcAft>
                <a:spcPts val="0"/>
              </a:spcAft>
              <a:buClr>
                <a:schemeClr val="dk1"/>
              </a:buClr>
              <a:buSzPts val="2800"/>
              <a:buFont typeface="Arial"/>
              <a:buChar char="•"/>
            </a:pPr>
            <a:r>
              <a:rPr b="0" i="0" lang="en-CA" sz="2000" u="none" cap="none" strike="noStrike">
                <a:solidFill>
                  <a:schemeClr val="dk1"/>
                </a:solidFill>
                <a:latin typeface="Montserrat"/>
                <a:ea typeface="Montserrat"/>
                <a:cs typeface="Montserrat"/>
                <a:sym typeface="Montserrat"/>
              </a:rPr>
              <a:t>Item-based collaborative filters work by recommending elements based on relationship between items and not people. </a:t>
            </a:r>
            <a:endParaRPr/>
          </a:p>
          <a:p>
            <a:pPr indent="-342900" lvl="0" marL="342900" marR="0" rtl="0" algn="l">
              <a:lnSpc>
                <a:spcPct val="90000"/>
              </a:lnSpc>
              <a:spcBef>
                <a:spcPts val="1000"/>
              </a:spcBef>
              <a:spcAft>
                <a:spcPts val="0"/>
              </a:spcAft>
              <a:buClr>
                <a:schemeClr val="dk1"/>
              </a:buClr>
              <a:buSzPts val="2800"/>
              <a:buFont typeface="Arial"/>
              <a:buChar char="•"/>
            </a:pPr>
            <a:r>
              <a:rPr b="0" i="0" lang="en-CA" sz="2000" u="none" cap="none" strike="noStrike">
                <a:solidFill>
                  <a:schemeClr val="dk1"/>
                </a:solidFill>
                <a:latin typeface="Montserrat"/>
                <a:ea typeface="Montserrat"/>
                <a:cs typeface="Montserrat"/>
                <a:sym typeface="Montserrat"/>
              </a:rPr>
              <a:t>The recommender system is now designed based on items (such as movies) and not users. </a:t>
            </a:r>
            <a:endParaRPr/>
          </a:p>
          <a:p>
            <a:pPr indent="-342900" lvl="0" marL="342900" marR="0" rtl="0" algn="l">
              <a:lnSpc>
                <a:spcPct val="90000"/>
              </a:lnSpc>
              <a:spcBef>
                <a:spcPts val="1000"/>
              </a:spcBef>
              <a:spcAft>
                <a:spcPts val="0"/>
              </a:spcAft>
              <a:buClr>
                <a:schemeClr val="dk1"/>
              </a:buClr>
              <a:buSzPts val="2800"/>
              <a:buFont typeface="Arial"/>
              <a:buChar char="•"/>
            </a:pPr>
            <a:r>
              <a:rPr b="0" i="0" lang="en-CA" sz="2000" u="none" cap="none" strike="noStrike">
                <a:solidFill>
                  <a:schemeClr val="dk1"/>
                </a:solidFill>
                <a:latin typeface="Montserrat"/>
                <a:ea typeface="Montserrat"/>
                <a:cs typeface="Montserrat"/>
                <a:sym typeface="Montserrat"/>
              </a:rPr>
              <a:t>This reduces the complexity of the problem and overcomes the challenges of user-based collaborative filtering. </a:t>
            </a:r>
            <a:endParaRPr/>
          </a:p>
          <a:p>
            <a:pPr indent="-342900" lvl="0" marL="342900" marR="0" rtl="0" algn="l">
              <a:lnSpc>
                <a:spcPct val="90000"/>
              </a:lnSpc>
              <a:spcBef>
                <a:spcPts val="1000"/>
              </a:spcBef>
              <a:spcAft>
                <a:spcPts val="0"/>
              </a:spcAft>
              <a:buClr>
                <a:schemeClr val="dk1"/>
              </a:buClr>
              <a:buSzPts val="2800"/>
              <a:buFont typeface="Arial"/>
              <a:buChar char="•"/>
            </a:pPr>
            <a:r>
              <a:rPr b="0" i="0" lang="en-CA" sz="2000" u="none" cap="none" strike="noStrike">
                <a:solidFill>
                  <a:schemeClr val="dk1"/>
                </a:solidFill>
                <a:latin typeface="Montserrat"/>
                <a:ea typeface="Montserrat"/>
                <a:cs typeface="Montserrat"/>
                <a:sym typeface="Montserrat"/>
              </a:rPr>
              <a:t>Unlike humans, movies, songs, and products features and tastes do not change over time. </a:t>
            </a:r>
            <a:endParaRPr/>
          </a:p>
          <a:p>
            <a:pPr indent="-165100" lvl="0" marL="342900" marR="0" rtl="0" algn="l">
              <a:lnSpc>
                <a:spcPct val="90000"/>
              </a:lnSpc>
              <a:spcBef>
                <a:spcPts val="1000"/>
              </a:spcBef>
              <a:spcAft>
                <a:spcPts val="0"/>
              </a:spcAft>
              <a:buClr>
                <a:schemeClr val="dk1"/>
              </a:buClr>
              <a:buSzPts val="2800"/>
              <a:buFont typeface="Arial"/>
              <a:buNone/>
            </a:pPr>
            <a:r>
              <a:t/>
            </a:r>
            <a:endParaRPr b="0" i="0" sz="2000" u="none" cap="none" strike="noStrike">
              <a:solidFill>
                <a:schemeClr val="dk1"/>
              </a:solidFill>
              <a:latin typeface="Montserrat"/>
              <a:ea typeface="Montserrat"/>
              <a:cs typeface="Montserrat"/>
              <a:sym typeface="Montserrat"/>
            </a:endParaRPr>
          </a:p>
          <a:p>
            <a:pPr indent="-165100" lvl="0" marL="342900" marR="0" rtl="0" algn="l">
              <a:lnSpc>
                <a:spcPct val="90000"/>
              </a:lnSpc>
              <a:spcBef>
                <a:spcPts val="1000"/>
              </a:spcBef>
              <a:spcAft>
                <a:spcPts val="0"/>
              </a:spcAft>
              <a:buClr>
                <a:schemeClr val="dk1"/>
              </a:buClr>
              <a:buSzPts val="2800"/>
              <a:buFont typeface="Arial"/>
              <a:buNone/>
            </a:pPr>
            <a:r>
              <a:t/>
            </a:r>
            <a:endParaRPr b="0" i="0" sz="2000" u="none" cap="none" strike="noStrike">
              <a:solidFill>
                <a:schemeClr val="dk1"/>
              </a:solidFill>
              <a:latin typeface="Montserrat"/>
              <a:ea typeface="Montserrat"/>
              <a:cs typeface="Montserrat"/>
              <a:sym typeface="Montserrat"/>
            </a:endParaRPr>
          </a:p>
          <a:p>
            <a:pPr indent="-165100" lvl="0" marL="342900" marR="0" rtl="0" algn="l">
              <a:lnSpc>
                <a:spcPct val="90000"/>
              </a:lnSpc>
              <a:spcBef>
                <a:spcPts val="1000"/>
              </a:spcBef>
              <a:spcAft>
                <a:spcPts val="0"/>
              </a:spcAft>
              <a:buClr>
                <a:schemeClr val="dk1"/>
              </a:buClr>
              <a:buSzPts val="2800"/>
              <a:buFont typeface="Arial"/>
              <a:buNone/>
            </a:pPr>
            <a:r>
              <a:t/>
            </a:r>
            <a:endParaRPr b="0" i="0" sz="2000" u="none" cap="none" strike="noStrike">
              <a:solidFill>
                <a:schemeClr val="dk1"/>
              </a:solidFill>
              <a:latin typeface="Montserrat"/>
              <a:ea typeface="Montserrat"/>
              <a:cs typeface="Montserrat"/>
              <a:sym typeface="Montserrat"/>
            </a:endParaRPr>
          </a:p>
        </p:txBody>
      </p:sp>
      <p:sp>
        <p:nvSpPr>
          <p:cNvPr id="137" name="Google Shape;137;p17"/>
          <p:cNvSpPr/>
          <p:nvPr/>
        </p:nvSpPr>
        <p:spPr>
          <a:xfrm>
            <a:off x="50" y="6201725"/>
            <a:ext cx="12192000" cy="656400"/>
          </a:xfrm>
          <a:prstGeom prst="rect">
            <a:avLst/>
          </a:prstGeom>
          <a:solidFill>
            <a:srgbClr val="FFFFFF"/>
          </a:soli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pic>
        <p:nvPicPr>
          <p:cNvPr id="142" name="Google Shape;142;p18"/>
          <p:cNvPicPr preferRelativeResize="0"/>
          <p:nvPr/>
        </p:nvPicPr>
        <p:blipFill rotWithShape="1">
          <a:blip r:embed="rId3">
            <a:alphaModFix/>
          </a:blip>
          <a:srcRect b="0" l="0" r="0" t="0"/>
          <a:stretch/>
        </p:blipFill>
        <p:spPr>
          <a:xfrm>
            <a:off x="0" y="428"/>
            <a:ext cx="12192000" cy="6857143"/>
          </a:xfrm>
          <a:prstGeom prst="rect">
            <a:avLst/>
          </a:prstGeom>
          <a:noFill/>
          <a:ln>
            <a:noFill/>
          </a:ln>
        </p:spPr>
      </p:pic>
      <p:sp>
        <p:nvSpPr>
          <p:cNvPr id="143" name="Google Shape;143;p18"/>
          <p:cNvSpPr/>
          <p:nvPr/>
        </p:nvSpPr>
        <p:spPr>
          <a:xfrm>
            <a:off x="430358" y="88109"/>
            <a:ext cx="9647092" cy="147732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3000">
                <a:solidFill>
                  <a:schemeClr val="lt1"/>
                </a:solidFill>
                <a:latin typeface="Montserrat"/>
                <a:ea typeface="Montserrat"/>
                <a:cs typeface="Montserrat"/>
                <a:sym typeface="Montserrat"/>
              </a:rPr>
              <a:t>RECOMMENDER SYSTEMS: ITEM-BASED COLLABORATIVE FILTERING</a:t>
            </a:r>
            <a:endParaRPr/>
          </a:p>
          <a:p>
            <a:pPr indent="0" lvl="0" marL="0" marR="0" rtl="0" algn="l">
              <a:spcBef>
                <a:spcPts val="0"/>
              </a:spcBef>
              <a:spcAft>
                <a:spcPts val="0"/>
              </a:spcAft>
              <a:buNone/>
            </a:pPr>
            <a:r>
              <a:t/>
            </a:r>
            <a:endParaRPr b="1" sz="3000">
              <a:solidFill>
                <a:schemeClr val="lt1"/>
              </a:solidFill>
              <a:latin typeface="Montserrat"/>
              <a:ea typeface="Montserrat"/>
              <a:cs typeface="Montserrat"/>
              <a:sym typeface="Montserrat"/>
            </a:endParaRPr>
          </a:p>
        </p:txBody>
      </p:sp>
      <p:sp>
        <p:nvSpPr>
          <p:cNvPr id="144" name="Google Shape;144;p18"/>
          <p:cNvSpPr txBox="1"/>
          <p:nvPr/>
        </p:nvSpPr>
        <p:spPr>
          <a:xfrm>
            <a:off x="526280" y="1206440"/>
            <a:ext cx="4565880" cy="4098985"/>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1000"/>
              </a:spcBef>
              <a:spcAft>
                <a:spcPts val="0"/>
              </a:spcAft>
              <a:buClr>
                <a:schemeClr val="dk1"/>
              </a:buClr>
              <a:buSzPts val="2800"/>
              <a:buFont typeface="Arial"/>
              <a:buChar char="•"/>
            </a:pPr>
            <a:r>
              <a:rPr b="0" i="0" lang="en-CA" sz="2000" u="none" cap="none" strike="noStrike">
                <a:solidFill>
                  <a:schemeClr val="dk1"/>
                </a:solidFill>
                <a:latin typeface="Montserrat"/>
                <a:ea typeface="Montserrat"/>
                <a:cs typeface="Montserrat"/>
                <a:sym typeface="Montserrat"/>
              </a:rPr>
              <a:t>Based on User #1 and #2, they both watched and liked Titanic and a walk to remember.</a:t>
            </a:r>
            <a:endParaRPr/>
          </a:p>
          <a:p>
            <a:pPr indent="-342900" lvl="0" marL="342900" marR="0" rtl="0" algn="l">
              <a:lnSpc>
                <a:spcPct val="90000"/>
              </a:lnSpc>
              <a:spcBef>
                <a:spcPts val="1000"/>
              </a:spcBef>
              <a:spcAft>
                <a:spcPts val="0"/>
              </a:spcAft>
              <a:buClr>
                <a:schemeClr val="dk1"/>
              </a:buClr>
              <a:buSzPts val="2800"/>
              <a:buFont typeface="Arial"/>
              <a:buChar char="•"/>
            </a:pPr>
            <a:r>
              <a:rPr b="0" i="0" lang="en-CA" sz="2000" u="none" cap="none" strike="noStrike">
                <a:solidFill>
                  <a:schemeClr val="dk1"/>
                </a:solidFill>
                <a:latin typeface="Montserrat"/>
                <a:ea typeface="Montserrat"/>
                <a:cs typeface="Montserrat"/>
                <a:sym typeface="Montserrat"/>
              </a:rPr>
              <a:t>Item-based collaborative filtering will correlate both movies together based on user #1 and #2 behaviour. </a:t>
            </a:r>
            <a:endParaRPr/>
          </a:p>
          <a:p>
            <a:pPr indent="-342900" lvl="0" marL="342900" marR="0" rtl="0" algn="l">
              <a:lnSpc>
                <a:spcPct val="90000"/>
              </a:lnSpc>
              <a:spcBef>
                <a:spcPts val="1000"/>
              </a:spcBef>
              <a:spcAft>
                <a:spcPts val="0"/>
              </a:spcAft>
              <a:buClr>
                <a:schemeClr val="dk1"/>
              </a:buClr>
              <a:buSzPts val="2800"/>
              <a:buFont typeface="Arial"/>
              <a:buChar char="•"/>
            </a:pPr>
            <a:r>
              <a:rPr b="0" i="0" lang="en-CA" sz="2000" u="none" cap="none" strike="noStrike">
                <a:solidFill>
                  <a:schemeClr val="dk1"/>
                </a:solidFill>
                <a:latin typeface="Montserrat"/>
                <a:ea typeface="Montserrat"/>
                <a:cs typeface="Montserrat"/>
                <a:sym typeface="Montserrat"/>
              </a:rPr>
              <a:t>User #3 watched “Titanic” and did not watch a “Walk to remember”, so the recommender system will recommend it for him/her. </a:t>
            </a:r>
            <a:endParaRPr/>
          </a:p>
          <a:p>
            <a:pPr indent="-165100" lvl="0" marL="342900" marR="0" rtl="0" algn="l">
              <a:lnSpc>
                <a:spcPct val="90000"/>
              </a:lnSpc>
              <a:spcBef>
                <a:spcPts val="1000"/>
              </a:spcBef>
              <a:spcAft>
                <a:spcPts val="0"/>
              </a:spcAft>
              <a:buClr>
                <a:schemeClr val="dk1"/>
              </a:buClr>
              <a:buSzPts val="2800"/>
              <a:buFont typeface="Arial"/>
              <a:buNone/>
            </a:pPr>
            <a:r>
              <a:t/>
            </a:r>
            <a:endParaRPr b="0" i="0" sz="2000" u="none" cap="none" strike="noStrike">
              <a:solidFill>
                <a:schemeClr val="dk1"/>
              </a:solidFill>
              <a:latin typeface="Montserrat"/>
              <a:ea typeface="Montserrat"/>
              <a:cs typeface="Montserrat"/>
              <a:sym typeface="Montserrat"/>
            </a:endParaRPr>
          </a:p>
          <a:p>
            <a:pPr indent="-165100" lvl="0" marL="342900" marR="0" rtl="0" algn="l">
              <a:lnSpc>
                <a:spcPct val="90000"/>
              </a:lnSpc>
              <a:spcBef>
                <a:spcPts val="1000"/>
              </a:spcBef>
              <a:spcAft>
                <a:spcPts val="0"/>
              </a:spcAft>
              <a:buClr>
                <a:schemeClr val="dk1"/>
              </a:buClr>
              <a:buSzPts val="2800"/>
              <a:buFont typeface="Arial"/>
              <a:buNone/>
            </a:pPr>
            <a:r>
              <a:t/>
            </a:r>
            <a:endParaRPr b="0" i="0" sz="2000" u="none" cap="none" strike="noStrike">
              <a:solidFill>
                <a:schemeClr val="dk1"/>
              </a:solidFill>
              <a:latin typeface="Montserrat"/>
              <a:ea typeface="Montserrat"/>
              <a:cs typeface="Montserrat"/>
              <a:sym typeface="Montserrat"/>
            </a:endParaRPr>
          </a:p>
          <a:p>
            <a:pPr indent="-165100" lvl="0" marL="342900" marR="0" rtl="0" algn="l">
              <a:lnSpc>
                <a:spcPct val="90000"/>
              </a:lnSpc>
              <a:spcBef>
                <a:spcPts val="1000"/>
              </a:spcBef>
              <a:spcAft>
                <a:spcPts val="0"/>
              </a:spcAft>
              <a:buClr>
                <a:schemeClr val="dk1"/>
              </a:buClr>
              <a:buSzPts val="2800"/>
              <a:buFont typeface="Arial"/>
              <a:buNone/>
            </a:pPr>
            <a:r>
              <a:t/>
            </a:r>
            <a:endParaRPr b="0" i="0" sz="2000" u="none" cap="none" strike="noStrike">
              <a:solidFill>
                <a:schemeClr val="dk1"/>
              </a:solidFill>
              <a:latin typeface="Montserrat"/>
              <a:ea typeface="Montserrat"/>
              <a:cs typeface="Montserrat"/>
              <a:sym typeface="Montserrat"/>
            </a:endParaRPr>
          </a:p>
          <a:p>
            <a:pPr indent="-165100" lvl="0" marL="342900" marR="0" rtl="0" algn="l">
              <a:lnSpc>
                <a:spcPct val="90000"/>
              </a:lnSpc>
              <a:spcBef>
                <a:spcPts val="1000"/>
              </a:spcBef>
              <a:spcAft>
                <a:spcPts val="0"/>
              </a:spcAft>
              <a:buClr>
                <a:schemeClr val="dk1"/>
              </a:buClr>
              <a:buSzPts val="2800"/>
              <a:buFont typeface="Arial"/>
              <a:buNone/>
            </a:pPr>
            <a:r>
              <a:t/>
            </a:r>
            <a:endParaRPr b="0" i="0" sz="2000" u="none" cap="none" strike="noStrike">
              <a:solidFill>
                <a:schemeClr val="dk1"/>
              </a:solidFill>
              <a:latin typeface="Montserrat"/>
              <a:ea typeface="Montserrat"/>
              <a:cs typeface="Montserrat"/>
              <a:sym typeface="Montserrat"/>
            </a:endParaRPr>
          </a:p>
          <a:p>
            <a:pPr indent="-165100" lvl="0" marL="342900" marR="0" rtl="0" algn="l">
              <a:lnSpc>
                <a:spcPct val="90000"/>
              </a:lnSpc>
              <a:spcBef>
                <a:spcPts val="1000"/>
              </a:spcBef>
              <a:spcAft>
                <a:spcPts val="0"/>
              </a:spcAft>
              <a:buClr>
                <a:schemeClr val="dk1"/>
              </a:buClr>
              <a:buSzPts val="2800"/>
              <a:buFont typeface="Arial"/>
              <a:buNone/>
            </a:pPr>
            <a:r>
              <a:t/>
            </a:r>
            <a:endParaRPr b="0" i="0" sz="2000" u="none" cap="none" strike="noStrike">
              <a:solidFill>
                <a:schemeClr val="dk1"/>
              </a:solidFill>
              <a:latin typeface="Montserrat"/>
              <a:ea typeface="Montserrat"/>
              <a:cs typeface="Montserrat"/>
              <a:sym typeface="Montserrat"/>
            </a:endParaRPr>
          </a:p>
        </p:txBody>
      </p:sp>
      <p:sp>
        <p:nvSpPr>
          <p:cNvPr id="145" name="Google Shape;145;p18"/>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
        <p:nvSpPr>
          <p:cNvPr id="146" name="Google Shape;146;p18"/>
          <p:cNvSpPr/>
          <p:nvPr/>
        </p:nvSpPr>
        <p:spPr>
          <a:xfrm>
            <a:off x="5738727" y="6427113"/>
            <a:ext cx="5902578" cy="4308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100">
                <a:solidFill>
                  <a:schemeClr val="dk1"/>
                </a:solidFill>
                <a:latin typeface="Calibri"/>
                <a:ea typeface="Calibri"/>
                <a:cs typeface="Calibri"/>
                <a:sym typeface="Calibri"/>
              </a:rPr>
              <a:t>Photo Credit: </a:t>
            </a:r>
            <a:r>
              <a:rPr lang="en-CA" sz="1100" u="sng">
                <a:solidFill>
                  <a:schemeClr val="hlink"/>
                </a:solidFill>
                <a:latin typeface="Calibri"/>
                <a:ea typeface="Calibri"/>
                <a:cs typeface="Calibri"/>
                <a:sym typeface="Calibri"/>
                <a:hlinkClick r:id="rId4"/>
              </a:rPr>
              <a:t>https://www.maxpixel.net/Account-Symbol-Web-Icons-User-Rodentia-Icons-1293744</a:t>
            </a:r>
            <a:endParaRPr sz="11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100">
              <a:solidFill>
                <a:schemeClr val="dk1"/>
              </a:solidFill>
              <a:latin typeface="Calibri"/>
              <a:ea typeface="Calibri"/>
              <a:cs typeface="Calibri"/>
              <a:sym typeface="Calibri"/>
            </a:endParaRPr>
          </a:p>
        </p:txBody>
      </p:sp>
      <p:pic>
        <p:nvPicPr>
          <p:cNvPr descr="Image result for titanic movie" id="147" name="Google Shape;147;p18"/>
          <p:cNvPicPr preferRelativeResize="0"/>
          <p:nvPr/>
        </p:nvPicPr>
        <p:blipFill rotWithShape="1">
          <a:blip r:embed="rId5">
            <a:alphaModFix/>
          </a:blip>
          <a:srcRect b="0" l="0" r="0" t="0"/>
          <a:stretch/>
        </p:blipFill>
        <p:spPr>
          <a:xfrm>
            <a:off x="8786196" y="1462762"/>
            <a:ext cx="1365990" cy="2024149"/>
          </a:xfrm>
          <a:prstGeom prst="rect">
            <a:avLst/>
          </a:prstGeom>
          <a:noFill/>
          <a:ln>
            <a:noFill/>
          </a:ln>
        </p:spPr>
      </p:pic>
      <p:pic>
        <p:nvPicPr>
          <p:cNvPr descr="Account, Icons, Rodentia Icons, Symbol, User, Web" id="148" name="Google Shape;148;p18"/>
          <p:cNvPicPr preferRelativeResize="0"/>
          <p:nvPr/>
        </p:nvPicPr>
        <p:blipFill rotWithShape="1">
          <a:blip r:embed="rId6">
            <a:alphaModFix/>
          </a:blip>
          <a:srcRect b="0" l="0" r="0" t="0"/>
          <a:stretch/>
        </p:blipFill>
        <p:spPr>
          <a:xfrm>
            <a:off x="5593242" y="1716361"/>
            <a:ext cx="1314455" cy="1169849"/>
          </a:xfrm>
          <a:prstGeom prst="rect">
            <a:avLst/>
          </a:prstGeom>
          <a:noFill/>
          <a:ln>
            <a:noFill/>
          </a:ln>
        </p:spPr>
      </p:pic>
      <p:sp>
        <p:nvSpPr>
          <p:cNvPr id="149" name="Google Shape;149;p18"/>
          <p:cNvSpPr/>
          <p:nvPr/>
        </p:nvSpPr>
        <p:spPr>
          <a:xfrm>
            <a:off x="6646231" y="2194809"/>
            <a:ext cx="2041343" cy="149102"/>
          </a:xfrm>
          <a:prstGeom prst="rightArrow">
            <a:avLst>
              <a:gd fmla="val 50000" name="adj1"/>
              <a:gd fmla="val 50000" name="adj2"/>
            </a:avLst>
          </a:prstGeom>
          <a:solidFill>
            <a:schemeClr val="dk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Image result for walk to remember movie" id="150" name="Google Shape;150;p18"/>
          <p:cNvPicPr preferRelativeResize="0"/>
          <p:nvPr/>
        </p:nvPicPr>
        <p:blipFill rotWithShape="1">
          <a:blip r:embed="rId7">
            <a:alphaModFix/>
          </a:blip>
          <a:srcRect b="0" l="0" r="0" t="0"/>
          <a:stretch/>
        </p:blipFill>
        <p:spPr>
          <a:xfrm>
            <a:off x="8794187" y="4113707"/>
            <a:ext cx="1361074" cy="2015182"/>
          </a:xfrm>
          <a:prstGeom prst="rect">
            <a:avLst/>
          </a:prstGeom>
          <a:noFill/>
          <a:ln>
            <a:noFill/>
          </a:ln>
        </p:spPr>
      </p:pic>
      <p:pic>
        <p:nvPicPr>
          <p:cNvPr descr="Account, Icons, Rodentia Icons, Symbol, User, Web" id="151" name="Google Shape;151;p18"/>
          <p:cNvPicPr preferRelativeResize="0"/>
          <p:nvPr/>
        </p:nvPicPr>
        <p:blipFill rotWithShape="1">
          <a:blip r:embed="rId8">
            <a:alphaModFix/>
          </a:blip>
          <a:srcRect b="0" l="0" r="0" t="0"/>
          <a:stretch/>
        </p:blipFill>
        <p:spPr>
          <a:xfrm>
            <a:off x="5593241" y="3259350"/>
            <a:ext cx="1314455" cy="1169849"/>
          </a:xfrm>
          <a:prstGeom prst="rect">
            <a:avLst/>
          </a:prstGeom>
          <a:noFill/>
          <a:ln>
            <a:noFill/>
          </a:ln>
        </p:spPr>
      </p:pic>
      <p:sp>
        <p:nvSpPr>
          <p:cNvPr id="152" name="Google Shape;152;p18"/>
          <p:cNvSpPr/>
          <p:nvPr/>
        </p:nvSpPr>
        <p:spPr>
          <a:xfrm rot="-1675546">
            <a:off x="6717936" y="3010968"/>
            <a:ext cx="2172459" cy="203029"/>
          </a:xfrm>
          <a:prstGeom prst="rightArrow">
            <a:avLst>
              <a:gd fmla="val 50000" name="adj1"/>
              <a:gd fmla="val 50000" name="adj2"/>
            </a:avLst>
          </a:prstGeom>
          <a:solidFill>
            <a:srgbClr val="FF000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Account, Icons, Rodentia Icons, Symbol, User, Web" id="153" name="Google Shape;153;p18"/>
          <p:cNvPicPr preferRelativeResize="0"/>
          <p:nvPr/>
        </p:nvPicPr>
        <p:blipFill rotWithShape="1">
          <a:blip r:embed="rId9">
            <a:alphaModFix/>
          </a:blip>
          <a:srcRect b="0" l="0" r="0" t="0"/>
          <a:stretch/>
        </p:blipFill>
        <p:spPr>
          <a:xfrm>
            <a:off x="5593240" y="4802339"/>
            <a:ext cx="1314455" cy="1169849"/>
          </a:xfrm>
          <a:prstGeom prst="rect">
            <a:avLst/>
          </a:prstGeom>
          <a:noFill/>
          <a:ln>
            <a:noFill/>
          </a:ln>
        </p:spPr>
      </p:pic>
      <p:sp>
        <p:nvSpPr>
          <p:cNvPr id="154" name="Google Shape;154;p18"/>
          <p:cNvSpPr/>
          <p:nvPr/>
        </p:nvSpPr>
        <p:spPr>
          <a:xfrm rot="2031655">
            <a:off x="6387087" y="3137967"/>
            <a:ext cx="2969438" cy="141048"/>
          </a:xfrm>
          <a:prstGeom prst="rightArrow">
            <a:avLst>
              <a:gd fmla="val 50000" name="adj1"/>
              <a:gd fmla="val 50000" name="adj2"/>
            </a:avLst>
          </a:prstGeom>
          <a:solidFill>
            <a:schemeClr val="dk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5" name="Google Shape;155;p18"/>
          <p:cNvSpPr/>
          <p:nvPr/>
        </p:nvSpPr>
        <p:spPr>
          <a:xfrm rot="2080002">
            <a:off x="6661787" y="4240310"/>
            <a:ext cx="2172459" cy="203029"/>
          </a:xfrm>
          <a:prstGeom prst="rightArrow">
            <a:avLst>
              <a:gd fmla="val 50000" name="adj1"/>
              <a:gd fmla="val 50000" name="adj2"/>
            </a:avLst>
          </a:prstGeom>
          <a:solidFill>
            <a:srgbClr val="FF000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6" name="Google Shape;156;p18"/>
          <p:cNvSpPr/>
          <p:nvPr/>
        </p:nvSpPr>
        <p:spPr>
          <a:xfrm rot="5400000">
            <a:off x="9704609" y="3731446"/>
            <a:ext cx="2991060" cy="764522"/>
          </a:xfrm>
          <a:prstGeom prst="curvedDownArrow">
            <a:avLst>
              <a:gd fmla="val 25000" name="adj1"/>
              <a:gd fmla="val 50000" name="adj2"/>
              <a:gd fmla="val 25000" name="adj3"/>
            </a:avLst>
          </a:prstGeom>
          <a:solidFill>
            <a:srgbClr val="FF000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57" name="Google Shape;157;p18"/>
          <p:cNvSpPr txBox="1"/>
          <p:nvPr/>
        </p:nvSpPr>
        <p:spPr>
          <a:xfrm>
            <a:off x="10002637" y="3734676"/>
            <a:ext cx="1688283"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a:solidFill>
                  <a:srgbClr val="FF0000"/>
                </a:solidFill>
                <a:latin typeface="Calibri"/>
                <a:ea typeface="Calibri"/>
                <a:cs typeface="Calibri"/>
                <a:sym typeface="Calibri"/>
              </a:rPr>
              <a:t>SIMILAR ITEMS</a:t>
            </a:r>
            <a:endParaRPr b="1" sz="1800">
              <a:solidFill>
                <a:srgbClr val="FF0000"/>
              </a:solidFill>
              <a:latin typeface="Calibri"/>
              <a:ea typeface="Calibri"/>
              <a:cs typeface="Calibri"/>
              <a:sym typeface="Calibri"/>
            </a:endParaRPr>
          </a:p>
        </p:txBody>
      </p:sp>
      <p:sp>
        <p:nvSpPr>
          <p:cNvPr id="158" name="Google Shape;158;p18"/>
          <p:cNvSpPr/>
          <p:nvPr/>
        </p:nvSpPr>
        <p:spPr>
          <a:xfrm rot="-2836497">
            <a:off x="6199689" y="4025571"/>
            <a:ext cx="3054291" cy="196396"/>
          </a:xfrm>
          <a:prstGeom prst="rightArrow">
            <a:avLst>
              <a:gd fmla="val 50000" name="adj1"/>
              <a:gd fmla="val 50000" name="adj2"/>
            </a:avLst>
          </a:prstGeom>
          <a:solidFill>
            <a:srgbClr val="00B0F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9" name="Google Shape;159;p18"/>
          <p:cNvSpPr/>
          <p:nvPr/>
        </p:nvSpPr>
        <p:spPr>
          <a:xfrm>
            <a:off x="50" y="6201725"/>
            <a:ext cx="12192000" cy="656400"/>
          </a:xfrm>
          <a:prstGeom prst="rect">
            <a:avLst/>
          </a:prstGeom>
          <a:solidFill>
            <a:srgbClr val="FFFFFF"/>
          </a:soli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Тема Office">
  <a:themeElements>
    <a:clrScheme name="Стандартная">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