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E-MAIL SPAM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MATH!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2"/>
          <p:cNvSpPr txBox="1"/>
          <p:nvPr>
            <p:ph idx="1" type="body"/>
          </p:nvPr>
        </p:nvSpPr>
        <p:spPr>
          <a:xfrm>
            <a:off x="1106302" y="1475731"/>
            <a:ext cx="9838390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Naïve Bayes is a classification technique based on Bayes’ Theorem.</a:t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1077727" y="2602628"/>
            <a:ext cx="8685192" cy="7442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1333500" y="4536194"/>
            <a:ext cx="922861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89" l="-461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1333500" y="5498758"/>
            <a:ext cx="277601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9" l="-1537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1" name="Google Shape;491;p22"/>
          <p:cNvCxnSpPr/>
          <p:nvPr/>
        </p:nvCxnSpPr>
        <p:spPr>
          <a:xfrm flipH="1" rot="10800000">
            <a:off x="7620000" y="1904867"/>
            <a:ext cx="1600200" cy="666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2" name="Google Shape;492;p22"/>
          <p:cNvSpPr/>
          <p:nvPr/>
        </p:nvSpPr>
        <p:spPr>
          <a:xfrm>
            <a:off x="1343025" y="4069053"/>
            <a:ext cx="473559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771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3" name="Google Shape;493;p22"/>
          <p:cNvCxnSpPr/>
          <p:nvPr/>
        </p:nvCxnSpPr>
        <p:spPr>
          <a:xfrm>
            <a:off x="6248400" y="3354612"/>
            <a:ext cx="1191300" cy="444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22"/>
          <p:cNvCxnSpPr/>
          <p:nvPr/>
        </p:nvCxnSpPr>
        <p:spPr>
          <a:xfrm rot="10800000">
            <a:off x="3276674" y="2134977"/>
            <a:ext cx="2019900" cy="4767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22"/>
          <p:cNvSpPr/>
          <p:nvPr/>
        </p:nvSpPr>
        <p:spPr>
          <a:xfrm>
            <a:off x="1333500" y="5023704"/>
            <a:ext cx="707898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-602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1333500" y="6034561"/>
            <a:ext cx="794525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588" l="-535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 OF RETIRING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MATH!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3"/>
          <p:cNvSpPr/>
          <p:nvPr/>
        </p:nvSpPr>
        <p:spPr>
          <a:xfrm>
            <a:off x="-573403" y="2049939"/>
            <a:ext cx="8685192" cy="7442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415155" y="5391374"/>
            <a:ext cx="5984358" cy="9120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402471" y="4287872"/>
            <a:ext cx="5691430" cy="5311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680" l="-6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09" name="Google Shape;509;p23"/>
          <p:cNvCxnSpPr/>
          <p:nvPr/>
        </p:nvCxnSpPr>
        <p:spPr>
          <a:xfrm flipH="1" rot="10800000">
            <a:off x="4992761" y="1341653"/>
            <a:ext cx="1600200" cy="666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p23"/>
          <p:cNvCxnSpPr/>
          <p:nvPr/>
        </p:nvCxnSpPr>
        <p:spPr>
          <a:xfrm>
            <a:off x="4918148" y="2655395"/>
            <a:ext cx="449100" cy="41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1" name="Google Shape;511;p23"/>
          <p:cNvCxnSpPr/>
          <p:nvPr/>
        </p:nvCxnSpPr>
        <p:spPr>
          <a:xfrm rot="10800000">
            <a:off x="2572278" y="1486312"/>
            <a:ext cx="740700" cy="493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2" name="Google Shape;512;p23"/>
          <p:cNvSpPr/>
          <p:nvPr/>
        </p:nvSpPr>
        <p:spPr>
          <a:xfrm>
            <a:off x="1402472" y="3770179"/>
            <a:ext cx="6275216" cy="5437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31" l="-5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1415155" y="4851381"/>
            <a:ext cx="4938592" cy="4996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36" l="-74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 OF RETIRING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23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23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9" name="Google Shape;519;p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3"/>
          <p:cNvSpPr txBox="1"/>
          <p:nvPr/>
        </p:nvSpPr>
        <p:spPr>
          <a:xfrm rot="-5400000">
            <a:off x="5362852" y="2597760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3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3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3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3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3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1: RETIRE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0: NO RETIRE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89" name="Google Shape;589;p24"/>
          <p:cNvSpPr txBox="1"/>
          <p:nvPr/>
        </p:nvSpPr>
        <p:spPr>
          <a:xfrm>
            <a:off x="533400" y="381000"/>
            <a:ext cx="9525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QUIZ/CALCULATE THE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OF NON-RETIRING (RED CLASS)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1164708" y="2057400"/>
            <a:ext cx="3161400" cy="52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948" l="0" r="-2889" t="-117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5"/>
          <p:cNvSpPr txBox="1"/>
          <p:nvPr/>
        </p:nvSpPr>
        <p:spPr>
          <a:xfrm>
            <a:off x="818150" y="304250"/>
            <a:ext cx="849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QUIZ/CALCULATE THE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OF NON-RETIRING (RED CLASS)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199150" y="2133300"/>
            <a:ext cx="5984400" cy="8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622284" y="5050195"/>
            <a:ext cx="5984358" cy="9440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609600" y="3946693"/>
            <a:ext cx="6267165" cy="5311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680" l="-58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00" name="Google Shape;600;p25"/>
          <p:cNvCxnSpPr/>
          <p:nvPr/>
        </p:nvCxnSpPr>
        <p:spPr>
          <a:xfrm flipH="1" rot="10800000">
            <a:off x="4992761" y="1341653"/>
            <a:ext cx="1600200" cy="666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1" name="Google Shape;601;p25"/>
          <p:cNvCxnSpPr/>
          <p:nvPr/>
        </p:nvCxnSpPr>
        <p:spPr>
          <a:xfrm>
            <a:off x="4918148" y="2819400"/>
            <a:ext cx="449100" cy="4164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2" name="Google Shape;602;p25"/>
          <p:cNvCxnSpPr/>
          <p:nvPr/>
        </p:nvCxnSpPr>
        <p:spPr>
          <a:xfrm rot="10800000">
            <a:off x="2388078" y="1721212"/>
            <a:ext cx="924900" cy="2586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3" name="Google Shape;603;p25"/>
          <p:cNvSpPr/>
          <p:nvPr/>
        </p:nvSpPr>
        <p:spPr>
          <a:xfrm>
            <a:off x="609601" y="3429000"/>
            <a:ext cx="6275216" cy="5437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70" l="-5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22284" y="4510202"/>
            <a:ext cx="4938592" cy="4996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36" l="-74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 PROBABILITY OF NO RETIRING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MARGINAL LIKELIHOOD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2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9" name="Google Shape;609;p25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0" name="Google Shape;610;p25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5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5"/>
          <p:cNvSpPr txBox="1"/>
          <p:nvPr/>
        </p:nvSpPr>
        <p:spPr>
          <a:xfrm rot="-5400000">
            <a:off x="5362852" y="2597760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5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5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5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5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5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5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5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5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5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5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5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5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5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5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5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5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5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5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5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5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1: RETIRE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5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0: NO RETIRE</a:t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6722236" y="5766920"/>
            <a:ext cx="485312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6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NAÏVE?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6"/>
          <p:cNvSpPr txBox="1"/>
          <p:nvPr>
            <p:ph idx="1" type="body"/>
          </p:nvPr>
        </p:nvSpPr>
        <p:spPr>
          <a:xfrm>
            <a:off x="888430" y="1603416"/>
            <a:ext cx="5733508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It is called naive because it assumes that the presence of a certain feature in a class is independent of the presence of other features.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EXAMPLE #1: Age/savings, the assumption is not necessarily true since age and savings might be dependant on each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EXAMPLE #2: fruit can be classified as watermelon if its color is green, tastes sweet, and round.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These features might be dependant on each others, however, we assume they are all independent and that’s why its ‘Naive’!</a:t>
            </a:r>
            <a:endParaRPr/>
          </a:p>
        </p:txBody>
      </p:sp>
      <p:cxnSp>
        <p:nvCxnSpPr>
          <p:cNvPr id="683" name="Google Shape;683;p26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4" name="Google Shape;684;p26"/>
          <p:cNvCxnSpPr/>
          <p:nvPr/>
        </p:nvCxnSpPr>
        <p:spPr>
          <a:xfrm rot="10800000">
            <a:off x="7028653" y="2120156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5" name="Google Shape;685;p26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6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6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6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 rot="-5400000">
            <a:off x="5185699" y="2824149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6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6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6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6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6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6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6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6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6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6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6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6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6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6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6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6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6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1: RETIRE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0: NO RETIRE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26"/>
          <p:cNvCxnSpPr/>
          <p:nvPr/>
        </p:nvCxnSpPr>
        <p:spPr>
          <a:xfrm>
            <a:off x="9336158" y="4694546"/>
            <a:ext cx="0" cy="107949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50" name="Google Shape;750;p26"/>
          <p:cNvCxnSpPr>
            <a:stCxn id="744" idx="1"/>
          </p:cNvCxnSpPr>
          <p:nvPr/>
        </p:nvCxnSpPr>
        <p:spPr>
          <a:xfrm rot="10800000">
            <a:off x="7054408" y="4568340"/>
            <a:ext cx="2074800" cy="5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5852" y="1533323"/>
            <a:ext cx="105508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SMS Spam Collection is a set of SMS tagged messages that have been collected for SMS Spam research.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contains one set of SMS messages in English of 5,574 messages, tagged according being ham (legitimate) or spam.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files contain one message per line. Each line is composed by two columns: v1 contains the label (ham or spam) and v2 contains the raw text.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464590" y="2351366"/>
            <a:ext cx="9827492" cy="88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INTUITION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88430" y="1603416"/>
            <a:ext cx="8022977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Naïve Bayes is a classification technique based on </a:t>
            </a:r>
            <a:r>
              <a:rPr b="1" lang="en-CA" sz="2000"/>
              <a:t>Bayes’ Theorem</a:t>
            </a:r>
            <a:r>
              <a:rPr lang="en-CA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Let’s assume that you are data scientist working major bank in NYC and you want to classify a new client as </a:t>
            </a:r>
            <a:r>
              <a:rPr b="1" lang="en-CA" sz="2000"/>
              <a:t>eligible to retire or not</a:t>
            </a:r>
            <a:r>
              <a:rPr lang="en-CA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Customer </a:t>
            </a:r>
            <a:r>
              <a:rPr b="1" lang="en-CA" sz="2000"/>
              <a:t>features</a:t>
            </a:r>
            <a:r>
              <a:rPr lang="en-CA" sz="2000"/>
              <a:t> are his/her </a:t>
            </a:r>
            <a:r>
              <a:rPr b="1" lang="en-CA" sz="2000"/>
              <a:t>age</a:t>
            </a:r>
            <a:r>
              <a:rPr lang="en-CA" sz="2000"/>
              <a:t> and </a:t>
            </a:r>
            <a:r>
              <a:rPr b="1" lang="en-CA" sz="2000"/>
              <a:t>salary</a:t>
            </a:r>
            <a:r>
              <a:rPr lang="en-CA" sz="2000"/>
              <a:t>.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6603419" y="2589585"/>
            <a:ext cx="28801" cy="3399212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 rot="-5400000">
            <a:off x="4734481" y="3756123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1: RETIRE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0: NO RETIRE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>
            <a:off x="8920611" y="4874341"/>
            <a:ext cx="0" cy="107949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6"/>
          <p:cNvCxnSpPr>
            <a:stCxn id="165" idx="1"/>
          </p:cNvCxnSpPr>
          <p:nvPr/>
        </p:nvCxnSpPr>
        <p:spPr>
          <a:xfrm rot="10800000">
            <a:off x="6638861" y="4748134"/>
            <a:ext cx="2074800" cy="5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6"/>
          <p:cNvCxnSpPr/>
          <p:nvPr/>
        </p:nvCxnSpPr>
        <p:spPr>
          <a:xfrm rot="10800000">
            <a:off x="4648230" y="3270135"/>
            <a:ext cx="4156800" cy="13491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CUSTOMER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PRIOR PROBABILITY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989364" y="1504623"/>
            <a:ext cx="4661421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Points can be classified as </a:t>
            </a:r>
            <a:r>
              <a:rPr lang="en-C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CA" sz="2000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Our task is to classify a new point to </a:t>
            </a:r>
            <a:r>
              <a:rPr lang="en-C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CA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b="1"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Prior Probability: 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Since we have more </a:t>
            </a:r>
            <a:r>
              <a:rPr lang="en-CA" sz="2000">
                <a:solidFill>
                  <a:srgbClr val="0070C0"/>
                </a:solidFill>
              </a:rPr>
              <a:t>BLUE 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compared to </a:t>
            </a:r>
            <a:r>
              <a:rPr lang="en-CA" sz="2000">
                <a:solidFill>
                  <a:srgbClr val="FF0000"/>
                </a:solidFill>
              </a:rPr>
              <a:t>RED</a:t>
            </a:r>
            <a:r>
              <a:rPr lang="en-CA" sz="2000"/>
              <a:t>, we can assume that our new point is 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twice as likely to be </a:t>
            </a:r>
            <a:r>
              <a:rPr lang="en-CA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C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CA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646143" y="4058309"/>
            <a:ext cx="6145720" cy="5751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541462" y="4818626"/>
            <a:ext cx="6274666" cy="5751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3" name="Google Shape;183;p17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17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17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 rot="-5400000">
            <a:off x="5271057" y="2415145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1: RETIRE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0: NO RETIRE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LIKELIHOOD 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8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8"/>
          <p:cNvCxnSpPr/>
          <p:nvPr/>
        </p:nvCxnSpPr>
        <p:spPr>
          <a:xfrm rot="10800000">
            <a:off x="7125492" y="1704087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 rot="-5400000">
            <a:off x="5319792" y="1893506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989364" y="1504623"/>
            <a:ext cx="5341923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For the new point, if there are more </a:t>
            </a:r>
            <a:r>
              <a:rPr b="1" lang="en-CA" sz="2000">
                <a:solidFill>
                  <a:srgbClr val="0070C0"/>
                </a:solidFill>
              </a:rPr>
              <a:t>BLUE</a:t>
            </a:r>
            <a:r>
              <a:rPr lang="en-CA" sz="2000"/>
              <a:t> points in its vicinity, it is more likely that the new point will be classified as </a:t>
            </a:r>
            <a:r>
              <a:rPr b="1" lang="en-CA" sz="2000">
                <a:solidFill>
                  <a:srgbClr val="0070C0"/>
                </a:solidFill>
              </a:rPr>
              <a:t>BLUE</a:t>
            </a:r>
            <a:r>
              <a:rPr lang="en-CA" sz="20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So we draw a circle around the 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Then we calculate the number of points in the circle belonging to each class label. </a:t>
            </a:r>
            <a:br>
              <a:rPr lang="en-CA" sz="2000"/>
            </a:br>
            <a:endParaRPr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17377" y="3784817"/>
            <a:ext cx="6432082" cy="5112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468356" y="4470526"/>
            <a:ext cx="6657272" cy="5270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/>
          <p:nvPr/>
        </p:nvSpPr>
        <p:spPr>
          <a:xfrm>
            <a:off x="7028183" y="5288363"/>
            <a:ext cx="4540721" cy="945368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POSTERIOR PROBABILITY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19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19"/>
          <p:cNvCxnSpPr/>
          <p:nvPr/>
        </p:nvCxnSpPr>
        <p:spPr>
          <a:xfrm rot="10800000">
            <a:off x="7125492" y="1252699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19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 rot="-5400000">
            <a:off x="5362852" y="2444015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757264" y="1366509"/>
            <a:ext cx="6153552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Let’s combine prior probability and likelihood to create a posterior probability.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Prior probabilities:</a:t>
            </a:r>
            <a:r>
              <a:rPr lang="en-CA" sz="2000"/>
              <a:t> suggests that X may be classified as BLUE Because there are twice as much blue points.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Likelihood:</a:t>
            </a:r>
            <a:r>
              <a:rPr lang="en-CA" sz="2000"/>
              <a:t> suggests that X is RED because there are more RED points in the vicinity of 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Bayes’ Rule combines both to form a posterior probability.</a:t>
            </a:r>
            <a:endParaRPr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1039756" y="3962400"/>
            <a:ext cx="5638795" cy="943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1132010" y="5138566"/>
            <a:ext cx="5638795" cy="943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 CLASSIFIED AS RED (NON RETIRING) SINCE IT HAS LARGER POSTERIOR PROBABILITY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464590" y="2351366"/>
            <a:ext cx="5655553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NAÏVE BAYES MATHEMATICS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/>
          <p:nvPr/>
        </p:nvSpPr>
        <p:spPr>
          <a:xfrm>
            <a:off x="7028183" y="5212163"/>
            <a:ext cx="4540721" cy="945368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1066800" y="601302"/>
            <a:ext cx="762321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b="1" lang="en-CA" sz="3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NAÏVE BAYES: </a:t>
            </a: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21"/>
          <p:cNvCxnSpPr/>
          <p:nvPr/>
        </p:nvCxnSpPr>
        <p:spPr>
          <a:xfrm rot="10800000">
            <a:off x="7125492" y="1176499"/>
            <a:ext cx="19114" cy="3688845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21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#1: 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 rot="-5400000">
            <a:off x="5362852" y="2070172"/>
            <a:ext cx="30323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#2: SAVINGS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 txBox="1"/>
          <p:nvPr>
            <p:ph idx="1" type="body"/>
          </p:nvPr>
        </p:nvSpPr>
        <p:spPr>
          <a:xfrm>
            <a:off x="757264" y="1366509"/>
            <a:ext cx="6153552" cy="4333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Let’s combine prior probability and likelihood to create a posterior probability.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Prior probabilities:</a:t>
            </a:r>
            <a:r>
              <a:rPr lang="en-CA" sz="2000"/>
              <a:t> suggests that X may be classified as BLUE Because there are twice as much blue points.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Likelihood:</a:t>
            </a:r>
            <a:r>
              <a:rPr lang="en-CA" sz="2000"/>
              <a:t> suggests that X is RED because there are more RED points in the vicinity of 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Bayes’ Rule combines both to form a posterior probability.</a:t>
            </a:r>
            <a:endParaRPr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034847" y="4074873"/>
            <a:ext cx="5638795" cy="9437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21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40 BLUE POINTS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RED POINTS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1143000" y="5096554"/>
            <a:ext cx="5638795" cy="943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21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 CLASSIFIED AS RED (NON RETIRING) SINCE IT HAS LARGER POSTERIOR PROBABILITY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