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5674E2-49F3-41A3-BD36-294AC744436A}">
  <a:tblStyle styleId="{BF5674E2-49F3-41A3-BD36-294AC744436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Black-bold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MontserratBlack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://yann.lecun.com/exdb/publis/pdf/lecun-01a.pdf" TargetMode="External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://yann.lecun.com/exdb/publis/pdf/lecun-01a.pdf" TargetMode="External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hyperlink" Target="https://commons.wikimedia.org/wiki/File:Artificial_neural_network.svg" TargetMode="External"/><Relationship Id="rId6" Type="http://schemas.openxmlformats.org/officeDocument/2006/relationships/image" Target="../media/image7.jpg"/><Relationship Id="rId7" Type="http://schemas.openxmlformats.org/officeDocument/2006/relationships/image" Target="../media/image9.jp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hyperlink" Target="https://fr.m.wikipedia.org/wiki/Fichier:MultiLayerNeuralNetworkBigger_english.p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2" cy="68571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472210" y="568978"/>
            <a:ext cx="4846550" cy="1232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400" u="none" cap="none" strike="noStrike">
                <a:solidFill>
                  <a:srgbClr val="F5EA5A"/>
                </a:solidFill>
                <a:latin typeface="Montserrat"/>
                <a:ea typeface="Montserrat"/>
                <a:cs typeface="Montserrat"/>
                <a:sym typeface="Montserrat"/>
              </a:rPr>
              <a:t>LE-NET DEEP</a:t>
            </a:r>
            <a:endParaRPr/>
          </a:p>
          <a:p>
            <a:pPr indent="0" lvl="0" marL="0" marR="0" rtl="0" algn="l">
              <a:lnSpc>
                <a:spcPct val="13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400" u="none" cap="none" strike="noStrike">
                <a:solidFill>
                  <a:srgbClr val="F5EA5A"/>
                </a:solidFill>
                <a:latin typeface="Montserrat"/>
                <a:ea typeface="Montserrat"/>
                <a:cs typeface="Montserrat"/>
                <a:sym typeface="Montserrat"/>
              </a:rPr>
              <a:t>NETWORK</a:t>
            </a:r>
            <a:endParaRPr b="1" i="0" sz="3400" u="none" cap="none" strike="noStrike">
              <a:solidFill>
                <a:srgbClr val="F5EA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64590" y="2351366"/>
            <a:ext cx="9827492" cy="1728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TRAFFIC SIGN</a:t>
            </a:r>
            <a:endParaRPr/>
          </a:p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</a:t>
            </a:r>
            <a:endParaRPr b="1" i="0" sz="4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333524" y="1346271"/>
            <a:ext cx="10334476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confusion matrix is used to describe the performance of a classiﬁcation model: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True positives (TP): cases when classiﬁer predicted TRUE (they have the disease), and correct class was TRUE (patient has disease).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True negatives (TN): cases when model predicted FALSE (no disease), and correct class was FALSE (patient do not have disease).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False positives (FP) (Type I error): classiﬁer predicted TRUE, but correct class was FALSE (patient did not have disease).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False negatives (FN) (Type II error): classiﬁer predicted FALSE (patient do not have disease), but they actually do have the disease</a:t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KEY PERFORMANCE INDICATORS (KPI)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333523" y="1346271"/>
            <a:ext cx="1057260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Classiﬁcation Accuracy = (TP+TN) / (TP + TN + FP + FN)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Misclassiﬁcation rate (Error Rate) = (FP + FN) / (TP + TN + FP + FN)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Precision = TP/Total TRUE Predictions = TP/ (TP+FP) (When model predicted TRUE class, how often was it right?)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Recall = TP/ Actual TRUE = TP/ (TP+FN) (when the class was actually TRUE, how often did the classiﬁer get it right?)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4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75852" y="1533323"/>
            <a:ext cx="10840568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 sign classification is an important task for self driving cars.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project, a Deep Network known as LeNet will be used for traffic sign images classification.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contains 43 different classes of images.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are as listed below: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( 0, b'Speed limit (20km/h)') ( 1, b'Speed limit (30km/h)') ( 2, b'Speed limit (50km/h)') ( 3, b'Speed limit (60km/h)') ( 4, b'Speed limit (70km/h)')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( 5, b'Speed limit (80km/h)') ( 6, b'End of speed limit (80km/h)') ( 7, b'Speed limit (100km/h)') ( 8, b'Speed limit (120km/h)') ( 9, b'No passing')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(10, b'No passing for vehicles over 3.5 metric tons') (11, b'Right-of-way at the next intersection') (12, b'Priority road') (13, b'Yield') (14, b'Stop')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(15, b'No vehicles') (16, b'Vehicles over 3.5 metric tons prohibited') (17, b'No entry')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(18, b'General caution') (19, b'Dangerous curve to the left')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(20, b'Dangerous curve to the right') (21, b'Double curve')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(22, b'Bumpy road') (23, b'Slippery road')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(24, b'Road narrows on the right') (25, b'Road work')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(26, b'Traffic signals') (27, b'Pedestrians') (28, b'Children crossing')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(29, b'Bicycles crossing') (30, b'Beware of ice/snow')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(31, b'Wild animals crossing')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(32, b'End of all speed and passing limits') (33, b'Turn right ahead')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(34, b'Turn left ahead') (35, b'Ahead only') (36, b'Go straight or right')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(37, b'Go straight or left') (38, b'Keep right') (39, b'Keep left')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(40, b'Roundabout mandatory') (41, b'End of no passing')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(42, b'End of no passing by vehicles over 3.5 metric tons')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mage result for traffic signs german dataset"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8049" y="3391933"/>
            <a:ext cx="4507301" cy="257337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4406498" y="2844492"/>
            <a:ext cx="3040912" cy="1552354"/>
          </a:xfrm>
          <a:prstGeom prst="roundRect">
            <a:avLst>
              <a:gd fmla="val 16667" name="adj"/>
            </a:avLst>
          </a:prstGeom>
          <a:solidFill>
            <a:srgbClr val="E859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CLASSIFIER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535088" y="2326740"/>
            <a:ext cx="16979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INPUT IMAGE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7520269" y="3435514"/>
            <a:ext cx="749417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8654973" y="2634121"/>
            <a:ext cx="1860422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TARGET CLASSES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20km/h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50 km/h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 km/h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Yield</a:t>
            </a:r>
            <a:endParaRPr b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8506840" y="1770319"/>
            <a:ext cx="574159" cy="3893939"/>
          </a:xfrm>
          <a:prstGeom prst="leftBrace">
            <a:avLst>
              <a:gd fmla="val 82407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 rot="10800000">
            <a:off x="9995214" y="1748540"/>
            <a:ext cx="574159" cy="3893939"/>
          </a:xfrm>
          <a:prstGeom prst="leftBrace">
            <a:avLst>
              <a:gd fmla="val 82407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630678" y="3409772"/>
            <a:ext cx="749417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526280" y="1206441"/>
            <a:ext cx="7205380" cy="83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18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dataset consists of 43 different classes.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18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Images are 32 x 32 pixels</a:t>
            </a:r>
            <a:endParaRPr b="0" i="0" sz="18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" name="Google Shape;114;p15"/>
          <p:cNvCxnSpPr/>
          <p:nvPr/>
        </p:nvCxnSpPr>
        <p:spPr>
          <a:xfrm>
            <a:off x="1199773" y="2900964"/>
            <a:ext cx="16829" cy="188137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5" name="Google Shape;115;p15"/>
          <p:cNvCxnSpPr/>
          <p:nvPr/>
        </p:nvCxnSpPr>
        <p:spPr>
          <a:xfrm flipH="1" rot="10800000">
            <a:off x="1441586" y="4917274"/>
            <a:ext cx="1860165" cy="179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16" name="Google Shape;116;p15"/>
          <p:cNvSpPr txBox="1"/>
          <p:nvPr/>
        </p:nvSpPr>
        <p:spPr>
          <a:xfrm>
            <a:off x="2101210" y="4849578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653035" y="3614348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1980" y="2984435"/>
            <a:ext cx="1592953" cy="168665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464590" y="2351366"/>
            <a:ext cx="9827492" cy="882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LENET NETWORK</a:t>
            </a:r>
            <a:endParaRPr b="1" sz="4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2" cy="685714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LENET ARCHITECURE 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575852" y="1533323"/>
            <a:ext cx="980582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network used is called LeNet that was presented by Yann LeCun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and photo credit: </a:t>
            </a:r>
            <a:r>
              <a:rPr lang="en-CA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http://yann.lecun.com/exdb/publis/pdf/lecun-01a.pdf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Convolution layer, S: subsampling layer, F: Fully Connected layer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5">
            <a:alphaModFix/>
          </a:blip>
          <a:srcRect b="0" l="0" r="0" t="9279"/>
          <a:stretch/>
        </p:blipFill>
        <p:spPr>
          <a:xfrm>
            <a:off x="1098930" y="2549406"/>
            <a:ext cx="10305419" cy="3639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LENET LAYERS 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554183" y="1322077"/>
            <a:ext cx="9805823" cy="560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6675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1" lang="en-CA" sz="105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1: THE FIRST CONVOLUTIONAL LAYER #1</a:t>
            </a:r>
            <a:endParaRPr/>
          </a:p>
          <a:p>
            <a:pPr indent="-66675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0" i="0" lang="en-CA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Input = 32x32x1 </a:t>
            </a:r>
            <a:endParaRPr/>
          </a:p>
          <a:p>
            <a:pPr indent="-66675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0" i="0" lang="en-CA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 = 28x28x6 </a:t>
            </a:r>
            <a:endParaRPr/>
          </a:p>
          <a:p>
            <a:pPr indent="-66675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0" i="0" lang="en-CA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 = (Input-filter+1)/Stride* =&gt; (32-5+1)/1=28 </a:t>
            </a:r>
            <a:endParaRPr/>
          </a:p>
          <a:p>
            <a:pPr indent="-66675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0" i="0" lang="en-CA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Used a 5x5 Filter with input depth of 3 and output depth of 6 </a:t>
            </a:r>
            <a:endParaRPr/>
          </a:p>
          <a:p>
            <a:pPr indent="-66675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0" i="0" lang="en-CA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Apply a RELU Activation function to the output </a:t>
            </a:r>
            <a:endParaRPr/>
          </a:p>
          <a:p>
            <a:pPr indent="-66675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0" i="0" lang="en-CA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pooling for input, Input = 28x28x6 and Output = 14x14x6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6675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1" lang="en-CA" sz="105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2: THE SECOND CONVOLUTIONAL LAYER #2</a:t>
            </a:r>
            <a:endParaRPr/>
          </a:p>
          <a:p>
            <a:pPr indent="-66675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0" i="0" lang="en-CA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Input = 14x14x6 </a:t>
            </a:r>
            <a:endParaRPr/>
          </a:p>
          <a:p>
            <a:pPr indent="-66675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0" i="0" lang="en-CA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 = 10x10x16 </a:t>
            </a:r>
            <a:endParaRPr/>
          </a:p>
          <a:p>
            <a:pPr indent="-66675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0" i="0" lang="en-CA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Layer 2: Convolutional layer with Output = 10x10x16 </a:t>
            </a:r>
            <a:endParaRPr/>
          </a:p>
          <a:p>
            <a:pPr indent="-66675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0" i="0" lang="en-CA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 = (Input-filter+1)/strides =&gt; 10 = 14-5+1/1 </a:t>
            </a:r>
            <a:endParaRPr/>
          </a:p>
          <a:p>
            <a:pPr indent="-66675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0" i="0" lang="en-CA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Apply a RELU Activation function to the output </a:t>
            </a:r>
            <a:endParaRPr/>
          </a:p>
          <a:p>
            <a:pPr indent="-66675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0" i="0" lang="en-CA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Pooling with Input = 10x10x16 and Output = 5x5x16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6675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1" lang="en-CA" sz="105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3: FLATTENING THE NETWORK</a:t>
            </a:r>
            <a:endParaRPr/>
          </a:p>
          <a:p>
            <a:pPr indent="-66675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0" i="0" lang="en-CA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Flatten the network with Input = 5x5x16 and Output = 400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6675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1" lang="en-CA" sz="105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4: FULLY CONNECTED LAYER</a:t>
            </a:r>
            <a:endParaRPr/>
          </a:p>
          <a:p>
            <a:pPr indent="-66675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0" i="0" lang="en-CA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Layer 3: Fully Connected layer with Input = 400 and Output = 120 </a:t>
            </a:r>
            <a:endParaRPr/>
          </a:p>
          <a:p>
            <a:pPr indent="-66675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0" i="0" lang="en-CA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Apply a RELU Activation function to the output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6675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1" lang="en-CA" sz="105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5: ANOTHER FULLY CONNECTED LAYER</a:t>
            </a:r>
            <a:endParaRPr/>
          </a:p>
          <a:p>
            <a:pPr indent="-66675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0" i="0" lang="en-CA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Layer 4: Fully Connected Layer with Input = 120 and Output = 84 </a:t>
            </a:r>
            <a:endParaRPr/>
          </a:p>
          <a:p>
            <a:pPr indent="-66675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0" i="0" lang="en-CA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Apply a RELU Activation function to the output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6675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1" lang="en-CA" sz="105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6: FULLY CONNECTED LAYER</a:t>
            </a:r>
            <a:endParaRPr/>
          </a:p>
          <a:p>
            <a:pPr indent="-66675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•"/>
            </a:pPr>
            <a:r>
              <a:rPr b="0" i="0" lang="en-CA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Layer 5: Fully Connected layer with Input = 84 and Output = 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9075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554183" y="3521363"/>
            <a:ext cx="35902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177725" spcFirstLastPara="1" rIns="1777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6275512" y="6288684"/>
            <a:ext cx="609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and phot credit: </a:t>
            </a:r>
            <a:r>
              <a:rPr lang="en-CA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http://yann.lecun.com/exdb/publis/pdf/lecun-01a.pdf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5">
            <a:alphaModFix/>
          </a:blip>
          <a:srcRect b="0" l="0" r="0" t="9279"/>
          <a:stretch/>
        </p:blipFill>
        <p:spPr>
          <a:xfrm>
            <a:off x="5540721" y="2216525"/>
            <a:ext cx="6413295" cy="226493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>
            <a:off x="6689557" y="5455911"/>
            <a:ext cx="376020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 Stride is the amount by which the kernel is shifted when the kernel is passed over the image. 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50" y="6201725"/>
            <a:ext cx="62754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721328" y="92503"/>
            <a:ext cx="982749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CONVOLUTIONAL NEURAL NETWORKS: ENTIRE NETWORK OVERVIEW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File:Artificial neural network.svg" id="153" name="Google Shape;1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0909" y="2954899"/>
            <a:ext cx="1724399" cy="153964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5233962" y="6271735"/>
            <a:ext cx="55411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Credit: </a:t>
            </a:r>
            <a:r>
              <a:rPr lang="en-CA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https://commons.wikimedia.org/wiki/File:Artificial_neural_network.svg</a:t>
            </a:r>
            <a:b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10342549" y="1777850"/>
            <a:ext cx="408599" cy="3893740"/>
          </a:xfrm>
          <a:prstGeom prst="leftBrace">
            <a:avLst>
              <a:gd fmla="val 96160" name="adj1"/>
              <a:gd fmla="val 50652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/>
          <p:nvPr/>
        </p:nvSpPr>
        <p:spPr>
          <a:xfrm rot="10800000">
            <a:off x="11434015" y="1779078"/>
            <a:ext cx="374270" cy="3893740"/>
          </a:xfrm>
          <a:prstGeom prst="leftBrace">
            <a:avLst>
              <a:gd fmla="val 82407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2291754" y="2190476"/>
            <a:ext cx="1634367" cy="159851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2596138" y="2626566"/>
            <a:ext cx="1634367" cy="159851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2968857" y="3207780"/>
            <a:ext cx="1634367" cy="159851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3335760" y="3754026"/>
            <a:ext cx="1634367" cy="159851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KERNELS/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DETECTORS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1299593" y="3425824"/>
            <a:ext cx="841104" cy="3866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2596138" y="5499317"/>
            <a:ext cx="24096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CONVOLUTIONAL LAYER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6294884" y="5498071"/>
            <a:ext cx="35073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POOLING LAYER (DOWNSAMPLING)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1155034" y="3097525"/>
            <a:ext cx="117852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endParaRPr b="1"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lated image" id="165" name="Google Shape;16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8305" y="4984036"/>
            <a:ext cx="1039079" cy="84034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>
            <a:off x="9964986" y="2378423"/>
            <a:ext cx="1770011" cy="1156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0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CLASSES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Yield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km/h</a:t>
            </a:r>
            <a:endParaRPr/>
          </a:p>
          <a:p>
            <a:pPr indent="0" lvl="1" marL="45720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-CA" sz="10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km/h</a:t>
            </a:r>
            <a:endParaRPr b="1" i="0" sz="105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traffic signs german dataset" id="167" name="Google Shape;16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59228" y="2838207"/>
            <a:ext cx="3095534" cy="176734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/>
          <p:nvPr/>
        </p:nvSpPr>
        <p:spPr>
          <a:xfrm>
            <a:off x="5900422" y="2583989"/>
            <a:ext cx="984116" cy="1027072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6294884" y="3051725"/>
            <a:ext cx="984116" cy="1027072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6581676" y="3489228"/>
            <a:ext cx="984116" cy="1027072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6976138" y="3956964"/>
            <a:ext cx="984116" cy="1027072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POOLING FILTERS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7609523" y="3458582"/>
            <a:ext cx="968907" cy="4095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7468196" y="3143519"/>
            <a:ext cx="107273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FLATTENING</a:t>
            </a:r>
            <a:endParaRPr b="1"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4967255" y="3425824"/>
            <a:ext cx="841104" cy="3866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4914806" y="3143519"/>
            <a:ext cx="80342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POOLING</a:t>
            </a:r>
            <a:endParaRPr b="1"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009" y="3053454"/>
            <a:ext cx="1053257" cy="111521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/>
          <p:nvPr/>
        </p:nvSpPr>
        <p:spPr>
          <a:xfrm>
            <a:off x="50" y="6201725"/>
            <a:ext cx="4755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INCREASE FILTERS/DROPOUT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333524" y="1346271"/>
            <a:ext cx="1220034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Improve accuracy by adding more feature detectors/filters or adding a dropout.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Dropout refers to dropping out units in a neural network.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Neurons develop co-dependency amongst each other during training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Dropout is a regularization technique for reducing overfitting in neural networks.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enables training to occur on several architectures of the neural network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7419931" y="3522172"/>
            <a:ext cx="622566" cy="53400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1158829" y="2807420"/>
            <a:ext cx="1634367" cy="159851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1463213" y="3243510"/>
            <a:ext cx="1634367" cy="159851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1835932" y="3824724"/>
            <a:ext cx="1634367" cy="159851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2202835" y="4370970"/>
            <a:ext cx="1634367" cy="159851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KERNELS/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DETECTORS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/>
          <p:nvPr/>
        </p:nvSpPr>
        <p:spPr>
          <a:xfrm rot="-1109274">
            <a:off x="821851" y="3036980"/>
            <a:ext cx="574159" cy="3121253"/>
          </a:xfrm>
          <a:prstGeom prst="leftBrace">
            <a:avLst>
              <a:gd fmla="val 85479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19438" y="5192408"/>
            <a:ext cx="12281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64 INSTEAD OF 32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rtificial neural network" id="192" name="Google Shape;19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1899" y="3104454"/>
            <a:ext cx="4059155" cy="15985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rtificial neural network" id="193" name="Google Shape;19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8685" y="3104454"/>
            <a:ext cx="4059155" cy="159851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/>
          <p:nvPr/>
        </p:nvSpPr>
        <p:spPr>
          <a:xfrm>
            <a:off x="9831852" y="3112892"/>
            <a:ext cx="371475" cy="470613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9831851" y="4023397"/>
            <a:ext cx="371475" cy="470613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4899920" y="6393520"/>
            <a:ext cx="701632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8588" lvl="0" marL="128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en-CA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Credit: </a:t>
            </a:r>
            <a:r>
              <a:rPr lang="en-CA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https://fr.m.wikipedia.org/wiki/Fichier:MultiLayerNeuralNetworkBigger_english.png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50" y="6201725"/>
            <a:ext cx="48999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4359"/>
              </a:buClr>
              <a:buSzPts val="3200"/>
              <a:buFont typeface="Montserrat Black"/>
              <a:buNone/>
            </a:pPr>
            <a:r>
              <a:t/>
            </a:r>
            <a:endParaRPr b="1" sz="320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206" name="Google Shape;206;p21"/>
          <p:cNvGraphicFramePr/>
          <p:nvPr/>
        </p:nvGraphicFramePr>
        <p:xfrm>
          <a:off x="4449798" y="23147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{BF5674E2-49F3-41A3-BD36-294AC744436A}</a:tableStyleId>
              </a:tblPr>
              <a:tblGrid>
                <a:gridCol w="2072800"/>
                <a:gridCol w="2072800"/>
              </a:tblGrid>
              <a:tr h="1786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0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A091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p21"/>
          <p:cNvSpPr/>
          <p:nvPr/>
        </p:nvSpPr>
        <p:spPr>
          <a:xfrm>
            <a:off x="3805929" y="2307656"/>
            <a:ext cx="424543" cy="3594163"/>
          </a:xfrm>
          <a:prstGeom prst="leftBrace">
            <a:avLst>
              <a:gd fmla="val 123718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A091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1"/>
          <p:cNvSpPr/>
          <p:nvPr/>
        </p:nvSpPr>
        <p:spPr>
          <a:xfrm rot="5400000">
            <a:off x="6330526" y="-89087"/>
            <a:ext cx="384139" cy="4012246"/>
          </a:xfrm>
          <a:prstGeom prst="leftBrace">
            <a:avLst>
              <a:gd fmla="val 123718" name="adj1"/>
              <a:gd fmla="val 50473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A091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1298797" y="3869398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PREDICTIONS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5404340" y="1107542"/>
            <a:ext cx="22365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TRUE CLASS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4847543" y="2976614"/>
            <a:ext cx="12875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TRUE +</a:t>
            </a:r>
            <a:endParaRPr b="1" sz="240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6953262" y="4762479"/>
            <a:ext cx="12105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TRUE -</a:t>
            </a:r>
            <a:endParaRPr b="1" sz="240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4066970" y="5076069"/>
            <a:ext cx="2537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5326072" y="1845991"/>
            <a:ext cx="3642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7432886" y="1829260"/>
            <a:ext cx="2537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6849053" y="2986232"/>
            <a:ext cx="14404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FALSE +</a:t>
            </a:r>
            <a:endParaRPr b="1" sz="240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4872854" y="4762479"/>
            <a:ext cx="13635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 -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21"/>
          <p:cNvCxnSpPr/>
          <p:nvPr/>
        </p:nvCxnSpPr>
        <p:spPr>
          <a:xfrm flipH="1">
            <a:off x="3095071" y="5590997"/>
            <a:ext cx="1647300" cy="3255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89C8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0" name="Google Shape;220;p21"/>
          <p:cNvCxnSpPr/>
          <p:nvPr/>
        </p:nvCxnSpPr>
        <p:spPr>
          <a:xfrm flipH="1" rot="10800000">
            <a:off x="8174577" y="2497251"/>
            <a:ext cx="1655100" cy="5529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rgbClr val="89C8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1" name="Google Shape;221;p21"/>
          <p:cNvSpPr txBox="1"/>
          <p:nvPr/>
        </p:nvSpPr>
        <p:spPr>
          <a:xfrm>
            <a:off x="958014" y="5454976"/>
            <a:ext cx="25250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TYPE II ERROR</a:t>
            </a:r>
            <a:endParaRPr b="1" sz="24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9151448" y="2702484"/>
            <a:ext cx="23551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TYPE I ERROR</a:t>
            </a:r>
            <a:endParaRPr b="1" sz="240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