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1.xml" ContentType="application/vnd.openxmlformats-officedocument.drawingml.chartshape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drawings/drawing2.xml" ContentType="application/vnd.openxmlformats-officedocument.drawingml.chartshapes+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7.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8.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9.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0.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11.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drawings/drawing3.xml" ContentType="application/vnd.openxmlformats-officedocument.drawingml.chartshapes+xml"/>
  <Override PartName="/ppt/notesSlides/notesSlide12.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ppt/notesSlides/notesSlide13.xml" ContentType="application/vnd.openxmlformats-officedocument.presentationml.notesSlide+xml"/>
  <Override PartName="/ppt/charts/chart16.xml" ContentType="application/vnd.openxmlformats-officedocument.drawingml.chart+xml"/>
  <Override PartName="/ppt/charts/style16.xml" ContentType="application/vnd.ms-office.chartstyle+xml"/>
  <Override PartName="/ppt/charts/colors16.xml" ContentType="application/vnd.ms-office.chartcolorstyle+xml"/>
  <Override PartName="/ppt/drawings/drawing4.xml" ContentType="application/vnd.openxmlformats-officedocument.drawingml.chartshapes+xml"/>
  <Override PartName="/ppt/notesSlides/notesSlide14.xml" ContentType="application/vnd.openxmlformats-officedocument.presentationml.notesSlide+xml"/>
  <Override PartName="/ppt/charts/chart17.xml" ContentType="application/vnd.openxmlformats-officedocument.drawingml.chart+xml"/>
  <Override PartName="/ppt/charts/style17.xml" ContentType="application/vnd.ms-office.chartstyle+xml"/>
  <Override PartName="/ppt/charts/colors17.xml" ContentType="application/vnd.ms-office.chartcolorstyle+xml"/>
  <Override PartName="/ppt/drawings/drawing5.xml" ContentType="application/vnd.openxmlformats-officedocument.drawingml.chartshape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59" r:id="rId6"/>
    <p:sldId id="260" r:id="rId7"/>
    <p:sldId id="263" r:id="rId8"/>
    <p:sldId id="306" r:id="rId9"/>
    <p:sldId id="308" r:id="rId10"/>
    <p:sldId id="264" r:id="rId11"/>
    <p:sldId id="307" r:id="rId12"/>
    <p:sldId id="261" r:id="rId13"/>
    <p:sldId id="262" r:id="rId14"/>
    <p:sldId id="265" r:id="rId15"/>
    <p:sldId id="258" r:id="rId16"/>
    <p:sldId id="294" r:id="rId17"/>
    <p:sldId id="257" r:id="rId18"/>
    <p:sldId id="295" r:id="rId19"/>
    <p:sldId id="298" r:id="rId20"/>
    <p:sldId id="299" r:id="rId21"/>
    <p:sldId id="309" r:id="rId22"/>
    <p:sldId id="310" r:id="rId23"/>
    <p:sldId id="300" r:id="rId24"/>
    <p:sldId id="301" r:id="rId25"/>
    <p:sldId id="302" r:id="rId26"/>
    <p:sldId id="304" r:id="rId27"/>
    <p:sldId id="305"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nkalp Sharma" userId="9637ecd1-0593-491e-b3b1-7fad3f168e32" providerId="ADAL" clId="{E55E7268-45DE-4A3E-96CC-CA641BA17805}"/>
    <pc:docChg chg="modSld">
      <pc:chgData name="Sankalp Sharma" userId="9637ecd1-0593-491e-b3b1-7fad3f168e32" providerId="ADAL" clId="{E55E7268-45DE-4A3E-96CC-CA641BA17805}" dt="2025-04-09T15:30:52.837" v="0" actId="5793"/>
      <pc:docMkLst>
        <pc:docMk/>
      </pc:docMkLst>
      <pc:sldChg chg="modSp mod">
        <pc:chgData name="Sankalp Sharma" userId="9637ecd1-0593-491e-b3b1-7fad3f168e32" providerId="ADAL" clId="{E55E7268-45DE-4A3E-96CC-CA641BA17805}" dt="2025-04-09T15:30:52.837" v="0" actId="5793"/>
        <pc:sldMkLst>
          <pc:docMk/>
          <pc:sldMk cId="350506745" sldId="262"/>
        </pc:sldMkLst>
        <pc:spChg chg="mod">
          <ac:chgData name="Sankalp Sharma" userId="9637ecd1-0593-491e-b3b1-7fad3f168e32" providerId="ADAL" clId="{E55E7268-45DE-4A3E-96CC-CA641BA17805}" dt="2025-04-09T15:30:52.837" v="0" actId="5793"/>
          <ac:spMkLst>
            <pc:docMk/>
            <pc:sldMk cId="350506745" sldId="262"/>
            <ac:spMk id="11" creationId="{132BEFAA-663B-974E-4E22-14A0CE8B47AA}"/>
          </ac:spMkLst>
        </pc:sp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ssharma\AppData\Local\Microsoft\Olk\Attachments\ooa-1b3596df-e09e-4063-bea4-90f8fdba443e\16d106525e1708d162b59e990c9d87547c044c3c6b458e242711953ed91dfc0e\SN_Annual%20AgriStability%20summary%202024-02-28.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ssharma\AppData\Local\Microsoft\Windows\INetCache\Content.Outlook\0HAGX8RM\SN_Annual%20AgriStability%20summary%202024-02-28%20(004).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ssharma\AppData\Local\Microsoft\Windows\INetCache\Content.Outlook\0HAGX8RM\SN_Annual%20AgriStability%20summary%202024-02-28%20(004).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Book2" TargetMode="External"/><Relationship Id="rId2" Type="http://schemas.microsoft.com/office/2011/relationships/chartColorStyle" Target="colors13.xml"/><Relationship Id="rId1" Type="http://schemas.microsoft.com/office/2011/relationships/chartStyle" Target="style13.xml"/><Relationship Id="rId4" Type="http://schemas.openxmlformats.org/officeDocument/2006/relationships/chartUserShapes" Target="../drawings/drawing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ssharma\Downloads\3210010601-eng(2).csv"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https://grainfarmers.sharepoint.com/sites/Company_Data/Shared%20Documents/Government%20Relations/Sankalp's%20stuff/BRM/RMP/RMP_proration%20trend.xlsx" TargetMode="External"/><Relationship Id="rId2" Type="http://schemas.microsoft.com/office/2011/relationships/chartColorStyle" Target="colors15.xml"/><Relationship Id="rId1" Type="http://schemas.microsoft.com/office/2011/relationships/chartStyle" Target="style15.xml"/></Relationships>
</file>

<file path=ppt/charts/_rels/chart16.xml.rels><?xml version="1.0" encoding="UTF-8" standalone="yes"?>
<Relationships xmlns="http://schemas.openxmlformats.org/package/2006/relationships"><Relationship Id="rId3" Type="http://schemas.openxmlformats.org/officeDocument/2006/relationships/oleObject" Target="file:///C:\Users\ssharma\Downloads\3210010601-eng(2).csv" TargetMode="External"/><Relationship Id="rId2" Type="http://schemas.microsoft.com/office/2011/relationships/chartColorStyle" Target="colors16.xml"/><Relationship Id="rId1" Type="http://schemas.microsoft.com/office/2011/relationships/chartStyle" Target="style16.xml"/><Relationship Id="rId4" Type="http://schemas.openxmlformats.org/officeDocument/2006/relationships/chartUserShapes" Target="../drawings/drawing4.xml"/></Relationships>
</file>

<file path=ppt/charts/_rels/chart17.xml.rels><?xml version="1.0" encoding="UTF-8" standalone="yes"?>
<Relationships xmlns="http://schemas.openxmlformats.org/package/2006/relationships"><Relationship Id="rId3" Type="http://schemas.openxmlformats.org/officeDocument/2006/relationships/oleObject" Target="file:///C:\Users\ssharma\Downloads\3210010601-eng(2).csv" TargetMode="External"/><Relationship Id="rId2" Type="http://schemas.microsoft.com/office/2011/relationships/chartColorStyle" Target="colors17.xml"/><Relationship Id="rId1" Type="http://schemas.microsoft.com/office/2011/relationships/chartStyle" Target="style17.xml"/><Relationship Id="rId4" Type="http://schemas.openxmlformats.org/officeDocument/2006/relationships/chartUserShapes" Target="../drawings/drawing5.xml"/></Relationships>
</file>

<file path=ppt/charts/_rels/chart2.xml.rels><?xml version="1.0" encoding="UTF-8" standalone="yes"?>
<Relationships xmlns="http://schemas.openxmlformats.org/package/2006/relationships"><Relationship Id="rId3" Type="http://schemas.openxmlformats.org/officeDocument/2006/relationships/oleObject" Target="file:///C:\Users\ssharma\Downloads\3210010601-eng.csv" TargetMode="Externa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1.xml"/></Relationships>
</file>

<file path=ppt/charts/_rels/chart3.xml.rels><?xml version="1.0" encoding="UTF-8" standalone="yes"?>
<Relationships xmlns="http://schemas.openxmlformats.org/package/2006/relationships"><Relationship Id="rId3" Type="http://schemas.openxmlformats.org/officeDocument/2006/relationships/oleObject" Target="https://grainfarmers.sharepoint.com/sites/Company_Data/Shared%20Documents/Government%20Relations/Sankalp's%20stuff/BRM/BRM%20101/BRM%20data%202.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https://grainfarmers.sharepoint.com/sites/Company_Data/Shared%20Documents/Government%20Relations/Sankalp's%20stuff/BRM/BRM%20101/BRM%20data%202.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https://grainfarmers.sharepoint.com/sites/Company_Data/Shared%20Documents/Government%20Relations/Sankalp's%20stuff/BRM/BRM%20101/BRM%20data%202.xlsx" TargetMode="External"/><Relationship Id="rId2" Type="http://schemas.microsoft.com/office/2011/relationships/chartColorStyle" Target="colors5.xml"/><Relationship Id="rId1" Type="http://schemas.microsoft.com/office/2011/relationships/chartStyle" Target="style5.xml"/><Relationship Id="rId4" Type="http://schemas.openxmlformats.org/officeDocument/2006/relationships/chartUserShapes" Target="../drawings/drawing2.xml"/></Relationships>
</file>

<file path=ppt/charts/_rels/chart6.xml.rels><?xml version="1.0" encoding="UTF-8" standalone="yes"?>
<Relationships xmlns="http://schemas.openxmlformats.org/package/2006/relationships"><Relationship Id="rId3" Type="http://schemas.openxmlformats.org/officeDocument/2006/relationships/oleObject" Target="file:///C:\Users\ssharma\Downloads\3210010601-eng.csv"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ssharma\Downloads\3210010601-eng.csv"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ssharma\AppData\Local\Microsoft\Olk\Attachments\ooa-1b3596df-e09e-4063-bea4-90f8fdba443e\16d106525e1708d162b59e990c9d87547c044c3c6b458e242711953ed91dfc0e\SN_Annual%20AgriStability%20summary%202024-02-28.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ssharma\Downloads\SN_Annual%20AgriStability%20summary%202024-02-28.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dirty="0"/>
              <a:t>$</a:t>
            </a:r>
            <a:r>
              <a:rPr lang="en-CA" baseline="0" dirty="0"/>
              <a:t> (</a:t>
            </a:r>
            <a:r>
              <a:rPr lang="en-CA" dirty="0"/>
              <a:t>million)</a:t>
            </a:r>
          </a:p>
        </c:rich>
      </c:tx>
      <c:layout>
        <c:manualLayout>
          <c:xMode val="edge"/>
          <c:yMode val="edge"/>
          <c:x val="2.5972238418305472E-2"/>
          <c:y val="0.19869348420376298"/>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2.217873450750163E-2"/>
          <c:y val="0.13946725213757047"/>
          <c:w val="0.97129810828440966"/>
          <c:h val="0.78527960420886234"/>
        </c:manualLayout>
      </c:layout>
      <c:barChart>
        <c:barDir val="col"/>
        <c:grouping val="clustered"/>
        <c:varyColors val="0"/>
        <c:ser>
          <c:idx val="1"/>
          <c:order val="0"/>
          <c:tx>
            <c:strRef>
              <c:f>AgriInvest!$A$3</c:f>
              <c:strCache>
                <c:ptCount val="1"/>
                <c:pt idx="0">
                  <c:v>Canada</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AgriInvest!$B$2:$R$2</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AgriInvest!$B$3:$R$3</c:f>
              <c:numCache>
                <c:formatCode>#,##0</c:formatCode>
                <c:ptCount val="17"/>
                <c:pt idx="0">
                  <c:v>305664</c:v>
                </c:pt>
                <c:pt idx="1">
                  <c:v>357814</c:v>
                </c:pt>
                <c:pt idx="2">
                  <c:v>328340</c:v>
                </c:pt>
                <c:pt idx="3">
                  <c:v>424867</c:v>
                </c:pt>
                <c:pt idx="4">
                  <c:v>452286</c:v>
                </c:pt>
                <c:pt idx="5">
                  <c:v>418620</c:v>
                </c:pt>
                <c:pt idx="6">
                  <c:v>320989</c:v>
                </c:pt>
                <c:pt idx="7">
                  <c:v>268853</c:v>
                </c:pt>
                <c:pt idx="8">
                  <c:v>297341</c:v>
                </c:pt>
                <c:pt idx="9">
                  <c:v>281386</c:v>
                </c:pt>
                <c:pt idx="10">
                  <c:v>289132</c:v>
                </c:pt>
                <c:pt idx="11">
                  <c:v>261742</c:v>
                </c:pt>
                <c:pt idx="12">
                  <c:v>261982</c:v>
                </c:pt>
                <c:pt idx="13">
                  <c:v>258588</c:v>
                </c:pt>
                <c:pt idx="14">
                  <c:v>265793</c:v>
                </c:pt>
                <c:pt idx="15">
                  <c:v>314920</c:v>
                </c:pt>
                <c:pt idx="16">
                  <c:v>316222</c:v>
                </c:pt>
              </c:numCache>
            </c:numRef>
          </c:val>
          <c:extLst>
            <c:ext xmlns:c16="http://schemas.microsoft.com/office/drawing/2014/chart" uri="{C3380CC4-5D6E-409C-BE32-E72D297353CC}">
              <c16:uniqueId val="{00000000-622D-4C86-9E7A-80FE46D61E18}"/>
            </c:ext>
          </c:extLst>
        </c:ser>
        <c:dLbls>
          <c:showLegendKey val="0"/>
          <c:showVal val="0"/>
          <c:showCatName val="0"/>
          <c:showSerName val="0"/>
          <c:showPercent val="0"/>
          <c:showBubbleSize val="0"/>
        </c:dLbls>
        <c:gapWidth val="219"/>
        <c:overlap val="-27"/>
        <c:axId val="921793296"/>
        <c:axId val="921793776"/>
      </c:barChart>
      <c:catAx>
        <c:axId val="921793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21793776"/>
        <c:crosses val="autoZero"/>
        <c:auto val="1"/>
        <c:lblAlgn val="ctr"/>
        <c:lblOffset val="100"/>
        <c:noMultiLvlLbl val="0"/>
      </c:catAx>
      <c:valAx>
        <c:axId val="921793776"/>
        <c:scaling>
          <c:orientation val="minMax"/>
        </c:scaling>
        <c:delete val="1"/>
        <c:axPos val="l"/>
        <c:numFmt formatCode="#,##0" sourceLinked="0"/>
        <c:majorTickMark val="none"/>
        <c:minorTickMark val="none"/>
        <c:tickLblPos val="nextTo"/>
        <c:crossAx val="921793296"/>
        <c:crosses val="autoZero"/>
        <c:crossBetween val="between"/>
        <c:dispUnits>
          <c:builtInUnit val="thousand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Millions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Program Payment</a:t>
            </a:r>
            <a:r>
              <a:rPr lang="en-US" baseline="0" dirty="0"/>
              <a:t> Triggers (Annual)</a:t>
            </a:r>
            <a:endParaRPr lang="en-US"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cked"/>
        <c:varyColors val="0"/>
        <c:ser>
          <c:idx val="0"/>
          <c:order val="0"/>
          <c:tx>
            <c:strRef>
              <c:f>Sheet1!$D$1</c:f>
              <c:strCache>
                <c:ptCount val="1"/>
                <c:pt idx="0">
                  <c:v>Program Payments</c:v>
                </c:pt>
              </c:strCache>
            </c:strRef>
          </c:tx>
          <c:spPr>
            <a:ln w="28575" cap="rnd">
              <a:solidFill>
                <a:schemeClr val="accent1"/>
              </a:solidFill>
              <a:round/>
            </a:ln>
            <a:effectLst/>
          </c:spPr>
          <c:marker>
            <c:symbol val="none"/>
          </c:marker>
          <c:dLbls>
            <c:dLbl>
              <c:idx val="1"/>
              <c:layout>
                <c:manualLayout>
                  <c:x val="-2.3005223146135931E-2"/>
                  <c:y val="3.93864829396325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EF-4369-B494-E1EDFC673199}"/>
                </c:ext>
              </c:extLst>
            </c:dLbl>
            <c:dLbl>
              <c:idx val="3"/>
              <c:layout>
                <c:manualLayout>
                  <c:x val="-2.1333331929120267E-2"/>
                  <c:y val="-5.78357392825896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44EF-4369-B494-E1EDFC673199}"/>
                </c:ext>
              </c:extLst>
            </c:dLbl>
            <c:dLbl>
              <c:idx val="4"/>
              <c:layout>
                <c:manualLayout>
                  <c:x val="-2.3005223146135959E-2"/>
                  <c:y val="-9.024314668999716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4EF-4369-B494-E1EDFC673199}"/>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Sheet1!$B$2:$B$21</c:f>
              <c:numCache>
                <c:formatCode>General</c:formatCode>
                <c:ptCount val="20"/>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numCache>
            </c:numRef>
          </c:cat>
          <c:val>
            <c:numRef>
              <c:f>Sheet1!$D$2:$D$21</c:f>
              <c:numCache>
                <c:formatCode>_(* #,##0_);_(* \(#,##0\);_(* "-"??_);_(@_)</c:formatCode>
                <c:ptCount val="20"/>
                <c:pt idx="0">
                  <c:v>3888</c:v>
                </c:pt>
                <c:pt idx="1">
                  <c:v>4154</c:v>
                </c:pt>
                <c:pt idx="2">
                  <c:v>5970</c:v>
                </c:pt>
                <c:pt idx="3">
                  <c:v>3659</c:v>
                </c:pt>
                <c:pt idx="4">
                  <c:v>1635</c:v>
                </c:pt>
                <c:pt idx="5">
                  <c:v>952</c:v>
                </c:pt>
                <c:pt idx="6">
                  <c:v>2093</c:v>
                </c:pt>
                <c:pt idx="7">
                  <c:v>635</c:v>
                </c:pt>
                <c:pt idx="8">
                  <c:v>498</c:v>
                </c:pt>
                <c:pt idx="9">
                  <c:v>352</c:v>
                </c:pt>
                <c:pt idx="10">
                  <c:v>917</c:v>
                </c:pt>
                <c:pt idx="11">
                  <c:v>664</c:v>
                </c:pt>
                <c:pt idx="12">
                  <c:v>591</c:v>
                </c:pt>
                <c:pt idx="13">
                  <c:v>605</c:v>
                </c:pt>
                <c:pt idx="14">
                  <c:v>381</c:v>
                </c:pt>
                <c:pt idx="15">
                  <c:v>190</c:v>
                </c:pt>
                <c:pt idx="16">
                  <c:v>312</c:v>
                </c:pt>
                <c:pt idx="17">
                  <c:v>155</c:v>
                </c:pt>
                <c:pt idx="18">
                  <c:v>34</c:v>
                </c:pt>
                <c:pt idx="19">
                  <c:v>41</c:v>
                </c:pt>
              </c:numCache>
            </c:numRef>
          </c:val>
          <c:smooth val="0"/>
          <c:extLst>
            <c:ext xmlns:c16="http://schemas.microsoft.com/office/drawing/2014/chart" uri="{C3380CC4-5D6E-409C-BE32-E72D297353CC}">
              <c16:uniqueId val="{00000003-44EF-4369-B494-E1EDFC673199}"/>
            </c:ext>
          </c:extLst>
        </c:ser>
        <c:dLbls>
          <c:dLblPos val="t"/>
          <c:showLegendKey val="0"/>
          <c:showVal val="1"/>
          <c:showCatName val="0"/>
          <c:showSerName val="0"/>
          <c:showPercent val="0"/>
          <c:showBubbleSize val="0"/>
        </c:dLbls>
        <c:smooth val="0"/>
        <c:axId val="166591440"/>
        <c:axId val="166587600"/>
      </c:lineChart>
      <c:catAx>
        <c:axId val="1665914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87600"/>
        <c:crosses val="autoZero"/>
        <c:auto val="1"/>
        <c:lblAlgn val="ctr"/>
        <c:lblOffset val="100"/>
        <c:tickLblSkip val="2"/>
        <c:noMultiLvlLbl val="0"/>
      </c:catAx>
      <c:valAx>
        <c:axId val="166587600"/>
        <c:scaling>
          <c:orientation val="minMax"/>
        </c:scaling>
        <c:delete val="1"/>
        <c:axPos val="l"/>
        <c:numFmt formatCode="_(* #,##0_);_(* \(#,##0\);_(* &quot;-&quot;??_);_(@_)" sourceLinked="1"/>
        <c:majorTickMark val="none"/>
        <c:minorTickMark val="none"/>
        <c:tickLblPos val="nextTo"/>
        <c:crossAx val="166591440"/>
        <c:crosses val="autoZero"/>
        <c:crossBetween val="between"/>
      </c:valAx>
      <c:spPr>
        <a:noFill/>
        <a:ln>
          <a:noFill/>
        </a:ln>
        <a:effectLst/>
      </c:spPr>
    </c:plotArea>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Avg.</a:t>
            </a:r>
            <a:r>
              <a:rPr lang="en-US" sz="1800" baseline="0"/>
              <a:t> Payment AgriStability - Select Livestock &amp; F/V </a:t>
            </a:r>
            <a:endParaRPr lang="en-US" sz="180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Sheet5!$B$1</c:f>
              <c:strCache>
                <c:ptCount val="1"/>
                <c:pt idx="0">
                  <c:v>Cattle Feeders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Sheet5!$A$2:$A$21</c:f>
              <c:numCache>
                <c:formatCode>General</c:formatCode>
                <c:ptCount val="20"/>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numCache>
            </c:numRef>
          </c:cat>
          <c:val>
            <c:numRef>
              <c:f>Sheet5!$B$2:$B$21</c:f>
              <c:numCache>
                <c:formatCode>General</c:formatCode>
                <c:ptCount val="20"/>
                <c:pt idx="0">
                  <c:v>52162.614682926825</c:v>
                </c:pt>
                <c:pt idx="1">
                  <c:v>50542.602564102563</c:v>
                </c:pt>
                <c:pt idx="2">
                  <c:v>56126.758064516129</c:v>
                </c:pt>
                <c:pt idx="3">
                  <c:v>33000.083665338643</c:v>
                </c:pt>
                <c:pt idx="4">
                  <c:v>51012.103448275862</c:v>
                </c:pt>
                <c:pt idx="5">
                  <c:v>67113.238095238092</c:v>
                </c:pt>
                <c:pt idx="6">
                  <c:v>53529.226950354612</c:v>
                </c:pt>
                <c:pt idx="7">
                  <c:v>46593.32894736842</c:v>
                </c:pt>
                <c:pt idx="8">
                  <c:v>11834.85294117647</c:v>
                </c:pt>
                <c:pt idx="9">
                  <c:v>51509.403973509936</c:v>
                </c:pt>
                <c:pt idx="10">
                  <c:v>44419.535714285717</c:v>
                </c:pt>
                <c:pt idx="11">
                  <c:v>23402.6</c:v>
                </c:pt>
                <c:pt idx="12">
                  <c:v>74518.459074733095</c:v>
                </c:pt>
                <c:pt idx="13">
                  <c:v>90971.255813953481</c:v>
                </c:pt>
                <c:pt idx="14">
                  <c:v>42364.829787234041</c:v>
                </c:pt>
                <c:pt idx="15">
                  <c:v>68160.470588235301</c:v>
                </c:pt>
                <c:pt idx="16">
                  <c:v>45020.330708661415</c:v>
                </c:pt>
                <c:pt idx="17">
                  <c:v>35573.35</c:v>
                </c:pt>
                <c:pt idx="18">
                  <c:v>44301.17391304348</c:v>
                </c:pt>
                <c:pt idx="19">
                  <c:v>4193.8571428571431</c:v>
                </c:pt>
              </c:numCache>
            </c:numRef>
          </c:val>
          <c:smooth val="0"/>
          <c:extLst>
            <c:ext xmlns:c16="http://schemas.microsoft.com/office/drawing/2014/chart" uri="{C3380CC4-5D6E-409C-BE32-E72D297353CC}">
              <c16:uniqueId val="{00000000-A3C1-4524-A0F3-CAAD72938DD9}"/>
            </c:ext>
          </c:extLst>
        </c:ser>
        <c:ser>
          <c:idx val="1"/>
          <c:order val="1"/>
          <c:tx>
            <c:strRef>
              <c:f>Sheet5!$C$1</c:f>
              <c:strCache>
                <c:ptCount val="1"/>
                <c:pt idx="0">
                  <c:v>Greenhouse (F&amp;V)</c:v>
                </c:pt>
              </c:strCache>
            </c:strRef>
          </c:tx>
          <c:spPr>
            <a:ln w="28575" cap="rnd">
              <a:solidFill>
                <a:srgbClr val="FFC000"/>
              </a:solidFill>
              <a:round/>
            </a:ln>
            <a:effectLst/>
          </c:spPr>
          <c:marker>
            <c:symbol val="circle"/>
            <c:size val="5"/>
            <c:spPr>
              <a:solidFill>
                <a:schemeClr val="accent2"/>
              </a:solidFill>
              <a:ln w="9525">
                <a:solidFill>
                  <a:srgbClr val="FFC000"/>
                </a:solidFill>
              </a:ln>
              <a:effectLst/>
            </c:spPr>
          </c:marker>
          <c:cat>
            <c:numRef>
              <c:f>Sheet5!$A$2:$A$21</c:f>
              <c:numCache>
                <c:formatCode>General</c:formatCode>
                <c:ptCount val="20"/>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numCache>
            </c:numRef>
          </c:cat>
          <c:val>
            <c:numRef>
              <c:f>Sheet5!$C$2:$C$21</c:f>
              <c:numCache>
                <c:formatCode>General</c:formatCode>
                <c:ptCount val="20"/>
                <c:pt idx="0">
                  <c:v>79770.91216216216</c:v>
                </c:pt>
                <c:pt idx="1">
                  <c:v>68011</c:v>
                </c:pt>
                <c:pt idx="2">
                  <c:v>118180.18939393939</c:v>
                </c:pt>
                <c:pt idx="3">
                  <c:v>118001.08461538462</c:v>
                </c:pt>
                <c:pt idx="4">
                  <c:v>93758.551401869161</c:v>
                </c:pt>
                <c:pt idx="5">
                  <c:v>165983.69791666666</c:v>
                </c:pt>
                <c:pt idx="6">
                  <c:v>91686.44927536232</c:v>
                </c:pt>
                <c:pt idx="7">
                  <c:v>80441.833333333328</c:v>
                </c:pt>
                <c:pt idx="8">
                  <c:v>103283.97222222222</c:v>
                </c:pt>
                <c:pt idx="9">
                  <c:v>273262.35294117645</c:v>
                </c:pt>
                <c:pt idx="10">
                  <c:v>194777.63636363635</c:v>
                </c:pt>
                <c:pt idx="11">
                  <c:v>176119.24</c:v>
                </c:pt>
                <c:pt idx="12">
                  <c:v>223238.4705882353</c:v>
                </c:pt>
                <c:pt idx="13">
                  <c:v>352162.76</c:v>
                </c:pt>
                <c:pt idx="14">
                  <c:v>216816.20588235295</c:v>
                </c:pt>
                <c:pt idx="15">
                  <c:v>241173.89285714287</c:v>
                </c:pt>
                <c:pt idx="16">
                  <c:v>226656.27272727274</c:v>
                </c:pt>
                <c:pt idx="17">
                  <c:v>258044.125</c:v>
                </c:pt>
                <c:pt idx="18">
                  <c:v>730333.15789473685</c:v>
                </c:pt>
                <c:pt idx="19">
                  <c:v>600041.60606060608</c:v>
                </c:pt>
              </c:numCache>
            </c:numRef>
          </c:val>
          <c:smooth val="0"/>
          <c:extLst>
            <c:ext xmlns:c16="http://schemas.microsoft.com/office/drawing/2014/chart" uri="{C3380CC4-5D6E-409C-BE32-E72D297353CC}">
              <c16:uniqueId val="{00000001-A3C1-4524-A0F3-CAAD72938DD9}"/>
            </c:ext>
          </c:extLst>
        </c:ser>
        <c:ser>
          <c:idx val="2"/>
          <c:order val="2"/>
          <c:tx>
            <c:strRef>
              <c:f>Sheet5!$D$1</c:f>
              <c:strCache>
                <c:ptCount val="1"/>
                <c:pt idx="0">
                  <c:v>Swine</c:v>
                </c:pt>
              </c:strCache>
            </c:strRef>
          </c:tx>
          <c:spPr>
            <a:ln w="28575" cap="rnd">
              <a:solidFill>
                <a:schemeClr val="accent5">
                  <a:lumMod val="60000"/>
                  <a:lumOff val="40000"/>
                </a:schemeClr>
              </a:solidFill>
              <a:round/>
            </a:ln>
            <a:effectLst/>
          </c:spPr>
          <c:marker>
            <c:symbol val="circle"/>
            <c:size val="5"/>
            <c:spPr>
              <a:solidFill>
                <a:schemeClr val="accent3"/>
              </a:solidFill>
              <a:ln w="9525">
                <a:solidFill>
                  <a:schemeClr val="accent5">
                    <a:lumMod val="60000"/>
                    <a:lumOff val="40000"/>
                  </a:schemeClr>
                </a:solidFill>
              </a:ln>
              <a:effectLst/>
            </c:spPr>
          </c:marker>
          <c:cat>
            <c:numRef>
              <c:f>Sheet5!$A$2:$A$21</c:f>
              <c:numCache>
                <c:formatCode>General</c:formatCode>
                <c:ptCount val="20"/>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numCache>
            </c:numRef>
          </c:cat>
          <c:val>
            <c:numRef>
              <c:f>Sheet5!$D$2:$D$21</c:f>
              <c:numCache>
                <c:formatCode>General</c:formatCode>
                <c:ptCount val="20"/>
                <c:pt idx="0">
                  <c:v>37758.679247412983</c:v>
                </c:pt>
                <c:pt idx="1">
                  <c:v>39019.942492012779</c:v>
                </c:pt>
                <c:pt idx="2">
                  <c:v>20370.555129375953</c:v>
                </c:pt>
                <c:pt idx="3">
                  <c:v>49470.515243902439</c:v>
                </c:pt>
                <c:pt idx="4">
                  <c:v>64705.569002123142</c:v>
                </c:pt>
                <c:pt idx="5">
                  <c:v>107457.51940298507</c:v>
                </c:pt>
                <c:pt idx="6">
                  <c:v>97851.33023872679</c:v>
                </c:pt>
                <c:pt idx="7">
                  <c:v>100080.60248447205</c:v>
                </c:pt>
                <c:pt idx="8">
                  <c:v>81765.605263157893</c:v>
                </c:pt>
                <c:pt idx="9">
                  <c:v>75806.432989690715</c:v>
                </c:pt>
                <c:pt idx="10">
                  <c:v>37271.7868852459</c:v>
                </c:pt>
                <c:pt idx="11">
                  <c:v>41493.538461538461</c:v>
                </c:pt>
                <c:pt idx="12">
                  <c:v>80754.770833333328</c:v>
                </c:pt>
                <c:pt idx="13">
                  <c:v>56920.287128712873</c:v>
                </c:pt>
                <c:pt idx="14">
                  <c:v>69799.357142857145</c:v>
                </c:pt>
                <c:pt idx="15">
                  <c:v>143575.32142857142</c:v>
                </c:pt>
                <c:pt idx="16">
                  <c:v>145654.51923076922</c:v>
                </c:pt>
                <c:pt idx="17">
                  <c:v>215160.7634408602</c:v>
                </c:pt>
                <c:pt idx="18">
                  <c:v>151803.57142857142</c:v>
                </c:pt>
                <c:pt idx="19">
                  <c:v>121890.81818181818</c:v>
                </c:pt>
              </c:numCache>
            </c:numRef>
          </c:val>
          <c:smooth val="0"/>
          <c:extLst>
            <c:ext xmlns:c16="http://schemas.microsoft.com/office/drawing/2014/chart" uri="{C3380CC4-5D6E-409C-BE32-E72D297353CC}">
              <c16:uniqueId val="{00000002-A3C1-4524-A0F3-CAAD72938DD9}"/>
            </c:ext>
          </c:extLst>
        </c:ser>
        <c:dLbls>
          <c:showLegendKey val="0"/>
          <c:showVal val="0"/>
          <c:showCatName val="0"/>
          <c:showSerName val="0"/>
          <c:showPercent val="0"/>
          <c:showBubbleSize val="0"/>
        </c:dLbls>
        <c:marker val="1"/>
        <c:smooth val="0"/>
        <c:axId val="2105545728"/>
        <c:axId val="2105541888"/>
      </c:lineChart>
      <c:catAx>
        <c:axId val="2105545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541888"/>
        <c:crosses val="autoZero"/>
        <c:auto val="1"/>
        <c:lblAlgn val="ctr"/>
        <c:lblOffset val="100"/>
        <c:tickLblSkip val="2"/>
        <c:noMultiLvlLbl val="0"/>
      </c:catAx>
      <c:valAx>
        <c:axId val="21055418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5545728"/>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dirty="0"/>
              <a:t>Participation - Select Livestock &amp; Greenhouse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Sheet7!$B$1</c:f>
              <c:strCache>
                <c:ptCount val="1"/>
                <c:pt idx="0">
                  <c:v>Cattle Feeders</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Sheet7!$A$2:$A$21</c:f>
              <c:numCache>
                <c:formatCode>General</c:formatCode>
                <c:ptCount val="20"/>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numCache>
            </c:numRef>
          </c:cat>
          <c:val>
            <c:numRef>
              <c:f>Sheet7!$B$2:$B$21</c:f>
              <c:numCache>
                <c:formatCode>_(* #,##0_);_(* \(#,##0\);_(* "-"??_);_(@_)</c:formatCode>
                <c:ptCount val="20"/>
                <c:pt idx="0">
                  <c:v>611</c:v>
                </c:pt>
                <c:pt idx="1">
                  <c:v>482</c:v>
                </c:pt>
                <c:pt idx="2">
                  <c:v>582</c:v>
                </c:pt>
                <c:pt idx="3">
                  <c:v>575</c:v>
                </c:pt>
                <c:pt idx="4">
                  <c:v>574</c:v>
                </c:pt>
                <c:pt idx="5">
                  <c:v>507</c:v>
                </c:pt>
                <c:pt idx="6">
                  <c:v>522</c:v>
                </c:pt>
                <c:pt idx="7">
                  <c:v>520</c:v>
                </c:pt>
                <c:pt idx="8">
                  <c:v>516</c:v>
                </c:pt>
                <c:pt idx="9">
                  <c:v>510</c:v>
                </c:pt>
                <c:pt idx="10">
                  <c:v>512</c:v>
                </c:pt>
                <c:pt idx="11">
                  <c:v>588</c:v>
                </c:pt>
                <c:pt idx="12">
                  <c:v>641</c:v>
                </c:pt>
                <c:pt idx="13">
                  <c:v>544</c:v>
                </c:pt>
                <c:pt idx="14">
                  <c:v>508</c:v>
                </c:pt>
                <c:pt idx="15">
                  <c:v>489</c:v>
                </c:pt>
                <c:pt idx="16">
                  <c:v>474</c:v>
                </c:pt>
                <c:pt idx="17">
                  <c:v>454</c:v>
                </c:pt>
                <c:pt idx="18">
                  <c:v>448</c:v>
                </c:pt>
                <c:pt idx="19">
                  <c:v>403</c:v>
                </c:pt>
              </c:numCache>
            </c:numRef>
          </c:val>
          <c:smooth val="0"/>
          <c:extLst>
            <c:ext xmlns:c16="http://schemas.microsoft.com/office/drawing/2014/chart" uri="{C3380CC4-5D6E-409C-BE32-E72D297353CC}">
              <c16:uniqueId val="{00000000-021A-4F29-BE42-8A99C9895D2F}"/>
            </c:ext>
          </c:extLst>
        </c:ser>
        <c:ser>
          <c:idx val="1"/>
          <c:order val="1"/>
          <c:tx>
            <c:strRef>
              <c:f>Sheet7!$C$1</c:f>
              <c:strCache>
                <c:ptCount val="1"/>
                <c:pt idx="0">
                  <c:v>Greenhouse (F&amp;V)</c:v>
                </c:pt>
              </c:strCache>
            </c:strRef>
          </c:tx>
          <c:spPr>
            <a:ln w="28575" cap="rnd">
              <a:solidFill>
                <a:srgbClr val="FFC000"/>
              </a:solidFill>
              <a:round/>
            </a:ln>
            <a:effectLst/>
          </c:spPr>
          <c:marker>
            <c:symbol val="circle"/>
            <c:size val="5"/>
            <c:spPr>
              <a:solidFill>
                <a:schemeClr val="accent2"/>
              </a:solidFill>
              <a:ln w="9525">
                <a:solidFill>
                  <a:srgbClr val="FFC000"/>
                </a:solidFill>
              </a:ln>
              <a:effectLst/>
            </c:spPr>
          </c:marker>
          <c:cat>
            <c:numRef>
              <c:f>Sheet7!$A$2:$A$21</c:f>
              <c:numCache>
                <c:formatCode>General</c:formatCode>
                <c:ptCount val="20"/>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numCache>
            </c:numRef>
          </c:cat>
          <c:val>
            <c:numRef>
              <c:f>Sheet7!$C$2:$C$21</c:f>
              <c:numCache>
                <c:formatCode>_(* #,##0_);_(* \(#,##0\);_(* "-"??_);_(@_)</c:formatCode>
                <c:ptCount val="20"/>
                <c:pt idx="0">
                  <c:v>246</c:v>
                </c:pt>
                <c:pt idx="1">
                  <c:v>249</c:v>
                </c:pt>
                <c:pt idx="2">
                  <c:v>250</c:v>
                </c:pt>
                <c:pt idx="3">
                  <c:v>237</c:v>
                </c:pt>
                <c:pt idx="4">
                  <c:v>214</c:v>
                </c:pt>
                <c:pt idx="5">
                  <c:v>202</c:v>
                </c:pt>
                <c:pt idx="6">
                  <c:v>209</c:v>
                </c:pt>
                <c:pt idx="7">
                  <c:v>200</c:v>
                </c:pt>
                <c:pt idx="8">
                  <c:v>193</c:v>
                </c:pt>
                <c:pt idx="9">
                  <c:v>198</c:v>
                </c:pt>
                <c:pt idx="10">
                  <c:v>185</c:v>
                </c:pt>
                <c:pt idx="11">
                  <c:v>186</c:v>
                </c:pt>
                <c:pt idx="12">
                  <c:v>168</c:v>
                </c:pt>
                <c:pt idx="13">
                  <c:v>158</c:v>
                </c:pt>
                <c:pt idx="14">
                  <c:v>149</c:v>
                </c:pt>
                <c:pt idx="15">
                  <c:v>148</c:v>
                </c:pt>
                <c:pt idx="16">
                  <c:v>130</c:v>
                </c:pt>
                <c:pt idx="17">
                  <c:v>123</c:v>
                </c:pt>
                <c:pt idx="18">
                  <c:v>115</c:v>
                </c:pt>
                <c:pt idx="19">
                  <c:v>98</c:v>
                </c:pt>
              </c:numCache>
            </c:numRef>
          </c:val>
          <c:smooth val="0"/>
          <c:extLst>
            <c:ext xmlns:c16="http://schemas.microsoft.com/office/drawing/2014/chart" uri="{C3380CC4-5D6E-409C-BE32-E72D297353CC}">
              <c16:uniqueId val="{00000001-021A-4F29-BE42-8A99C9895D2F}"/>
            </c:ext>
          </c:extLst>
        </c:ser>
        <c:ser>
          <c:idx val="2"/>
          <c:order val="2"/>
          <c:tx>
            <c:strRef>
              <c:f>Sheet7!$D$1</c:f>
              <c:strCache>
                <c:ptCount val="1"/>
                <c:pt idx="0">
                  <c:v>Swine</c:v>
                </c:pt>
              </c:strCache>
            </c:strRef>
          </c:tx>
          <c:spPr>
            <a:ln w="28575" cap="rnd">
              <a:solidFill>
                <a:schemeClr val="accent5">
                  <a:lumMod val="60000"/>
                  <a:lumOff val="40000"/>
                </a:schemeClr>
              </a:solidFill>
              <a:round/>
            </a:ln>
            <a:effectLst/>
          </c:spPr>
          <c:marker>
            <c:symbol val="circle"/>
            <c:size val="5"/>
            <c:spPr>
              <a:solidFill>
                <a:schemeClr val="accent3"/>
              </a:solidFill>
              <a:ln w="9525">
                <a:solidFill>
                  <a:schemeClr val="accent5">
                    <a:lumMod val="60000"/>
                    <a:lumOff val="40000"/>
                  </a:schemeClr>
                </a:solidFill>
              </a:ln>
              <a:effectLst/>
            </c:spPr>
          </c:marker>
          <c:cat>
            <c:numRef>
              <c:f>Sheet7!$A$2:$A$21</c:f>
              <c:numCache>
                <c:formatCode>General</c:formatCode>
                <c:ptCount val="20"/>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numCache>
            </c:numRef>
          </c:cat>
          <c:val>
            <c:numRef>
              <c:f>Sheet7!$D$2:$D$21</c:f>
              <c:numCache>
                <c:formatCode>_(* #,##0_);_(* \(#,##0\);_(* "-"??_);_(@_)</c:formatCode>
                <c:ptCount val="20"/>
                <c:pt idx="0">
                  <c:v>1868</c:v>
                </c:pt>
                <c:pt idx="1">
                  <c:v>1875</c:v>
                </c:pt>
                <c:pt idx="2">
                  <c:v>1729</c:v>
                </c:pt>
                <c:pt idx="3">
                  <c:v>1509</c:v>
                </c:pt>
                <c:pt idx="4">
                  <c:v>1396</c:v>
                </c:pt>
                <c:pt idx="5">
                  <c:v>1218</c:v>
                </c:pt>
                <c:pt idx="6">
                  <c:v>1047</c:v>
                </c:pt>
                <c:pt idx="7">
                  <c:v>923</c:v>
                </c:pt>
                <c:pt idx="8">
                  <c:v>826</c:v>
                </c:pt>
                <c:pt idx="9">
                  <c:v>704</c:v>
                </c:pt>
                <c:pt idx="10">
                  <c:v>673</c:v>
                </c:pt>
                <c:pt idx="11">
                  <c:v>639</c:v>
                </c:pt>
                <c:pt idx="12">
                  <c:v>549</c:v>
                </c:pt>
                <c:pt idx="13">
                  <c:v>501</c:v>
                </c:pt>
                <c:pt idx="14">
                  <c:v>485</c:v>
                </c:pt>
                <c:pt idx="15">
                  <c:v>470</c:v>
                </c:pt>
                <c:pt idx="16">
                  <c:v>448</c:v>
                </c:pt>
                <c:pt idx="17">
                  <c:v>448</c:v>
                </c:pt>
                <c:pt idx="18">
                  <c:v>418</c:v>
                </c:pt>
                <c:pt idx="19">
                  <c:v>364</c:v>
                </c:pt>
              </c:numCache>
            </c:numRef>
          </c:val>
          <c:smooth val="0"/>
          <c:extLst>
            <c:ext xmlns:c16="http://schemas.microsoft.com/office/drawing/2014/chart" uri="{C3380CC4-5D6E-409C-BE32-E72D297353CC}">
              <c16:uniqueId val="{00000002-021A-4F29-BE42-8A99C9895D2F}"/>
            </c:ext>
          </c:extLst>
        </c:ser>
        <c:dLbls>
          <c:showLegendKey val="0"/>
          <c:showVal val="0"/>
          <c:showCatName val="0"/>
          <c:showSerName val="0"/>
          <c:showPercent val="0"/>
          <c:showBubbleSize val="0"/>
        </c:dLbls>
        <c:marker val="1"/>
        <c:smooth val="0"/>
        <c:axId val="1697214784"/>
        <c:axId val="785232032"/>
      </c:lineChart>
      <c:catAx>
        <c:axId val="169721478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5232032"/>
        <c:crosses val="autoZero"/>
        <c:auto val="1"/>
        <c:lblAlgn val="ctr"/>
        <c:lblOffset val="100"/>
        <c:tickLblSkip val="2"/>
        <c:noMultiLvlLbl val="0"/>
      </c:catAx>
      <c:valAx>
        <c:axId val="785232032"/>
        <c:scaling>
          <c:orientation val="minMax"/>
        </c:scaling>
        <c:delete val="0"/>
        <c:axPos val="l"/>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9721478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baseline="0" dirty="0"/>
              <a:t> $</a:t>
            </a:r>
            <a:endParaRPr lang="en-CA" dirty="0"/>
          </a:p>
        </c:rich>
      </c:tx>
      <c:layout>
        <c:manualLayout>
          <c:xMode val="edge"/>
          <c:yMode val="edge"/>
          <c:x val="1.4217629471176899E-2"/>
          <c:y val="0.23470750250446404"/>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A"/>
        </a:p>
      </c:txPr>
    </c:title>
    <c:autoTitleDeleted val="0"/>
    <c:plotArea>
      <c:layout/>
      <c:lineChart>
        <c:grouping val="standard"/>
        <c:varyColors val="0"/>
        <c:ser>
          <c:idx val="0"/>
          <c:order val="0"/>
          <c:tx>
            <c:strRef>
              <c:f>RM!$B$14</c:f>
              <c:strCache>
                <c:ptCount val="1"/>
                <c:pt idx="0">
                  <c:v>Less than $100,000</c:v>
                </c:pt>
              </c:strCache>
            </c:strRef>
          </c:tx>
          <c:spPr>
            <a:ln w="28575" cap="rnd">
              <a:solidFill>
                <a:schemeClr val="accent1"/>
              </a:solidFill>
              <a:round/>
            </a:ln>
            <a:effectLst/>
          </c:spPr>
          <c:marker>
            <c:symbol val="none"/>
          </c:marker>
          <c:cat>
            <c:numRef>
              <c:f>RM!$D$13:$R$13</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RM!$D$14:$R$14</c:f>
              <c:numCache>
                <c:formatCode>#,##0</c:formatCode>
                <c:ptCount val="15"/>
                <c:pt idx="0">
                  <c:v>29342</c:v>
                </c:pt>
                <c:pt idx="1">
                  <c:v>22600</c:v>
                </c:pt>
                <c:pt idx="2">
                  <c:v>22545</c:v>
                </c:pt>
                <c:pt idx="3">
                  <c:v>25501</c:v>
                </c:pt>
                <c:pt idx="4">
                  <c:v>28571</c:v>
                </c:pt>
                <c:pt idx="5">
                  <c:v>25458</c:v>
                </c:pt>
                <c:pt idx="6">
                  <c:v>25507</c:v>
                </c:pt>
                <c:pt idx="7">
                  <c:v>25144</c:v>
                </c:pt>
                <c:pt idx="8">
                  <c:v>25536</c:v>
                </c:pt>
                <c:pt idx="9">
                  <c:v>22687</c:v>
                </c:pt>
                <c:pt idx="10">
                  <c:v>23809</c:v>
                </c:pt>
                <c:pt idx="11">
                  <c:v>21829</c:v>
                </c:pt>
                <c:pt idx="12">
                  <c:v>23368</c:v>
                </c:pt>
                <c:pt idx="13">
                  <c:v>24149</c:v>
                </c:pt>
                <c:pt idx="14">
                  <c:v>27034</c:v>
                </c:pt>
              </c:numCache>
            </c:numRef>
          </c:val>
          <c:smooth val="0"/>
          <c:extLst>
            <c:ext xmlns:c16="http://schemas.microsoft.com/office/drawing/2014/chart" uri="{C3380CC4-5D6E-409C-BE32-E72D297353CC}">
              <c16:uniqueId val="{00000000-62C7-4BF7-AF75-008E1D712A20}"/>
            </c:ext>
          </c:extLst>
        </c:ser>
        <c:ser>
          <c:idx val="1"/>
          <c:order val="1"/>
          <c:tx>
            <c:strRef>
              <c:f>RM!$B$15</c:f>
              <c:strCache>
                <c:ptCount val="1"/>
                <c:pt idx="0">
                  <c:v>Between $100,000 and 500,000</c:v>
                </c:pt>
              </c:strCache>
            </c:strRef>
          </c:tx>
          <c:spPr>
            <a:ln w="28575" cap="rnd">
              <a:solidFill>
                <a:schemeClr val="accent2"/>
              </a:solidFill>
              <a:round/>
            </a:ln>
            <a:effectLst/>
          </c:spPr>
          <c:marker>
            <c:symbol val="none"/>
          </c:marker>
          <c:cat>
            <c:numRef>
              <c:f>RM!$D$13:$R$13</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RM!$D$15:$R$15</c:f>
              <c:numCache>
                <c:formatCode>#,##0</c:formatCode>
                <c:ptCount val="15"/>
                <c:pt idx="0">
                  <c:v>65855</c:v>
                </c:pt>
                <c:pt idx="1">
                  <c:v>67418</c:v>
                </c:pt>
                <c:pt idx="2">
                  <c:v>70727</c:v>
                </c:pt>
                <c:pt idx="3">
                  <c:v>81411</c:v>
                </c:pt>
                <c:pt idx="4">
                  <c:v>95377</c:v>
                </c:pt>
                <c:pt idx="5">
                  <c:v>81164</c:v>
                </c:pt>
                <c:pt idx="6">
                  <c:v>82532</c:v>
                </c:pt>
                <c:pt idx="7">
                  <c:v>86237</c:v>
                </c:pt>
                <c:pt idx="8">
                  <c:v>87658</c:v>
                </c:pt>
                <c:pt idx="9">
                  <c:v>75544</c:v>
                </c:pt>
                <c:pt idx="10">
                  <c:v>79614</c:v>
                </c:pt>
                <c:pt idx="11">
                  <c:v>78955</c:v>
                </c:pt>
                <c:pt idx="12">
                  <c:v>93453</c:v>
                </c:pt>
                <c:pt idx="13">
                  <c:v>97725</c:v>
                </c:pt>
                <c:pt idx="14">
                  <c:v>105260</c:v>
                </c:pt>
              </c:numCache>
            </c:numRef>
          </c:val>
          <c:smooth val="0"/>
          <c:extLst>
            <c:ext xmlns:c16="http://schemas.microsoft.com/office/drawing/2014/chart" uri="{C3380CC4-5D6E-409C-BE32-E72D297353CC}">
              <c16:uniqueId val="{00000001-62C7-4BF7-AF75-008E1D712A20}"/>
            </c:ext>
          </c:extLst>
        </c:ser>
        <c:ser>
          <c:idx val="2"/>
          <c:order val="2"/>
          <c:tx>
            <c:strRef>
              <c:f>RM!$B$16</c:f>
              <c:strCache>
                <c:ptCount val="1"/>
                <c:pt idx="0">
                  <c:v>Between $500,000and 1,000,000</c:v>
                </c:pt>
              </c:strCache>
            </c:strRef>
          </c:tx>
          <c:spPr>
            <a:ln w="28575" cap="rnd">
              <a:solidFill>
                <a:srgbClr val="FFC000"/>
              </a:solidFill>
              <a:round/>
            </a:ln>
            <a:effectLst/>
          </c:spPr>
          <c:marker>
            <c:symbol val="none"/>
          </c:marker>
          <c:cat>
            <c:numRef>
              <c:f>RM!$D$13:$R$13</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RM!$D$16:$R$16</c:f>
              <c:numCache>
                <c:formatCode>#,##0</c:formatCode>
                <c:ptCount val="15"/>
                <c:pt idx="0">
                  <c:v>177609</c:v>
                </c:pt>
                <c:pt idx="1">
                  <c:v>196132</c:v>
                </c:pt>
                <c:pt idx="2">
                  <c:v>214956</c:v>
                </c:pt>
                <c:pt idx="3">
                  <c:v>249814</c:v>
                </c:pt>
                <c:pt idx="4">
                  <c:v>288320</c:v>
                </c:pt>
                <c:pt idx="5">
                  <c:v>253072</c:v>
                </c:pt>
                <c:pt idx="6">
                  <c:v>263146</c:v>
                </c:pt>
                <c:pt idx="7">
                  <c:v>269195</c:v>
                </c:pt>
                <c:pt idx="8">
                  <c:v>277630</c:v>
                </c:pt>
                <c:pt idx="9">
                  <c:v>241155</c:v>
                </c:pt>
                <c:pt idx="10">
                  <c:v>250867</c:v>
                </c:pt>
                <c:pt idx="11">
                  <c:v>245012</c:v>
                </c:pt>
                <c:pt idx="12">
                  <c:v>297366</c:v>
                </c:pt>
                <c:pt idx="13">
                  <c:v>312673</c:v>
                </c:pt>
                <c:pt idx="14">
                  <c:v>330397</c:v>
                </c:pt>
              </c:numCache>
            </c:numRef>
          </c:val>
          <c:smooth val="0"/>
          <c:extLst>
            <c:ext xmlns:c16="http://schemas.microsoft.com/office/drawing/2014/chart" uri="{C3380CC4-5D6E-409C-BE32-E72D297353CC}">
              <c16:uniqueId val="{00000002-62C7-4BF7-AF75-008E1D712A20}"/>
            </c:ext>
          </c:extLst>
        </c:ser>
        <c:ser>
          <c:idx val="3"/>
          <c:order val="3"/>
          <c:tx>
            <c:strRef>
              <c:f>RM!$B$17</c:f>
              <c:strCache>
                <c:ptCount val="1"/>
                <c:pt idx="0">
                  <c:v>Greater than $1,000,000</c:v>
                </c:pt>
              </c:strCache>
            </c:strRef>
          </c:tx>
          <c:spPr>
            <a:ln w="28575" cap="rnd">
              <a:solidFill>
                <a:schemeClr val="accent4"/>
              </a:solidFill>
              <a:round/>
            </a:ln>
            <a:effectLst/>
          </c:spPr>
          <c:marker>
            <c:symbol val="none"/>
          </c:marker>
          <c:cat>
            <c:numRef>
              <c:f>RM!$D$13:$R$13</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RM!$D$17:$R$17</c:f>
              <c:numCache>
                <c:formatCode>#,##0</c:formatCode>
                <c:ptCount val="15"/>
                <c:pt idx="0">
                  <c:v>396690</c:v>
                </c:pt>
                <c:pt idx="1">
                  <c:v>439339</c:v>
                </c:pt>
                <c:pt idx="2">
                  <c:v>470478</c:v>
                </c:pt>
                <c:pt idx="3">
                  <c:v>557914</c:v>
                </c:pt>
                <c:pt idx="4">
                  <c:v>659868</c:v>
                </c:pt>
                <c:pt idx="5">
                  <c:v>578468</c:v>
                </c:pt>
                <c:pt idx="6">
                  <c:v>602615</c:v>
                </c:pt>
                <c:pt idx="7">
                  <c:v>639552</c:v>
                </c:pt>
                <c:pt idx="8">
                  <c:v>663392</c:v>
                </c:pt>
                <c:pt idx="9">
                  <c:v>628015</c:v>
                </c:pt>
                <c:pt idx="10">
                  <c:v>657504</c:v>
                </c:pt>
                <c:pt idx="11">
                  <c:v>666759</c:v>
                </c:pt>
                <c:pt idx="12">
                  <c:v>781797</c:v>
                </c:pt>
                <c:pt idx="13">
                  <c:v>829862</c:v>
                </c:pt>
                <c:pt idx="14">
                  <c:v>859685</c:v>
                </c:pt>
              </c:numCache>
            </c:numRef>
          </c:val>
          <c:smooth val="0"/>
          <c:extLst>
            <c:ext xmlns:c16="http://schemas.microsoft.com/office/drawing/2014/chart" uri="{C3380CC4-5D6E-409C-BE32-E72D297353CC}">
              <c16:uniqueId val="{00000003-62C7-4BF7-AF75-008E1D712A20}"/>
            </c:ext>
          </c:extLst>
        </c:ser>
        <c:ser>
          <c:idx val="4"/>
          <c:order val="4"/>
          <c:tx>
            <c:strRef>
              <c:f>RM!$B$18</c:f>
              <c:strCache>
                <c:ptCount val="1"/>
                <c:pt idx="0">
                  <c:v>Total</c:v>
                </c:pt>
              </c:strCache>
            </c:strRef>
          </c:tx>
          <c:spPr>
            <a:ln w="28575" cap="rnd">
              <a:solidFill>
                <a:schemeClr val="accent5"/>
              </a:solidFill>
              <a:round/>
            </a:ln>
            <a:effectLst/>
          </c:spPr>
          <c:marker>
            <c:symbol val="none"/>
          </c:marker>
          <c:cat>
            <c:numRef>
              <c:f>RM!$D$13:$R$13</c:f>
              <c:numCache>
                <c:formatCode>General</c:formatCode>
                <c:ptCount val="15"/>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numCache>
            </c:numRef>
          </c:cat>
          <c:val>
            <c:numRef>
              <c:f>RM!$D$18:$R$18</c:f>
              <c:numCache>
                <c:formatCode>"$"#,##0_);[Red]\("$"#,##0\)</c:formatCode>
                <c:ptCount val="15"/>
                <c:pt idx="0">
                  <c:v>84734</c:v>
                </c:pt>
                <c:pt idx="1">
                  <c:v>87268</c:v>
                </c:pt>
                <c:pt idx="2">
                  <c:v>92547</c:v>
                </c:pt>
                <c:pt idx="3">
                  <c:v>107786</c:v>
                </c:pt>
                <c:pt idx="4">
                  <c:v>125829</c:v>
                </c:pt>
                <c:pt idx="5">
                  <c:v>109514</c:v>
                </c:pt>
                <c:pt idx="6">
                  <c:v>112783</c:v>
                </c:pt>
                <c:pt idx="7">
                  <c:v>117472</c:v>
                </c:pt>
                <c:pt idx="8">
                  <c:v>120750</c:v>
                </c:pt>
                <c:pt idx="9">
                  <c:v>108831</c:v>
                </c:pt>
                <c:pt idx="10">
                  <c:v>114046</c:v>
                </c:pt>
                <c:pt idx="11">
                  <c:v>113143</c:v>
                </c:pt>
                <c:pt idx="12">
                  <c:v>132896</c:v>
                </c:pt>
                <c:pt idx="13">
                  <c:v>139935</c:v>
                </c:pt>
                <c:pt idx="14">
                  <c:v>148016</c:v>
                </c:pt>
              </c:numCache>
            </c:numRef>
          </c:val>
          <c:smooth val="0"/>
          <c:extLst>
            <c:ext xmlns:c16="http://schemas.microsoft.com/office/drawing/2014/chart" uri="{C3380CC4-5D6E-409C-BE32-E72D297353CC}">
              <c16:uniqueId val="{00000004-62C7-4BF7-AF75-008E1D712A20}"/>
            </c:ext>
          </c:extLst>
        </c:ser>
        <c:dLbls>
          <c:showLegendKey val="0"/>
          <c:showVal val="0"/>
          <c:showCatName val="0"/>
          <c:showSerName val="0"/>
          <c:showPercent val="0"/>
          <c:showBubbleSize val="0"/>
        </c:dLbls>
        <c:smooth val="0"/>
        <c:axId val="313477392"/>
        <c:axId val="313477872"/>
      </c:lineChart>
      <c:catAx>
        <c:axId val="313477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13477872"/>
        <c:crosses val="autoZero"/>
        <c:auto val="1"/>
        <c:lblAlgn val="ctr"/>
        <c:lblOffset val="100"/>
        <c:noMultiLvlLbl val="0"/>
      </c:catAx>
      <c:valAx>
        <c:axId val="31347787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313477392"/>
        <c:crosses val="autoZero"/>
        <c:crossBetween val="between"/>
        <c:dispUnits>
          <c:builtInUnit val="thousand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spPr>
            <a:ln w="28575" cap="rnd">
              <a:solidFill>
                <a:schemeClr val="accent1"/>
              </a:solidFill>
              <a:round/>
            </a:ln>
            <a:effectLst/>
          </c:spPr>
          <c:marker>
            <c:symbol val="none"/>
          </c:marker>
          <c:dLbls>
            <c:dLbl>
              <c:idx val="9"/>
              <c:layout>
                <c:manualLayout>
                  <c:x val="-2.5975312868500133E-2"/>
                  <c:y val="-4.708361904604541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04F-4A28-91E1-E843A2D4E323}"/>
                </c:ext>
              </c:extLst>
            </c:dLbl>
            <c:dLbl>
              <c:idx val="11"/>
              <c:layout>
                <c:manualLayout>
                  <c:x val="-9.0761345049260155E-3"/>
                  <c:y val="-3.834012159198664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04F-4A28-91E1-E843A2D4E323}"/>
                </c:ext>
              </c:extLst>
            </c:dLbl>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'3210010601-eng(2)'!$B$18:$B$29</c:f>
              <c:numCache>
                <c:formatCode>General</c:formatCod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numCache>
            </c:numRef>
          </c:cat>
          <c:val>
            <c:numRef>
              <c:f>'3210010601-eng(2)'!$F$18:$F$29</c:f>
              <c:numCache>
                <c:formatCode>#,##0</c:formatCode>
                <c:ptCount val="12"/>
                <c:pt idx="0">
                  <c:v>32828000</c:v>
                </c:pt>
                <c:pt idx="1">
                  <c:v>59646300</c:v>
                </c:pt>
                <c:pt idx="2">
                  <c:v>33339000</c:v>
                </c:pt>
                <c:pt idx="3">
                  <c:v>33174000</c:v>
                </c:pt>
                <c:pt idx="4">
                  <c:v>33254000</c:v>
                </c:pt>
                <c:pt idx="5">
                  <c:v>33480906</c:v>
                </c:pt>
                <c:pt idx="6">
                  <c:v>33361698</c:v>
                </c:pt>
                <c:pt idx="7">
                  <c:v>51049281</c:v>
                </c:pt>
                <c:pt idx="8" formatCode="#,##0_ ;[Red]\-#,##0\ ">
                  <c:v>170269</c:v>
                </c:pt>
                <c:pt idx="9" formatCode="#,##0_ ;[Red]\-#,##0\ ">
                  <c:v>118648</c:v>
                </c:pt>
                <c:pt idx="10" formatCode="#,##0_ ;[Red]\-#,##0\ ">
                  <c:v>177594540</c:v>
                </c:pt>
                <c:pt idx="11">
                  <c:v>87965706</c:v>
                </c:pt>
              </c:numCache>
            </c:numRef>
          </c:val>
          <c:smooth val="0"/>
          <c:extLst>
            <c:ext xmlns:c16="http://schemas.microsoft.com/office/drawing/2014/chart" uri="{C3380CC4-5D6E-409C-BE32-E72D297353CC}">
              <c16:uniqueId val="{00000000-D00C-4FE0-AA36-71626F7317D3}"/>
            </c:ext>
          </c:extLst>
        </c:ser>
        <c:dLbls>
          <c:showLegendKey val="0"/>
          <c:showVal val="0"/>
          <c:showCatName val="0"/>
          <c:showSerName val="0"/>
          <c:showPercent val="0"/>
          <c:showBubbleSize val="0"/>
        </c:dLbls>
        <c:smooth val="0"/>
        <c:axId val="166573200"/>
        <c:axId val="166573680"/>
      </c:lineChart>
      <c:catAx>
        <c:axId val="1665732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73680"/>
        <c:crosses val="autoZero"/>
        <c:auto val="1"/>
        <c:lblAlgn val="ctr"/>
        <c:lblOffset val="100"/>
        <c:noMultiLvlLbl val="0"/>
      </c:catAx>
      <c:valAx>
        <c:axId val="1665736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66573200"/>
        <c:crosses val="autoZero"/>
        <c:crossBetween val="between"/>
        <c:dispUnits>
          <c:builtInUnit val="million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 Millions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1" i="0" u="none" strike="noStrike" kern="1200" cap="none" spc="20" baseline="0">
                <a:solidFill>
                  <a:schemeClr val="tx1">
                    <a:lumMod val="50000"/>
                    <a:lumOff val="50000"/>
                  </a:schemeClr>
                </a:solidFill>
                <a:latin typeface="+mn-lt"/>
                <a:ea typeface="+mn-ea"/>
                <a:cs typeface="+mn-cs"/>
              </a:defRPr>
            </a:pPr>
            <a:r>
              <a:rPr lang="en-US" sz="900" b="1"/>
              <a:t>Year-end RMP Proration since program inception</a:t>
            </a:r>
          </a:p>
          <a:p>
            <a:pPr>
              <a:defRPr sz="900" b="1"/>
            </a:pPr>
            <a:r>
              <a:rPr lang="en-US" sz="900" b="1"/>
              <a:t>(Higher number is better)</a:t>
            </a:r>
          </a:p>
        </c:rich>
      </c:tx>
      <c:overlay val="0"/>
      <c:spPr>
        <a:noFill/>
        <a:ln>
          <a:noFill/>
        </a:ln>
        <a:effectLst/>
      </c:spPr>
      <c:txPr>
        <a:bodyPr rot="0" spcFirstLastPara="1" vertOverflow="ellipsis" vert="horz" wrap="square" anchor="ctr" anchorCtr="1"/>
        <a:lstStyle/>
        <a:p>
          <a:pPr>
            <a:defRPr sz="900" b="1" i="0" u="none" strike="noStrike" kern="1200" cap="none" spc="20" baseline="0">
              <a:solidFill>
                <a:schemeClr val="tx1">
                  <a:lumMod val="50000"/>
                  <a:lumOff val="50000"/>
                </a:schemeClr>
              </a:solidFill>
              <a:latin typeface="+mn-lt"/>
              <a:ea typeface="+mn-ea"/>
              <a:cs typeface="+mn-cs"/>
            </a:defRPr>
          </a:pPr>
          <a:endParaRPr lang="en-US"/>
        </a:p>
      </c:txPr>
    </c:title>
    <c:autoTitleDeleted val="0"/>
    <c:plotArea>
      <c:layout>
        <c:manualLayout>
          <c:layoutTarget val="inner"/>
          <c:xMode val="edge"/>
          <c:yMode val="edge"/>
          <c:x val="0"/>
          <c:y val="0.17686932215234102"/>
          <c:w val="0.9520253152368312"/>
          <c:h val="0.7020152748202072"/>
        </c:manualLayout>
      </c:layout>
      <c:barChart>
        <c:barDir val="col"/>
        <c:grouping val="clustered"/>
        <c:varyColors val="0"/>
        <c:ser>
          <c:idx val="0"/>
          <c:order val="0"/>
          <c:tx>
            <c:strRef>
              <c:f>Sheet1!$C$7</c:f>
              <c:strCache>
                <c:ptCount val="1"/>
                <c:pt idx="0">
                  <c:v>Actual proration</c:v>
                </c:pt>
              </c:strCache>
            </c:strRef>
          </c:tx>
          <c:spPr>
            <a:gradFill rotWithShape="1">
              <a:gsLst>
                <a:gs pos="0">
                  <a:schemeClr val="accent1">
                    <a:lumMod val="110000"/>
                    <a:satMod val="105000"/>
                    <a:tint val="67000"/>
                  </a:schemeClr>
                </a:gs>
                <a:gs pos="50000">
                  <a:schemeClr val="accent1">
                    <a:lumMod val="105000"/>
                    <a:satMod val="103000"/>
                    <a:tint val="73000"/>
                  </a:schemeClr>
                </a:gs>
                <a:gs pos="100000">
                  <a:schemeClr val="accent1">
                    <a:lumMod val="105000"/>
                    <a:satMod val="109000"/>
                    <a:tint val="81000"/>
                  </a:schemeClr>
                </a:gs>
              </a:gsLst>
              <a:lin ang="5400000" scaled="0"/>
            </a:gradFill>
            <a:ln w="9525" cap="flat" cmpd="sng" algn="ctr">
              <a:solidFill>
                <a:schemeClr val="accent1">
                  <a:shade val="95000"/>
                </a:schemeClr>
              </a:solidFill>
              <a:round/>
            </a:ln>
            <a:effectLst/>
          </c:spPr>
          <c:invertIfNegative val="0"/>
          <c:dPt>
            <c:idx val="11"/>
            <c:invertIfNegative val="0"/>
            <c:bubble3D val="0"/>
            <c:spPr>
              <a:solidFill>
                <a:srgbClr val="FF0000"/>
              </a:solidFill>
              <a:ln w="9525" cap="flat" cmpd="sng" algn="ctr">
                <a:solidFill>
                  <a:schemeClr val="accent1">
                    <a:shade val="95000"/>
                  </a:schemeClr>
                </a:solidFill>
                <a:round/>
              </a:ln>
              <a:effectLst/>
            </c:spPr>
            <c:extLst>
              <c:ext xmlns:c16="http://schemas.microsoft.com/office/drawing/2014/chart" uri="{C3380CC4-5D6E-409C-BE32-E72D297353CC}">
                <c16:uniqueId val="{00000001-53E6-463B-BD85-44E6425B1105}"/>
              </c:ext>
            </c:extLst>
          </c:dPt>
          <c:dLbls>
            <c:dLbl>
              <c:idx val="11"/>
              <c:layout>
                <c:manualLayout>
                  <c:x val="1.2872497908220978E-3"/>
                  <c:y val="0.11180992313067772"/>
                </c:manualLayout>
              </c:layout>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3E6-463B-BD85-44E6425B1105}"/>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50000"/>
                        <a:lumOff val="50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Sheet1!$D$2:$O$2</c:f>
              <c:numCache>
                <c:formatCode>General</c:formatCod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numCache>
            </c:numRef>
          </c:cat>
          <c:val>
            <c:numRef>
              <c:f>Sheet1!$D$7:$O$7</c:f>
              <c:numCache>
                <c:formatCode>0.0%</c:formatCode>
                <c:ptCount val="12"/>
                <c:pt idx="0">
                  <c:v>0.34659629358403782</c:v>
                </c:pt>
                <c:pt idx="1">
                  <c:v>0.83740180486235338</c:v>
                </c:pt>
                <c:pt idx="2">
                  <c:v>0.89628195822243728</c:v>
                </c:pt>
                <c:pt idx="3">
                  <c:v>0.40796399232623348</c:v>
                </c:pt>
                <c:pt idx="4">
                  <c:v>0.56774568052994601</c:v>
                </c:pt>
                <c:pt idx="5">
                  <c:v>0.66738036693445413</c:v>
                </c:pt>
                <c:pt idx="6">
                  <c:v>0.49544894790622435</c:v>
                </c:pt>
                <c:pt idx="7">
                  <c:v>0.57997693511149384</c:v>
                </c:pt>
                <c:pt idx="8">
                  <c:v>1</c:v>
                </c:pt>
                <c:pt idx="9">
                  <c:v>1</c:v>
                </c:pt>
                <c:pt idx="10">
                  <c:v>1</c:v>
                </c:pt>
                <c:pt idx="11" formatCode="0%">
                  <c:v>0.35</c:v>
                </c:pt>
              </c:numCache>
            </c:numRef>
          </c:val>
          <c:extLst>
            <c:ext xmlns:c16="http://schemas.microsoft.com/office/drawing/2014/chart" uri="{C3380CC4-5D6E-409C-BE32-E72D297353CC}">
              <c16:uniqueId val="{00000002-53E6-463B-BD85-44E6425B1105}"/>
            </c:ext>
          </c:extLst>
        </c:ser>
        <c:dLbls>
          <c:showLegendKey val="0"/>
          <c:showVal val="0"/>
          <c:showCatName val="0"/>
          <c:showSerName val="0"/>
          <c:showPercent val="0"/>
          <c:showBubbleSize val="0"/>
        </c:dLbls>
        <c:gapWidth val="100"/>
        <c:overlap val="-24"/>
        <c:axId val="237126575"/>
        <c:axId val="237123695"/>
      </c:barChart>
      <c:barChart>
        <c:barDir val="col"/>
        <c:grouping val="clustered"/>
        <c:varyColors val="0"/>
        <c:ser>
          <c:idx val="1"/>
          <c:order val="1"/>
          <c:tx>
            <c:strRef>
              <c:f>Sheet1!$C$8</c:f>
              <c:strCache>
                <c:ptCount val="1"/>
                <c:pt idx="0">
                  <c:v>Proration if need was met</c:v>
                </c:pt>
              </c:strCache>
            </c:strRef>
          </c:tx>
          <c:spPr>
            <a:solidFill>
              <a:srgbClr val="0070C0">
                <a:alpha val="44000"/>
              </a:srgbClr>
            </a:solidFill>
            <a:ln w="9525" cap="flat" cmpd="sng" algn="ctr">
              <a:solidFill>
                <a:schemeClr val="accent2">
                  <a:shade val="95000"/>
                </a:schemeClr>
              </a:solidFill>
              <a:round/>
            </a:ln>
            <a:effectLst/>
          </c:spPr>
          <c:invertIfNegative val="0"/>
          <c:dPt>
            <c:idx val="11"/>
            <c:invertIfNegative val="0"/>
            <c:bubble3D val="0"/>
            <c:spPr>
              <a:solidFill>
                <a:srgbClr val="0070C0">
                  <a:alpha val="44000"/>
                </a:srgbClr>
              </a:solidFill>
              <a:ln w="9525" cap="flat" cmpd="sng" algn="ctr">
                <a:solidFill>
                  <a:schemeClr val="accent2">
                    <a:shade val="95000"/>
                  </a:schemeClr>
                </a:solidFill>
                <a:round/>
              </a:ln>
              <a:effectLst/>
            </c:spPr>
            <c:extLst>
              <c:ext xmlns:c16="http://schemas.microsoft.com/office/drawing/2014/chart" uri="{C3380CC4-5D6E-409C-BE32-E72D297353CC}">
                <c16:uniqueId val="{00000004-53E6-463B-BD85-44E6425B1105}"/>
              </c:ext>
            </c:extLst>
          </c:dPt>
          <c:dLbls>
            <c:dLbl>
              <c:idx val="11"/>
              <c:delete val="1"/>
              <c:extLst>
                <c:ext xmlns:c15="http://schemas.microsoft.com/office/drawing/2012/chart" uri="{CE6537A1-D6FC-4f65-9D91-7224C49458BB}"/>
                <c:ext xmlns:c16="http://schemas.microsoft.com/office/drawing/2014/chart" uri="{C3380CC4-5D6E-409C-BE32-E72D297353CC}">
                  <c16:uniqueId val="{00000004-53E6-463B-BD85-44E6425B1105}"/>
                </c:ext>
              </c:extLst>
            </c:dLbl>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accent6">
                        <a:lumMod val="7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numRef>
              <c:f>Sheet1!$D$2:$O$2</c:f>
              <c:numCache>
                <c:formatCode>General</c:formatCode>
                <c:ptCount val="12"/>
                <c:pt idx="0">
                  <c:v>2013</c:v>
                </c:pt>
                <c:pt idx="1">
                  <c:v>2014</c:v>
                </c:pt>
                <c:pt idx="2">
                  <c:v>2015</c:v>
                </c:pt>
                <c:pt idx="3">
                  <c:v>2016</c:v>
                </c:pt>
                <c:pt idx="4">
                  <c:v>2017</c:v>
                </c:pt>
                <c:pt idx="5">
                  <c:v>2018</c:v>
                </c:pt>
                <c:pt idx="6">
                  <c:v>2019</c:v>
                </c:pt>
                <c:pt idx="7">
                  <c:v>2020</c:v>
                </c:pt>
                <c:pt idx="8">
                  <c:v>2021</c:v>
                </c:pt>
                <c:pt idx="9">
                  <c:v>2022</c:v>
                </c:pt>
                <c:pt idx="10">
                  <c:v>2023</c:v>
                </c:pt>
                <c:pt idx="11">
                  <c:v>2024</c:v>
                </c:pt>
              </c:numCache>
            </c:numRef>
          </c:cat>
          <c:val>
            <c:numRef>
              <c:f>Sheet1!$D$8:$O$8</c:f>
              <c:numCache>
                <c:formatCode>General</c:formatCode>
                <c:ptCount val="12"/>
                <c:pt idx="11" formatCode="0%">
                  <c:v>0.35</c:v>
                </c:pt>
              </c:numCache>
            </c:numRef>
          </c:val>
          <c:extLst>
            <c:ext xmlns:c16="http://schemas.microsoft.com/office/drawing/2014/chart" uri="{C3380CC4-5D6E-409C-BE32-E72D297353CC}">
              <c16:uniqueId val="{00000005-53E6-463B-BD85-44E6425B1105}"/>
            </c:ext>
          </c:extLst>
        </c:ser>
        <c:dLbls>
          <c:showLegendKey val="0"/>
          <c:showVal val="0"/>
          <c:showCatName val="0"/>
          <c:showSerName val="0"/>
          <c:showPercent val="0"/>
          <c:showBubbleSize val="0"/>
        </c:dLbls>
        <c:gapWidth val="100"/>
        <c:overlap val="-25"/>
        <c:axId val="237129455"/>
        <c:axId val="237128975"/>
      </c:barChart>
      <c:catAx>
        <c:axId val="2371265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50000"/>
                    <a:lumOff val="50000"/>
                  </a:schemeClr>
                </a:solidFill>
                <a:latin typeface="+mn-lt"/>
                <a:ea typeface="+mn-ea"/>
                <a:cs typeface="+mn-cs"/>
              </a:defRPr>
            </a:pPr>
            <a:endParaRPr lang="en-US"/>
          </a:p>
        </c:txPr>
        <c:crossAx val="237123695"/>
        <c:crosses val="autoZero"/>
        <c:auto val="1"/>
        <c:lblAlgn val="ctr"/>
        <c:lblOffset val="100"/>
        <c:noMultiLvlLbl val="0"/>
      </c:catAx>
      <c:valAx>
        <c:axId val="237123695"/>
        <c:scaling>
          <c:orientation val="minMax"/>
        </c:scaling>
        <c:delete val="1"/>
        <c:axPos val="l"/>
        <c:numFmt formatCode="0.0%" sourceLinked="1"/>
        <c:majorTickMark val="none"/>
        <c:minorTickMark val="none"/>
        <c:tickLblPos val="nextTo"/>
        <c:crossAx val="237126575"/>
        <c:crosses val="autoZero"/>
        <c:crossBetween val="between"/>
      </c:valAx>
      <c:valAx>
        <c:axId val="237128975"/>
        <c:scaling>
          <c:orientation val="minMax"/>
        </c:scaling>
        <c:delete val="1"/>
        <c:axPos val="r"/>
        <c:numFmt formatCode="General" sourceLinked="1"/>
        <c:majorTickMark val="out"/>
        <c:minorTickMark val="none"/>
        <c:tickLblPos val="nextTo"/>
        <c:crossAx val="237129455"/>
        <c:crosses val="max"/>
        <c:crossBetween val="between"/>
      </c:valAx>
      <c:catAx>
        <c:axId val="237129455"/>
        <c:scaling>
          <c:orientation val="minMax"/>
        </c:scaling>
        <c:delete val="1"/>
        <c:axPos val="b"/>
        <c:numFmt formatCode="General" sourceLinked="1"/>
        <c:majorTickMark val="out"/>
        <c:minorTickMark val="none"/>
        <c:tickLblPos val="nextTo"/>
        <c:crossAx val="237128975"/>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r>
              <a:rPr lang="en-CA" sz="1100" dirty="0"/>
              <a:t>*</a:t>
            </a:r>
            <a:r>
              <a:rPr lang="en-CA" sz="1100" baseline="0" dirty="0"/>
              <a:t>2024 - partial data, year to date </a:t>
            </a:r>
            <a:endParaRPr lang="en-CA" sz="1100" dirty="0"/>
          </a:p>
        </c:rich>
      </c:tx>
      <c:layout>
        <c:manualLayout>
          <c:xMode val="edge"/>
          <c:yMode val="edge"/>
          <c:x val="0.82868082613413929"/>
          <c:y val="0.92627228079196178"/>
        </c:manualLayout>
      </c:layout>
      <c:overlay val="0"/>
      <c:spPr>
        <a:noFill/>
        <a:ln>
          <a:noFill/>
        </a:ln>
        <a:effectLst/>
      </c:spPr>
      <c:txPr>
        <a:bodyPr rot="0" spcFirstLastPara="1" vertOverflow="ellipsis" vert="horz" wrap="square" anchor="ctr" anchorCtr="1"/>
        <a:lstStyle/>
        <a:p>
          <a:pPr>
            <a:defRPr sz="1100" b="0" i="0" u="none" strike="noStrike" kern="1200" spc="0" baseline="0">
              <a:solidFill>
                <a:schemeClr val="tx1">
                  <a:lumMod val="65000"/>
                  <a:lumOff val="35000"/>
                </a:schemeClr>
              </a:solidFill>
              <a:latin typeface="+mn-lt"/>
              <a:ea typeface="+mn-ea"/>
              <a:cs typeface="+mn-cs"/>
            </a:defRPr>
          </a:pPr>
          <a:endParaRPr lang="en-CA"/>
        </a:p>
      </c:txPr>
    </c:title>
    <c:autoTitleDeleted val="0"/>
    <c:plotArea>
      <c:layout/>
      <c:barChart>
        <c:barDir val="col"/>
        <c:grouping val="clustered"/>
        <c:varyColors val="0"/>
        <c:ser>
          <c:idx val="0"/>
          <c:order val="0"/>
          <c:tx>
            <c:strRef>
              <c:f>'3210010601-eng(2)'!$I$48</c:f>
              <c:strCache>
                <c:ptCount val="1"/>
                <c:pt idx="0">
                  <c:v>G&amp;O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'3210010601-eng(2)'!$J$47:$N$47</c:f>
              <c:strCache>
                <c:ptCount val="5"/>
                <c:pt idx="0">
                  <c:v>2020</c:v>
                </c:pt>
                <c:pt idx="1">
                  <c:v>2021</c:v>
                </c:pt>
                <c:pt idx="2">
                  <c:v>2022</c:v>
                </c:pt>
                <c:pt idx="3">
                  <c:v>2023</c:v>
                </c:pt>
                <c:pt idx="4">
                  <c:v>2024*</c:v>
                </c:pt>
              </c:strCache>
            </c:strRef>
          </c:cat>
          <c:val>
            <c:numRef>
              <c:f>'3210010601-eng(2)'!$J$48:$N$48</c:f>
              <c:numCache>
                <c:formatCode>"$"#,##0.00_);[Red]\("$"#,##0.00\)</c:formatCode>
                <c:ptCount val="5"/>
                <c:pt idx="0">
                  <c:v>50.879999999999995</c:v>
                </c:pt>
                <c:pt idx="1">
                  <c:v>0.17</c:v>
                </c:pt>
                <c:pt idx="2">
                  <c:v>0.11699999999999999</c:v>
                </c:pt>
                <c:pt idx="3">
                  <c:v>177.923</c:v>
                </c:pt>
                <c:pt idx="4">
                  <c:v>43.595999999999997</c:v>
                </c:pt>
              </c:numCache>
            </c:numRef>
          </c:val>
          <c:extLst>
            <c:ext xmlns:c16="http://schemas.microsoft.com/office/drawing/2014/chart" uri="{C3380CC4-5D6E-409C-BE32-E72D297353CC}">
              <c16:uniqueId val="{00000000-E0D0-4885-BE40-55420FCC425D}"/>
            </c:ext>
          </c:extLst>
        </c:ser>
        <c:ser>
          <c:idx val="1"/>
          <c:order val="1"/>
          <c:tx>
            <c:strRef>
              <c:f>'3210010601-eng(2)'!$I$49</c:f>
              <c:strCache>
                <c:ptCount val="1"/>
                <c:pt idx="0">
                  <c:v>Livestock</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'3210010601-eng(2)'!$J$47:$N$47</c:f>
              <c:strCache>
                <c:ptCount val="5"/>
                <c:pt idx="0">
                  <c:v>2020</c:v>
                </c:pt>
                <c:pt idx="1">
                  <c:v>2021</c:v>
                </c:pt>
                <c:pt idx="2">
                  <c:v>2022</c:v>
                </c:pt>
                <c:pt idx="3">
                  <c:v>2023</c:v>
                </c:pt>
                <c:pt idx="4">
                  <c:v>2024*</c:v>
                </c:pt>
              </c:strCache>
            </c:strRef>
          </c:cat>
          <c:val>
            <c:numRef>
              <c:f>'3210010601-eng(2)'!$J$49:$N$49</c:f>
              <c:numCache>
                <c:formatCode>"$"#,##0.00_);[Red]\("$"#,##0.00\)</c:formatCode>
                <c:ptCount val="5"/>
                <c:pt idx="0">
                  <c:v>59.53</c:v>
                </c:pt>
                <c:pt idx="1">
                  <c:v>75.55</c:v>
                </c:pt>
                <c:pt idx="2">
                  <c:v>77.19</c:v>
                </c:pt>
                <c:pt idx="3">
                  <c:v>79.2</c:v>
                </c:pt>
                <c:pt idx="4" formatCode="General">
                  <c:v>23.13</c:v>
                </c:pt>
              </c:numCache>
            </c:numRef>
          </c:val>
          <c:extLst>
            <c:ext xmlns:c16="http://schemas.microsoft.com/office/drawing/2014/chart" uri="{C3380CC4-5D6E-409C-BE32-E72D297353CC}">
              <c16:uniqueId val="{00000001-E0D0-4885-BE40-55420FCC425D}"/>
            </c:ext>
          </c:extLst>
        </c:ser>
        <c:ser>
          <c:idx val="2"/>
          <c:order val="2"/>
          <c:tx>
            <c:strRef>
              <c:f>'3210010601-eng(2)'!$I$50</c:f>
              <c:strCache>
                <c:ptCount val="1"/>
                <c:pt idx="0">
                  <c:v>SDRM</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'3210010601-eng(2)'!$J$47:$N$47</c:f>
              <c:strCache>
                <c:ptCount val="5"/>
                <c:pt idx="0">
                  <c:v>2020</c:v>
                </c:pt>
                <c:pt idx="1">
                  <c:v>2021</c:v>
                </c:pt>
                <c:pt idx="2">
                  <c:v>2022</c:v>
                </c:pt>
                <c:pt idx="3">
                  <c:v>2023</c:v>
                </c:pt>
                <c:pt idx="4">
                  <c:v>2024*</c:v>
                </c:pt>
              </c:strCache>
            </c:strRef>
          </c:cat>
          <c:val>
            <c:numRef>
              <c:f>'3210010601-eng(2)'!$J$50:$N$50</c:f>
              <c:numCache>
                <c:formatCode>"$"#,##0.00_);[Red]\("$"#,##0.00\)</c:formatCode>
                <c:ptCount val="5"/>
                <c:pt idx="0">
                  <c:v>33.06</c:v>
                </c:pt>
                <c:pt idx="1">
                  <c:v>33.26</c:v>
                </c:pt>
                <c:pt idx="2">
                  <c:v>33.18</c:v>
                </c:pt>
                <c:pt idx="3">
                  <c:v>30.89</c:v>
                </c:pt>
                <c:pt idx="4">
                  <c:v>5.1100000000000003</c:v>
                </c:pt>
              </c:numCache>
            </c:numRef>
          </c:val>
          <c:extLst>
            <c:ext xmlns:c16="http://schemas.microsoft.com/office/drawing/2014/chart" uri="{C3380CC4-5D6E-409C-BE32-E72D297353CC}">
              <c16:uniqueId val="{00000002-E0D0-4885-BE40-55420FCC425D}"/>
            </c:ext>
          </c:extLst>
        </c:ser>
        <c:dLbls>
          <c:showLegendKey val="0"/>
          <c:showVal val="0"/>
          <c:showCatName val="0"/>
          <c:showSerName val="0"/>
          <c:showPercent val="0"/>
          <c:showBubbleSize val="0"/>
        </c:dLbls>
        <c:gapWidth val="219"/>
        <c:overlap val="-27"/>
        <c:axId val="796864000"/>
        <c:axId val="796872160"/>
      </c:barChart>
      <c:catAx>
        <c:axId val="7968640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796872160"/>
        <c:crosses val="autoZero"/>
        <c:auto val="1"/>
        <c:lblAlgn val="ctr"/>
        <c:lblOffset val="100"/>
        <c:noMultiLvlLbl val="0"/>
      </c:catAx>
      <c:valAx>
        <c:axId val="796872160"/>
        <c:scaling>
          <c:orientation val="minMax"/>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 million</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00_);[Red]\(&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9686400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'3210010601-eng(2)'!$I$54</c:f>
              <c:strCache>
                <c:ptCount val="1"/>
                <c:pt idx="0">
                  <c:v>G&amp;O</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'3210010601-eng(2)'!$H$55:$H$59</c:f>
              <c:numCache>
                <c:formatCode>General</c:formatCode>
                <c:ptCount val="5"/>
                <c:pt idx="0">
                  <c:v>2020</c:v>
                </c:pt>
                <c:pt idx="1">
                  <c:v>2021</c:v>
                </c:pt>
                <c:pt idx="2">
                  <c:v>2022</c:v>
                </c:pt>
                <c:pt idx="3">
                  <c:v>2023</c:v>
                </c:pt>
                <c:pt idx="4">
                  <c:v>2024</c:v>
                </c:pt>
              </c:numCache>
            </c:numRef>
          </c:cat>
          <c:val>
            <c:numRef>
              <c:f>'3210010601-eng(2)'!$I$55:$I$59</c:f>
              <c:numCache>
                <c:formatCode>#,##0</c:formatCode>
                <c:ptCount val="5"/>
                <c:pt idx="0">
                  <c:v>6047</c:v>
                </c:pt>
                <c:pt idx="1">
                  <c:v>5785</c:v>
                </c:pt>
                <c:pt idx="2">
                  <c:v>5536</c:v>
                </c:pt>
                <c:pt idx="3">
                  <c:v>5636</c:v>
                </c:pt>
                <c:pt idx="4">
                  <c:v>5828</c:v>
                </c:pt>
              </c:numCache>
            </c:numRef>
          </c:val>
          <c:extLst>
            <c:ext xmlns:c16="http://schemas.microsoft.com/office/drawing/2014/chart" uri="{C3380CC4-5D6E-409C-BE32-E72D297353CC}">
              <c16:uniqueId val="{00000000-77B3-4D12-BECF-F2A539F171E4}"/>
            </c:ext>
          </c:extLst>
        </c:ser>
        <c:ser>
          <c:idx val="1"/>
          <c:order val="1"/>
          <c:tx>
            <c:strRef>
              <c:f>'3210010601-eng(2)'!$J$54</c:f>
              <c:strCache>
                <c:ptCount val="1"/>
                <c:pt idx="0">
                  <c:v>Livestock</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'3210010601-eng(2)'!$H$55:$H$59</c:f>
              <c:numCache>
                <c:formatCode>General</c:formatCode>
                <c:ptCount val="5"/>
                <c:pt idx="0">
                  <c:v>2020</c:v>
                </c:pt>
                <c:pt idx="1">
                  <c:v>2021</c:v>
                </c:pt>
                <c:pt idx="2">
                  <c:v>2022</c:v>
                </c:pt>
                <c:pt idx="3">
                  <c:v>2023</c:v>
                </c:pt>
                <c:pt idx="4">
                  <c:v>2024</c:v>
                </c:pt>
              </c:numCache>
            </c:numRef>
          </c:cat>
          <c:val>
            <c:numRef>
              <c:f>'3210010601-eng(2)'!$J$55:$J$59</c:f>
              <c:numCache>
                <c:formatCode>#,##0</c:formatCode>
                <c:ptCount val="5"/>
                <c:pt idx="0">
                  <c:v>1787</c:v>
                </c:pt>
                <c:pt idx="1">
                  <c:v>1733</c:v>
                </c:pt>
                <c:pt idx="2">
                  <c:v>1664</c:v>
                </c:pt>
                <c:pt idx="3">
                  <c:v>1677</c:v>
                </c:pt>
                <c:pt idx="4">
                  <c:v>1668</c:v>
                </c:pt>
              </c:numCache>
            </c:numRef>
          </c:val>
          <c:extLst>
            <c:ext xmlns:c16="http://schemas.microsoft.com/office/drawing/2014/chart" uri="{C3380CC4-5D6E-409C-BE32-E72D297353CC}">
              <c16:uniqueId val="{00000001-77B3-4D12-BECF-F2A539F171E4}"/>
            </c:ext>
          </c:extLst>
        </c:ser>
        <c:ser>
          <c:idx val="2"/>
          <c:order val="2"/>
          <c:tx>
            <c:strRef>
              <c:f>'3210010601-eng(2)'!$K$54</c:f>
              <c:strCache>
                <c:ptCount val="1"/>
                <c:pt idx="0">
                  <c:v>SDRM</c:v>
                </c:pt>
              </c:strCache>
            </c:strRef>
          </c:tx>
          <c:spPr>
            <a:solidFill>
              <a:schemeClr val="accent5">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'3210010601-eng(2)'!$H$55:$H$59</c:f>
              <c:numCache>
                <c:formatCode>General</c:formatCode>
                <c:ptCount val="5"/>
                <c:pt idx="0">
                  <c:v>2020</c:v>
                </c:pt>
                <c:pt idx="1">
                  <c:v>2021</c:v>
                </c:pt>
                <c:pt idx="2">
                  <c:v>2022</c:v>
                </c:pt>
                <c:pt idx="3">
                  <c:v>2023</c:v>
                </c:pt>
                <c:pt idx="4">
                  <c:v>2024</c:v>
                </c:pt>
              </c:numCache>
            </c:numRef>
          </c:cat>
          <c:val>
            <c:numRef>
              <c:f>'3210010601-eng(2)'!$K$55:$K$59</c:f>
              <c:numCache>
                <c:formatCode>#,##0</c:formatCode>
                <c:ptCount val="5"/>
                <c:pt idx="0">
                  <c:v>1937</c:v>
                </c:pt>
                <c:pt idx="1">
                  <c:v>1850</c:v>
                </c:pt>
                <c:pt idx="2">
                  <c:v>1804</c:v>
                </c:pt>
                <c:pt idx="3">
                  <c:v>1755</c:v>
                </c:pt>
                <c:pt idx="4">
                  <c:v>383</c:v>
                </c:pt>
              </c:numCache>
            </c:numRef>
          </c:val>
          <c:extLst>
            <c:ext xmlns:c16="http://schemas.microsoft.com/office/drawing/2014/chart" uri="{C3380CC4-5D6E-409C-BE32-E72D297353CC}">
              <c16:uniqueId val="{00000002-77B3-4D12-BECF-F2A539F171E4}"/>
            </c:ext>
          </c:extLst>
        </c:ser>
        <c:dLbls>
          <c:dLblPos val="outEnd"/>
          <c:showLegendKey val="0"/>
          <c:showVal val="1"/>
          <c:showCatName val="0"/>
          <c:showSerName val="0"/>
          <c:showPercent val="0"/>
          <c:showBubbleSize val="0"/>
        </c:dLbls>
        <c:gapWidth val="219"/>
        <c:overlap val="-27"/>
        <c:axId val="310696128"/>
        <c:axId val="310693248"/>
      </c:barChart>
      <c:catAx>
        <c:axId val="310696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10693248"/>
        <c:crosses val="autoZero"/>
        <c:auto val="1"/>
        <c:lblAlgn val="ctr"/>
        <c:lblOffset val="100"/>
        <c:noMultiLvlLbl val="0"/>
      </c:catAx>
      <c:valAx>
        <c:axId val="310693248"/>
        <c:scaling>
          <c:orientation val="minMax"/>
        </c:scaling>
        <c:delete val="1"/>
        <c:axPos val="l"/>
        <c:numFmt formatCode="#,##0" sourceLinked="1"/>
        <c:majorTickMark val="none"/>
        <c:minorTickMark val="none"/>
        <c:tickLblPos val="nextTo"/>
        <c:crossAx val="3106961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'3210010601-eng'!$A$12</c:f>
              <c:strCache>
                <c:ptCount val="1"/>
                <c:pt idx="0">
                  <c:v>Quebec</c:v>
                </c:pt>
              </c:strCache>
            </c:strRef>
          </c:tx>
          <c:spPr>
            <a:solidFill>
              <a:schemeClr val="accent1"/>
            </a:solidFill>
            <a:ln>
              <a:noFill/>
            </a:ln>
            <a:effectLst/>
          </c:spPr>
          <c:invertIfNegative val="0"/>
          <c:cat>
            <c:numRef>
              <c:f>'3210010601-eng'!$B$10:$R$10</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'3210010601-eng'!$B$12:$R$12</c:f>
              <c:numCache>
                <c:formatCode>#,##0</c:formatCode>
                <c:ptCount val="17"/>
                <c:pt idx="0">
                  <c:v>45636</c:v>
                </c:pt>
                <c:pt idx="1">
                  <c:v>35066</c:v>
                </c:pt>
                <c:pt idx="2">
                  <c:v>61012</c:v>
                </c:pt>
                <c:pt idx="3">
                  <c:v>61792</c:v>
                </c:pt>
                <c:pt idx="4">
                  <c:v>127094</c:v>
                </c:pt>
                <c:pt idx="5">
                  <c:v>59781</c:v>
                </c:pt>
                <c:pt idx="6">
                  <c:v>59654</c:v>
                </c:pt>
                <c:pt idx="7">
                  <c:v>29817</c:v>
                </c:pt>
                <c:pt idx="8">
                  <c:v>39883</c:v>
                </c:pt>
                <c:pt idx="9">
                  <c:v>33863</c:v>
                </c:pt>
                <c:pt idx="10">
                  <c:v>29851</c:v>
                </c:pt>
                <c:pt idx="11">
                  <c:v>34766</c:v>
                </c:pt>
                <c:pt idx="12">
                  <c:v>35669</c:v>
                </c:pt>
                <c:pt idx="13">
                  <c:v>29522</c:v>
                </c:pt>
                <c:pt idx="14">
                  <c:v>34340</c:v>
                </c:pt>
                <c:pt idx="15">
                  <c:v>44541</c:v>
                </c:pt>
                <c:pt idx="16">
                  <c:v>44863</c:v>
                </c:pt>
              </c:numCache>
            </c:numRef>
          </c:val>
          <c:extLst>
            <c:ext xmlns:c16="http://schemas.microsoft.com/office/drawing/2014/chart" uri="{C3380CC4-5D6E-409C-BE32-E72D297353CC}">
              <c16:uniqueId val="{00000000-A18E-4C03-B056-3581CBCFBCD4}"/>
            </c:ext>
          </c:extLst>
        </c:ser>
        <c:ser>
          <c:idx val="1"/>
          <c:order val="1"/>
          <c:tx>
            <c:strRef>
              <c:f>'3210010601-eng'!$A$13</c:f>
              <c:strCache>
                <c:ptCount val="1"/>
                <c:pt idx="0">
                  <c:v>Ontario</c:v>
                </c:pt>
              </c:strCache>
            </c:strRef>
          </c:tx>
          <c:spPr>
            <a:solidFill>
              <a:schemeClr val="bg1">
                <a:lumMod val="65000"/>
              </a:schemeClr>
            </a:solidFill>
            <a:ln>
              <a:noFill/>
            </a:ln>
            <a:effectLst/>
          </c:spPr>
          <c:invertIfNegative val="0"/>
          <c:cat>
            <c:numRef>
              <c:f>'3210010601-eng'!$B$10:$R$10</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'3210010601-eng'!$B$13:$R$13</c:f>
              <c:numCache>
                <c:formatCode>#,##0</c:formatCode>
                <c:ptCount val="17"/>
                <c:pt idx="0">
                  <c:v>71409</c:v>
                </c:pt>
                <c:pt idx="1">
                  <c:v>62612</c:v>
                </c:pt>
                <c:pt idx="2">
                  <c:v>63271</c:v>
                </c:pt>
                <c:pt idx="3">
                  <c:v>74523</c:v>
                </c:pt>
                <c:pt idx="4">
                  <c:v>66667</c:v>
                </c:pt>
                <c:pt idx="5">
                  <c:v>73144</c:v>
                </c:pt>
                <c:pt idx="6">
                  <c:v>48589</c:v>
                </c:pt>
                <c:pt idx="7">
                  <c:v>45612</c:v>
                </c:pt>
                <c:pt idx="8">
                  <c:v>47721</c:v>
                </c:pt>
                <c:pt idx="9">
                  <c:v>47340</c:v>
                </c:pt>
                <c:pt idx="10">
                  <c:v>47284</c:v>
                </c:pt>
                <c:pt idx="11">
                  <c:v>40354</c:v>
                </c:pt>
                <c:pt idx="12">
                  <c:v>42022</c:v>
                </c:pt>
                <c:pt idx="13">
                  <c:v>41659</c:v>
                </c:pt>
                <c:pt idx="14">
                  <c:v>45240</c:v>
                </c:pt>
                <c:pt idx="15">
                  <c:v>51007</c:v>
                </c:pt>
                <c:pt idx="16">
                  <c:v>50453</c:v>
                </c:pt>
              </c:numCache>
            </c:numRef>
          </c:val>
          <c:extLst>
            <c:ext xmlns:c16="http://schemas.microsoft.com/office/drawing/2014/chart" uri="{C3380CC4-5D6E-409C-BE32-E72D297353CC}">
              <c16:uniqueId val="{00000001-A18E-4C03-B056-3581CBCFBCD4}"/>
            </c:ext>
          </c:extLst>
        </c:ser>
        <c:ser>
          <c:idx val="2"/>
          <c:order val="2"/>
          <c:tx>
            <c:strRef>
              <c:f>'3210010601-eng'!$A$14</c:f>
              <c:strCache>
                <c:ptCount val="1"/>
                <c:pt idx="0">
                  <c:v>Manitoba</c:v>
                </c:pt>
              </c:strCache>
            </c:strRef>
          </c:tx>
          <c:spPr>
            <a:solidFill>
              <a:srgbClr val="FFC000"/>
            </a:solidFill>
            <a:ln>
              <a:noFill/>
            </a:ln>
            <a:effectLst/>
          </c:spPr>
          <c:invertIfNegative val="0"/>
          <c:cat>
            <c:numRef>
              <c:f>'3210010601-eng'!$B$10:$R$10</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'3210010601-eng'!$B$14:$R$14</c:f>
              <c:numCache>
                <c:formatCode>#,##0</c:formatCode>
                <c:ptCount val="17"/>
                <c:pt idx="0">
                  <c:v>40446</c:v>
                </c:pt>
                <c:pt idx="1">
                  <c:v>50103</c:v>
                </c:pt>
                <c:pt idx="2">
                  <c:v>38304</c:v>
                </c:pt>
                <c:pt idx="3">
                  <c:v>55633</c:v>
                </c:pt>
                <c:pt idx="4">
                  <c:v>43085</c:v>
                </c:pt>
                <c:pt idx="5">
                  <c:v>47830</c:v>
                </c:pt>
                <c:pt idx="6">
                  <c:v>34424</c:v>
                </c:pt>
                <c:pt idx="7">
                  <c:v>33189</c:v>
                </c:pt>
                <c:pt idx="8">
                  <c:v>33968</c:v>
                </c:pt>
                <c:pt idx="9">
                  <c:v>32873</c:v>
                </c:pt>
                <c:pt idx="10">
                  <c:v>36022</c:v>
                </c:pt>
                <c:pt idx="11">
                  <c:v>31244</c:v>
                </c:pt>
                <c:pt idx="12">
                  <c:v>32207</c:v>
                </c:pt>
                <c:pt idx="13">
                  <c:v>31035</c:v>
                </c:pt>
                <c:pt idx="14">
                  <c:v>32275</c:v>
                </c:pt>
                <c:pt idx="15">
                  <c:v>36472</c:v>
                </c:pt>
                <c:pt idx="16">
                  <c:v>35634</c:v>
                </c:pt>
              </c:numCache>
            </c:numRef>
          </c:val>
          <c:extLst>
            <c:ext xmlns:c16="http://schemas.microsoft.com/office/drawing/2014/chart" uri="{C3380CC4-5D6E-409C-BE32-E72D297353CC}">
              <c16:uniqueId val="{00000002-A18E-4C03-B056-3581CBCFBCD4}"/>
            </c:ext>
          </c:extLst>
        </c:ser>
        <c:ser>
          <c:idx val="3"/>
          <c:order val="3"/>
          <c:tx>
            <c:strRef>
              <c:f>'3210010601-eng'!$A$15</c:f>
              <c:strCache>
                <c:ptCount val="1"/>
                <c:pt idx="0">
                  <c:v>Saskatchewan</c:v>
                </c:pt>
              </c:strCache>
            </c:strRef>
          </c:tx>
          <c:spPr>
            <a:solidFill>
              <a:schemeClr val="accent4"/>
            </a:solidFill>
            <a:ln>
              <a:noFill/>
            </a:ln>
            <a:effectLst/>
          </c:spPr>
          <c:invertIfNegative val="0"/>
          <c:cat>
            <c:numRef>
              <c:f>'3210010601-eng'!$B$10:$R$10</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'3210010601-eng'!$B$15:$R$15</c:f>
              <c:numCache>
                <c:formatCode>#,##0</c:formatCode>
                <c:ptCount val="17"/>
                <c:pt idx="0">
                  <c:v>63152</c:v>
                </c:pt>
                <c:pt idx="1">
                  <c:v>111808</c:v>
                </c:pt>
                <c:pt idx="2">
                  <c:v>82224</c:v>
                </c:pt>
                <c:pt idx="3">
                  <c:v>119457</c:v>
                </c:pt>
                <c:pt idx="4">
                  <c:v>120692</c:v>
                </c:pt>
                <c:pt idx="5">
                  <c:v>126594</c:v>
                </c:pt>
                <c:pt idx="6">
                  <c:v>91409</c:v>
                </c:pt>
                <c:pt idx="7">
                  <c:v>81873</c:v>
                </c:pt>
                <c:pt idx="8">
                  <c:v>88345</c:v>
                </c:pt>
                <c:pt idx="9">
                  <c:v>91912</c:v>
                </c:pt>
                <c:pt idx="10">
                  <c:v>94300</c:v>
                </c:pt>
                <c:pt idx="11">
                  <c:v>80318</c:v>
                </c:pt>
                <c:pt idx="12">
                  <c:v>81926</c:v>
                </c:pt>
                <c:pt idx="13">
                  <c:v>83791</c:v>
                </c:pt>
                <c:pt idx="14">
                  <c:v>88836</c:v>
                </c:pt>
                <c:pt idx="15">
                  <c:v>94699</c:v>
                </c:pt>
                <c:pt idx="16">
                  <c:v>99558</c:v>
                </c:pt>
              </c:numCache>
            </c:numRef>
          </c:val>
          <c:extLst>
            <c:ext xmlns:c16="http://schemas.microsoft.com/office/drawing/2014/chart" uri="{C3380CC4-5D6E-409C-BE32-E72D297353CC}">
              <c16:uniqueId val="{00000003-A18E-4C03-B056-3581CBCFBCD4}"/>
            </c:ext>
          </c:extLst>
        </c:ser>
        <c:ser>
          <c:idx val="4"/>
          <c:order val="4"/>
          <c:tx>
            <c:strRef>
              <c:f>'3210010601-eng'!$A$16</c:f>
              <c:strCache>
                <c:ptCount val="1"/>
                <c:pt idx="0">
                  <c:v>Alberta</c:v>
                </c:pt>
              </c:strCache>
            </c:strRef>
          </c:tx>
          <c:spPr>
            <a:solidFill>
              <a:schemeClr val="accent5"/>
            </a:solidFill>
            <a:ln>
              <a:noFill/>
            </a:ln>
            <a:effectLst/>
          </c:spPr>
          <c:invertIfNegative val="0"/>
          <c:cat>
            <c:numRef>
              <c:f>'3210010601-eng'!$B$10:$R$10</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'3210010601-eng'!$B$16:$R$16</c:f>
              <c:numCache>
                <c:formatCode>#,##0</c:formatCode>
                <c:ptCount val="17"/>
                <c:pt idx="0">
                  <c:v>60820</c:v>
                </c:pt>
                <c:pt idx="1">
                  <c:v>78027</c:v>
                </c:pt>
                <c:pt idx="2">
                  <c:v>71733</c:v>
                </c:pt>
                <c:pt idx="3">
                  <c:v>90012</c:v>
                </c:pt>
                <c:pt idx="4">
                  <c:v>75324</c:v>
                </c:pt>
                <c:pt idx="5">
                  <c:v>89729</c:v>
                </c:pt>
                <c:pt idx="6">
                  <c:v>71530</c:v>
                </c:pt>
                <c:pt idx="7">
                  <c:v>64466</c:v>
                </c:pt>
                <c:pt idx="8">
                  <c:v>73108</c:v>
                </c:pt>
                <c:pt idx="9">
                  <c:v>61405</c:v>
                </c:pt>
                <c:pt idx="10">
                  <c:v>67576</c:v>
                </c:pt>
                <c:pt idx="11">
                  <c:v>63489</c:v>
                </c:pt>
                <c:pt idx="12">
                  <c:v>58154</c:v>
                </c:pt>
                <c:pt idx="13">
                  <c:v>61248</c:v>
                </c:pt>
                <c:pt idx="14">
                  <c:v>54161</c:v>
                </c:pt>
                <c:pt idx="15">
                  <c:v>76022</c:v>
                </c:pt>
                <c:pt idx="16">
                  <c:v>74644</c:v>
                </c:pt>
              </c:numCache>
            </c:numRef>
          </c:val>
          <c:extLst>
            <c:ext xmlns:c16="http://schemas.microsoft.com/office/drawing/2014/chart" uri="{C3380CC4-5D6E-409C-BE32-E72D297353CC}">
              <c16:uniqueId val="{00000004-A18E-4C03-B056-3581CBCFBCD4}"/>
            </c:ext>
          </c:extLst>
        </c:ser>
        <c:dLbls>
          <c:showLegendKey val="0"/>
          <c:showVal val="0"/>
          <c:showCatName val="0"/>
          <c:showSerName val="0"/>
          <c:showPercent val="0"/>
          <c:showBubbleSize val="0"/>
        </c:dLbls>
        <c:gapWidth val="150"/>
        <c:overlap val="100"/>
        <c:axId val="1886288864"/>
        <c:axId val="1886289344"/>
      </c:barChart>
      <c:catAx>
        <c:axId val="188628886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289344"/>
        <c:crosses val="autoZero"/>
        <c:auto val="1"/>
        <c:lblAlgn val="ctr"/>
        <c:lblOffset val="100"/>
        <c:noMultiLvlLbl val="0"/>
      </c:catAx>
      <c:valAx>
        <c:axId val="1886289344"/>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6288864"/>
        <c:crosses val="autoZero"/>
        <c:crossBetween val="between"/>
        <c:dispUnits>
          <c:builtInUnit val="thousand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dirty="0"/>
                    <a:t> $ Millions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AgriInvest:</a:t>
            </a:r>
            <a:r>
              <a:rPr lang="en-CA" baseline="0"/>
              <a:t> Total Funds (Recent Trends)</a:t>
            </a:r>
            <a:endParaRPr lang="en-CA"/>
          </a:p>
        </c:rich>
      </c:tx>
      <c:layout>
        <c:manualLayout>
          <c:xMode val="edge"/>
          <c:yMode val="edge"/>
          <c:x val="0.39243826836156914"/>
          <c:y val="0.44060599071418949"/>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CA"/>
        </a:p>
      </c:txPr>
    </c:title>
    <c:autoTitleDeleted val="0"/>
    <c:plotArea>
      <c:layout/>
      <c:lineChart>
        <c:grouping val="standard"/>
        <c:varyColors val="0"/>
        <c:ser>
          <c:idx val="0"/>
          <c:order val="0"/>
          <c:tx>
            <c:strRef>
              <c:f>'3210010601-eng'!$B$37</c:f>
              <c:strCache>
                <c:ptCount val="1"/>
                <c:pt idx="0">
                  <c:v>Field Crops</c:v>
                </c:pt>
              </c:strCache>
            </c:strRef>
          </c:tx>
          <c:spPr>
            <a:ln w="28575" cap="rnd">
              <a:solidFill>
                <a:schemeClr val="accent1"/>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'3210010601-eng'!$D$36:$I$36</c:f>
              <c:numCache>
                <c:formatCode>General</c:formatCode>
                <c:ptCount val="6"/>
                <c:pt idx="0">
                  <c:v>2020</c:v>
                </c:pt>
                <c:pt idx="1">
                  <c:v>2021</c:v>
                </c:pt>
                <c:pt idx="2">
                  <c:v>2022</c:v>
                </c:pt>
                <c:pt idx="3">
                  <c:v>2023</c:v>
                </c:pt>
                <c:pt idx="4">
                  <c:v>2024</c:v>
                </c:pt>
                <c:pt idx="5">
                  <c:v>2025</c:v>
                </c:pt>
              </c:numCache>
            </c:numRef>
          </c:cat>
          <c:val>
            <c:numRef>
              <c:f>'3210010601-eng'!$D$37:$I$37</c:f>
              <c:numCache>
                <c:formatCode>#,##0</c:formatCode>
                <c:ptCount val="6"/>
                <c:pt idx="0">
                  <c:v>207035450.5</c:v>
                </c:pt>
                <c:pt idx="1">
                  <c:v>206983969</c:v>
                </c:pt>
                <c:pt idx="2">
                  <c:v>223842859</c:v>
                </c:pt>
                <c:pt idx="3">
                  <c:v>243033126</c:v>
                </c:pt>
                <c:pt idx="4">
                  <c:v>258425841</c:v>
                </c:pt>
                <c:pt idx="5">
                  <c:v>260514828</c:v>
                </c:pt>
              </c:numCache>
            </c:numRef>
          </c:val>
          <c:smooth val="0"/>
          <c:extLst>
            <c:ext xmlns:c16="http://schemas.microsoft.com/office/drawing/2014/chart" uri="{C3380CC4-5D6E-409C-BE32-E72D297353CC}">
              <c16:uniqueId val="{00000000-F8CA-4919-90C7-8DB8A6F3A579}"/>
            </c:ext>
          </c:extLst>
        </c:ser>
        <c:ser>
          <c:idx val="1"/>
          <c:order val="1"/>
          <c:tx>
            <c:strRef>
              <c:f>'3210010601-eng'!$B$38</c:f>
              <c:strCache>
                <c:ptCount val="1"/>
                <c:pt idx="0">
                  <c:v>All Commodities</c:v>
                </c:pt>
              </c:strCache>
            </c:strRef>
          </c:tx>
          <c:spPr>
            <a:ln w="28575" cap="rnd">
              <a:solidFill>
                <a:srgbClr val="FFC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'3210010601-eng'!$D$36:$I$36</c:f>
              <c:numCache>
                <c:formatCode>General</c:formatCode>
                <c:ptCount val="6"/>
                <c:pt idx="0">
                  <c:v>2020</c:v>
                </c:pt>
                <c:pt idx="1">
                  <c:v>2021</c:v>
                </c:pt>
                <c:pt idx="2">
                  <c:v>2022</c:v>
                </c:pt>
                <c:pt idx="3">
                  <c:v>2023</c:v>
                </c:pt>
                <c:pt idx="4">
                  <c:v>2024</c:v>
                </c:pt>
                <c:pt idx="5">
                  <c:v>2025</c:v>
                </c:pt>
              </c:numCache>
            </c:numRef>
          </c:cat>
          <c:val>
            <c:numRef>
              <c:f>'3210010601-eng'!$D$38:$I$38</c:f>
              <c:numCache>
                <c:formatCode>#,##0</c:formatCode>
                <c:ptCount val="6"/>
                <c:pt idx="0">
                  <c:v>345338562</c:v>
                </c:pt>
                <c:pt idx="1">
                  <c:v>353821871</c:v>
                </c:pt>
                <c:pt idx="2">
                  <c:v>374387920</c:v>
                </c:pt>
                <c:pt idx="3">
                  <c:v>393747996</c:v>
                </c:pt>
                <c:pt idx="4">
                  <c:v>407405375</c:v>
                </c:pt>
                <c:pt idx="5">
                  <c:v>409981084</c:v>
                </c:pt>
              </c:numCache>
            </c:numRef>
          </c:val>
          <c:smooth val="0"/>
          <c:extLst>
            <c:ext xmlns:c16="http://schemas.microsoft.com/office/drawing/2014/chart" uri="{C3380CC4-5D6E-409C-BE32-E72D297353CC}">
              <c16:uniqueId val="{00000001-F8CA-4919-90C7-8DB8A6F3A579}"/>
            </c:ext>
          </c:extLst>
        </c:ser>
        <c:dLbls>
          <c:dLblPos val="t"/>
          <c:showLegendKey val="0"/>
          <c:showVal val="1"/>
          <c:showCatName val="0"/>
          <c:showSerName val="0"/>
          <c:showPercent val="0"/>
          <c:showBubbleSize val="0"/>
        </c:dLbls>
        <c:smooth val="0"/>
        <c:axId val="893449167"/>
        <c:axId val="893287999"/>
      </c:lineChart>
      <c:catAx>
        <c:axId val="8934491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287999"/>
        <c:crosses val="autoZero"/>
        <c:auto val="1"/>
        <c:lblAlgn val="ctr"/>
        <c:lblOffset val="100"/>
        <c:noMultiLvlLbl val="0"/>
      </c:catAx>
      <c:valAx>
        <c:axId val="893287999"/>
        <c:scaling>
          <c:orientation val="minMax"/>
          <c:min val="150000150"/>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93449167"/>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dirty="0"/>
              <a:t>$ 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'3210010601-eng'!$K$72</c:f>
              <c:strCache>
                <c:ptCount val="1"/>
                <c:pt idx="0">
                  <c:v>Field Crops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'3210010601-eng'!$J$73:$J$79</c:f>
              <c:numCache>
                <c:formatCode>General</c:formatCode>
                <c:ptCount val="7"/>
                <c:pt idx="0">
                  <c:v>2017</c:v>
                </c:pt>
                <c:pt idx="1">
                  <c:v>2018</c:v>
                </c:pt>
                <c:pt idx="2">
                  <c:v>2019</c:v>
                </c:pt>
                <c:pt idx="3">
                  <c:v>2020</c:v>
                </c:pt>
                <c:pt idx="4">
                  <c:v>2021</c:v>
                </c:pt>
                <c:pt idx="5">
                  <c:v>2022</c:v>
                </c:pt>
                <c:pt idx="6">
                  <c:v>2023</c:v>
                </c:pt>
              </c:numCache>
            </c:numRef>
          </c:cat>
          <c:val>
            <c:numRef>
              <c:f>'3210010601-eng'!$K$73:$K$79</c:f>
              <c:numCache>
                <c:formatCode>General</c:formatCode>
                <c:ptCount val="7"/>
                <c:pt idx="0">
                  <c:v>21</c:v>
                </c:pt>
                <c:pt idx="1">
                  <c:v>20</c:v>
                </c:pt>
                <c:pt idx="2">
                  <c:v>20</c:v>
                </c:pt>
                <c:pt idx="3">
                  <c:v>21</c:v>
                </c:pt>
                <c:pt idx="4">
                  <c:v>23</c:v>
                </c:pt>
                <c:pt idx="5">
                  <c:v>26</c:v>
                </c:pt>
                <c:pt idx="6">
                  <c:v>27</c:v>
                </c:pt>
              </c:numCache>
            </c:numRef>
          </c:val>
          <c:extLst>
            <c:ext xmlns:c16="http://schemas.microsoft.com/office/drawing/2014/chart" uri="{C3380CC4-5D6E-409C-BE32-E72D297353CC}">
              <c16:uniqueId val="{00000000-C33C-44C2-A3AE-16F5856020E8}"/>
            </c:ext>
          </c:extLst>
        </c:ser>
        <c:ser>
          <c:idx val="1"/>
          <c:order val="1"/>
          <c:tx>
            <c:strRef>
              <c:f>'3210010601-eng'!$L$72</c:f>
              <c:strCache>
                <c:ptCount val="1"/>
                <c:pt idx="0">
                  <c:v>All commodities</c:v>
                </c:pt>
              </c:strCache>
            </c:strRef>
          </c:tx>
          <c:spPr>
            <a:solidFill>
              <a:srgbClr val="FFC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5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'3210010601-eng'!$J$73:$J$79</c:f>
              <c:numCache>
                <c:formatCode>General</c:formatCode>
                <c:ptCount val="7"/>
                <c:pt idx="0">
                  <c:v>2017</c:v>
                </c:pt>
                <c:pt idx="1">
                  <c:v>2018</c:v>
                </c:pt>
                <c:pt idx="2">
                  <c:v>2019</c:v>
                </c:pt>
                <c:pt idx="3">
                  <c:v>2020</c:v>
                </c:pt>
                <c:pt idx="4">
                  <c:v>2021</c:v>
                </c:pt>
                <c:pt idx="5">
                  <c:v>2022</c:v>
                </c:pt>
                <c:pt idx="6">
                  <c:v>2023</c:v>
                </c:pt>
              </c:numCache>
            </c:numRef>
          </c:cat>
          <c:val>
            <c:numRef>
              <c:f>'3210010601-eng'!$L$73:$L$79</c:f>
              <c:numCache>
                <c:formatCode>General</c:formatCode>
                <c:ptCount val="7"/>
                <c:pt idx="0">
                  <c:v>47</c:v>
                </c:pt>
                <c:pt idx="1">
                  <c:v>42</c:v>
                </c:pt>
                <c:pt idx="2">
                  <c:v>41</c:v>
                </c:pt>
                <c:pt idx="3">
                  <c:v>42</c:v>
                </c:pt>
                <c:pt idx="4">
                  <c:v>45</c:v>
                </c:pt>
                <c:pt idx="5">
                  <c:v>49</c:v>
                </c:pt>
                <c:pt idx="6">
                  <c:v>50</c:v>
                </c:pt>
              </c:numCache>
            </c:numRef>
          </c:val>
          <c:extLst>
            <c:ext xmlns:c16="http://schemas.microsoft.com/office/drawing/2014/chart" uri="{C3380CC4-5D6E-409C-BE32-E72D297353CC}">
              <c16:uniqueId val="{00000001-C33C-44C2-A3AE-16F5856020E8}"/>
            </c:ext>
          </c:extLst>
        </c:ser>
        <c:dLbls>
          <c:showLegendKey val="0"/>
          <c:showVal val="0"/>
          <c:showCatName val="0"/>
          <c:showSerName val="0"/>
          <c:showPercent val="0"/>
          <c:showBubbleSize val="0"/>
        </c:dLbls>
        <c:gapWidth val="219"/>
        <c:overlap val="-27"/>
        <c:axId val="352553824"/>
        <c:axId val="352561504"/>
      </c:barChart>
      <c:catAx>
        <c:axId val="3525538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52561504"/>
        <c:crosses val="autoZero"/>
        <c:auto val="1"/>
        <c:lblAlgn val="ctr"/>
        <c:lblOffset val="100"/>
        <c:noMultiLvlLbl val="0"/>
      </c:catAx>
      <c:valAx>
        <c:axId val="35256150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25538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'3210010601-eng'!$C$53</c:f>
              <c:strCache>
                <c:ptCount val="1"/>
                <c:pt idx="0">
                  <c:v>Producer Deposits + Govt Contributions (Millions)</c:v>
                </c:pt>
              </c:strCache>
            </c:strRef>
          </c:tx>
          <c:spPr>
            <a:ln w="28575" cap="rnd">
              <a:solidFill>
                <a:srgbClr val="FFC000"/>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'3210010601-eng'!$B$54:$B$60</c:f>
              <c:numCache>
                <c:formatCode>General</c:formatCode>
                <c:ptCount val="7"/>
                <c:pt idx="0">
                  <c:v>2017</c:v>
                </c:pt>
                <c:pt idx="1">
                  <c:v>2018</c:v>
                </c:pt>
                <c:pt idx="2">
                  <c:v>2019</c:v>
                </c:pt>
                <c:pt idx="3">
                  <c:v>2020</c:v>
                </c:pt>
                <c:pt idx="4">
                  <c:v>2021</c:v>
                </c:pt>
                <c:pt idx="5">
                  <c:v>2022</c:v>
                </c:pt>
                <c:pt idx="6">
                  <c:v>2023</c:v>
                </c:pt>
              </c:numCache>
            </c:numRef>
          </c:cat>
          <c:val>
            <c:numRef>
              <c:f>'3210010601-eng'!$C$54:$C$60</c:f>
              <c:numCache>
                <c:formatCode>General</c:formatCode>
                <c:ptCount val="7"/>
                <c:pt idx="0">
                  <c:v>46</c:v>
                </c:pt>
                <c:pt idx="1">
                  <c:v>47</c:v>
                </c:pt>
                <c:pt idx="2">
                  <c:v>49</c:v>
                </c:pt>
                <c:pt idx="3">
                  <c:v>48</c:v>
                </c:pt>
                <c:pt idx="4">
                  <c:v>60</c:v>
                </c:pt>
                <c:pt idx="5">
                  <c:v>68</c:v>
                </c:pt>
                <c:pt idx="6">
                  <c:v>71</c:v>
                </c:pt>
              </c:numCache>
            </c:numRef>
          </c:val>
          <c:smooth val="0"/>
          <c:extLst>
            <c:ext xmlns:c16="http://schemas.microsoft.com/office/drawing/2014/chart" uri="{C3380CC4-5D6E-409C-BE32-E72D297353CC}">
              <c16:uniqueId val="{00000000-648D-4F0B-8E56-5F1C59E390FD}"/>
            </c:ext>
          </c:extLst>
        </c:ser>
        <c:ser>
          <c:idx val="1"/>
          <c:order val="1"/>
          <c:tx>
            <c:strRef>
              <c:f>'3210010601-eng'!$D$53</c:f>
              <c:strCache>
                <c:ptCount val="1"/>
                <c:pt idx="0">
                  <c:v>Withdrawals (Millions)</c:v>
                </c:pt>
              </c:strCache>
            </c:strRef>
          </c:tx>
          <c:spPr>
            <a:ln w="28575" cap="rnd">
              <a:solidFill>
                <a:schemeClr val="accent5"/>
              </a:solidFill>
              <a:round/>
            </a:ln>
            <a:effectLst/>
          </c:spPr>
          <c:marker>
            <c:symbol val="none"/>
          </c:marker>
          <c:dLbls>
            <c:dLbl>
              <c:idx val="0"/>
              <c:layout>
                <c:manualLayout>
                  <c:x val="-1.8682005833582285E-2"/>
                  <c:y val="-3.12628312765252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502-466E-AF37-A361F53AA971}"/>
                </c:ext>
              </c:extLst>
            </c:dLbl>
            <c:dLbl>
              <c:idx val="1"/>
              <c:layout>
                <c:manualLayout>
                  <c:x val="-1.7429020868217994E-2"/>
                  <c:y val="-2.850230677687028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F502-466E-AF37-A361F53AA971}"/>
                </c:ext>
              </c:extLst>
            </c:dLbl>
            <c:dLbl>
              <c:idx val="3"/>
              <c:layout>
                <c:manualLayout>
                  <c:x val="-1.4171259958270668E-2"/>
                  <c:y val="3.728773033805556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502-466E-AF37-A361F53AA971}"/>
                </c:ext>
              </c:extLst>
            </c:dLbl>
            <c:dLbl>
              <c:idx val="4"/>
              <c:layout>
                <c:manualLayout>
                  <c:x val="-1.8682005833582285E-2"/>
                  <c:y val="-2.574178227721534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502-466E-AF37-A361F53AA971}"/>
                </c:ext>
              </c:extLst>
            </c:dLbl>
            <c:dLbl>
              <c:idx val="6"/>
              <c:layout>
                <c:manualLayout>
                  <c:x val="-1.2417081006760594E-2"/>
                  <c:y val="-3.126283127652521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F502-466E-AF37-A361F53AA971}"/>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'3210010601-eng'!$B$54:$B$60</c:f>
              <c:numCache>
                <c:formatCode>General</c:formatCode>
                <c:ptCount val="7"/>
                <c:pt idx="0">
                  <c:v>2017</c:v>
                </c:pt>
                <c:pt idx="1">
                  <c:v>2018</c:v>
                </c:pt>
                <c:pt idx="2">
                  <c:v>2019</c:v>
                </c:pt>
                <c:pt idx="3">
                  <c:v>2020</c:v>
                </c:pt>
                <c:pt idx="4">
                  <c:v>2021</c:v>
                </c:pt>
                <c:pt idx="5">
                  <c:v>2022</c:v>
                </c:pt>
                <c:pt idx="6">
                  <c:v>2023</c:v>
                </c:pt>
              </c:numCache>
            </c:numRef>
          </c:cat>
          <c:val>
            <c:numRef>
              <c:f>'3210010601-eng'!$D$54:$D$60</c:f>
              <c:numCache>
                <c:formatCode>General</c:formatCode>
                <c:ptCount val="7"/>
                <c:pt idx="0">
                  <c:v>42</c:v>
                </c:pt>
                <c:pt idx="1">
                  <c:v>43</c:v>
                </c:pt>
                <c:pt idx="2">
                  <c:v>41</c:v>
                </c:pt>
                <c:pt idx="3">
                  <c:v>46</c:v>
                </c:pt>
                <c:pt idx="4">
                  <c:v>45</c:v>
                </c:pt>
                <c:pt idx="5">
                  <c:v>50</c:v>
                </c:pt>
                <c:pt idx="6">
                  <c:v>67</c:v>
                </c:pt>
              </c:numCache>
            </c:numRef>
          </c:val>
          <c:smooth val="0"/>
          <c:extLst>
            <c:ext xmlns:c16="http://schemas.microsoft.com/office/drawing/2014/chart" uri="{C3380CC4-5D6E-409C-BE32-E72D297353CC}">
              <c16:uniqueId val="{00000001-648D-4F0B-8E56-5F1C59E390FD}"/>
            </c:ext>
          </c:extLst>
        </c:ser>
        <c:dLbls>
          <c:showLegendKey val="0"/>
          <c:showVal val="0"/>
          <c:showCatName val="0"/>
          <c:showSerName val="0"/>
          <c:showPercent val="0"/>
          <c:showBubbleSize val="0"/>
        </c:dLbls>
        <c:smooth val="0"/>
        <c:axId val="960765392"/>
        <c:axId val="960762512"/>
      </c:lineChart>
      <c:catAx>
        <c:axId val="9607653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762512"/>
        <c:crosses val="autoZero"/>
        <c:auto val="1"/>
        <c:lblAlgn val="ctr"/>
        <c:lblOffset val="100"/>
        <c:noMultiLvlLbl val="0"/>
      </c:catAx>
      <c:valAx>
        <c:axId val="960762512"/>
        <c:scaling>
          <c:orientation val="minMax"/>
          <c:min val="35"/>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076539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 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'3210010601-eng'!$A$11</c:f>
              <c:strCache>
                <c:ptCount val="1"/>
                <c:pt idx="0">
                  <c:v>Canada</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'3210010601-eng'!$T$10:$AJ$10</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'3210010601-eng'!$T$11:$AJ$11</c:f>
              <c:numCache>
                <c:formatCode>#,##0</c:formatCode>
                <c:ptCount val="17"/>
                <c:pt idx="0">
                  <c:v>592378</c:v>
                </c:pt>
                <c:pt idx="1">
                  <c:v>789703</c:v>
                </c:pt>
                <c:pt idx="2">
                  <c:v>833880</c:v>
                </c:pt>
                <c:pt idx="3">
                  <c:v>740841</c:v>
                </c:pt>
                <c:pt idx="4">
                  <c:v>726059</c:v>
                </c:pt>
                <c:pt idx="5">
                  <c:v>517437</c:v>
                </c:pt>
                <c:pt idx="6">
                  <c:v>432894</c:v>
                </c:pt>
                <c:pt idx="7">
                  <c:v>295718</c:v>
                </c:pt>
                <c:pt idx="8">
                  <c:v>311025</c:v>
                </c:pt>
                <c:pt idx="9">
                  <c:v>356462</c:v>
                </c:pt>
                <c:pt idx="10">
                  <c:v>339995</c:v>
                </c:pt>
                <c:pt idx="11">
                  <c:v>365519</c:v>
                </c:pt>
                <c:pt idx="12">
                  <c:v>452930</c:v>
                </c:pt>
                <c:pt idx="13">
                  <c:v>366370</c:v>
                </c:pt>
                <c:pt idx="14">
                  <c:v>406411</c:v>
                </c:pt>
                <c:pt idx="15">
                  <c:v>396639</c:v>
                </c:pt>
                <c:pt idx="16">
                  <c:v>609363</c:v>
                </c:pt>
              </c:numCache>
            </c:numRef>
          </c:val>
          <c:extLst>
            <c:ext xmlns:c16="http://schemas.microsoft.com/office/drawing/2014/chart" uri="{C3380CC4-5D6E-409C-BE32-E72D297353CC}">
              <c16:uniqueId val="{00000000-7A55-423C-B2C3-84601F7A4A1A}"/>
            </c:ext>
          </c:extLst>
        </c:ser>
        <c:dLbls>
          <c:showLegendKey val="0"/>
          <c:showVal val="0"/>
          <c:showCatName val="0"/>
          <c:showSerName val="0"/>
          <c:showPercent val="0"/>
          <c:showBubbleSize val="0"/>
        </c:dLbls>
        <c:gapWidth val="219"/>
        <c:overlap val="-27"/>
        <c:axId val="322573648"/>
        <c:axId val="322574128"/>
      </c:barChart>
      <c:catAx>
        <c:axId val="322573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2574128"/>
        <c:crosses val="autoZero"/>
        <c:auto val="1"/>
        <c:lblAlgn val="ctr"/>
        <c:lblOffset val="100"/>
        <c:noMultiLvlLbl val="0"/>
      </c:catAx>
      <c:valAx>
        <c:axId val="322574128"/>
        <c:scaling>
          <c:orientation val="minMax"/>
        </c:scaling>
        <c:delete val="1"/>
        <c:axPos val="l"/>
        <c:numFmt formatCode="#,##0" sourceLinked="1"/>
        <c:majorTickMark val="none"/>
        <c:minorTickMark val="none"/>
        <c:tickLblPos val="nextTo"/>
        <c:crossAx val="322573648"/>
        <c:crosses val="autoZero"/>
        <c:crossBetween val="between"/>
        <c:dispUnits>
          <c:builtInUnit val="thousand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Millions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 million</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stacked"/>
        <c:varyColors val="0"/>
        <c:ser>
          <c:idx val="0"/>
          <c:order val="0"/>
          <c:tx>
            <c:strRef>
              <c:f>'3210010601-eng'!$A$12</c:f>
              <c:strCache>
                <c:ptCount val="1"/>
                <c:pt idx="0">
                  <c:v>Quebec</c:v>
                </c:pt>
              </c:strCache>
            </c:strRef>
          </c:tx>
          <c:spPr>
            <a:solidFill>
              <a:schemeClr val="accent1"/>
            </a:solidFill>
            <a:ln>
              <a:noFill/>
            </a:ln>
            <a:effectLst/>
          </c:spPr>
          <c:invertIfNegative val="0"/>
          <c:cat>
            <c:numRef>
              <c:f>'3210010601-eng'!$T$10:$AJ$10</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'3210010601-eng'!$T$12:$AJ$12</c:f>
              <c:numCache>
                <c:formatCode>#,##0</c:formatCode>
                <c:ptCount val="17"/>
                <c:pt idx="0">
                  <c:v>200057</c:v>
                </c:pt>
                <c:pt idx="1">
                  <c:v>189547</c:v>
                </c:pt>
                <c:pt idx="2">
                  <c:v>268164</c:v>
                </c:pt>
                <c:pt idx="3">
                  <c:v>139475</c:v>
                </c:pt>
                <c:pt idx="4">
                  <c:v>72783</c:v>
                </c:pt>
                <c:pt idx="5">
                  <c:v>41262</c:v>
                </c:pt>
                <c:pt idx="6">
                  <c:v>41288</c:v>
                </c:pt>
                <c:pt idx="7">
                  <c:v>32612</c:v>
                </c:pt>
                <c:pt idx="8">
                  <c:v>28814</c:v>
                </c:pt>
                <c:pt idx="9">
                  <c:v>38116</c:v>
                </c:pt>
                <c:pt idx="10">
                  <c:v>24927</c:v>
                </c:pt>
                <c:pt idx="11">
                  <c:v>30242</c:v>
                </c:pt>
                <c:pt idx="12">
                  <c:v>37292</c:v>
                </c:pt>
                <c:pt idx="13">
                  <c:v>36818</c:v>
                </c:pt>
                <c:pt idx="14">
                  <c:v>42140</c:v>
                </c:pt>
                <c:pt idx="15">
                  <c:v>71253</c:v>
                </c:pt>
                <c:pt idx="16">
                  <c:v>111296</c:v>
                </c:pt>
              </c:numCache>
            </c:numRef>
          </c:val>
          <c:extLst>
            <c:ext xmlns:c16="http://schemas.microsoft.com/office/drawing/2014/chart" uri="{C3380CC4-5D6E-409C-BE32-E72D297353CC}">
              <c16:uniqueId val="{00000000-3E51-4D1B-A1F6-469ABF9E6B35}"/>
            </c:ext>
          </c:extLst>
        </c:ser>
        <c:ser>
          <c:idx val="1"/>
          <c:order val="1"/>
          <c:tx>
            <c:strRef>
              <c:f>'3210010601-eng'!$A$13</c:f>
              <c:strCache>
                <c:ptCount val="1"/>
                <c:pt idx="0">
                  <c:v>Ontario</c:v>
                </c:pt>
              </c:strCache>
            </c:strRef>
          </c:tx>
          <c:spPr>
            <a:solidFill>
              <a:schemeClr val="bg1">
                <a:lumMod val="65000"/>
              </a:schemeClr>
            </a:solidFill>
            <a:ln>
              <a:noFill/>
            </a:ln>
            <a:effectLst/>
          </c:spPr>
          <c:invertIfNegative val="0"/>
          <c:cat>
            <c:numRef>
              <c:f>'3210010601-eng'!$T$10:$AJ$10</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'3210010601-eng'!$T$13:$AJ$13</c:f>
              <c:numCache>
                <c:formatCode>#,##0</c:formatCode>
                <c:ptCount val="17"/>
                <c:pt idx="0">
                  <c:v>166661</c:v>
                </c:pt>
                <c:pt idx="1">
                  <c:v>181910</c:v>
                </c:pt>
                <c:pt idx="2">
                  <c:v>154374</c:v>
                </c:pt>
                <c:pt idx="3">
                  <c:v>64597</c:v>
                </c:pt>
                <c:pt idx="4">
                  <c:v>49191</c:v>
                </c:pt>
                <c:pt idx="5">
                  <c:v>74505</c:v>
                </c:pt>
                <c:pt idx="6">
                  <c:v>63114</c:v>
                </c:pt>
                <c:pt idx="7">
                  <c:v>36552</c:v>
                </c:pt>
                <c:pt idx="8">
                  <c:v>70922</c:v>
                </c:pt>
                <c:pt idx="9">
                  <c:v>53444</c:v>
                </c:pt>
                <c:pt idx="10">
                  <c:v>32262</c:v>
                </c:pt>
                <c:pt idx="11">
                  <c:v>39070</c:v>
                </c:pt>
                <c:pt idx="12">
                  <c:v>68081</c:v>
                </c:pt>
                <c:pt idx="13">
                  <c:v>66252</c:v>
                </c:pt>
                <c:pt idx="14">
                  <c:v>70149</c:v>
                </c:pt>
                <c:pt idx="15">
                  <c:v>57752</c:v>
                </c:pt>
                <c:pt idx="16">
                  <c:v>83621</c:v>
                </c:pt>
              </c:numCache>
            </c:numRef>
          </c:val>
          <c:extLst>
            <c:ext xmlns:c16="http://schemas.microsoft.com/office/drawing/2014/chart" uri="{C3380CC4-5D6E-409C-BE32-E72D297353CC}">
              <c16:uniqueId val="{00000001-3E51-4D1B-A1F6-469ABF9E6B35}"/>
            </c:ext>
          </c:extLst>
        </c:ser>
        <c:ser>
          <c:idx val="2"/>
          <c:order val="2"/>
          <c:tx>
            <c:strRef>
              <c:f>'3210010601-eng'!$A$14</c:f>
              <c:strCache>
                <c:ptCount val="1"/>
                <c:pt idx="0">
                  <c:v>Manitoba</c:v>
                </c:pt>
              </c:strCache>
            </c:strRef>
          </c:tx>
          <c:spPr>
            <a:solidFill>
              <a:schemeClr val="accent3"/>
            </a:solidFill>
            <a:ln>
              <a:noFill/>
            </a:ln>
            <a:effectLst/>
          </c:spPr>
          <c:invertIfNegative val="0"/>
          <c:cat>
            <c:numRef>
              <c:f>'3210010601-eng'!$T$10:$AJ$10</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'3210010601-eng'!$T$14:$AJ$14</c:f>
              <c:numCache>
                <c:formatCode>#,##0</c:formatCode>
                <c:ptCount val="17"/>
                <c:pt idx="0">
                  <c:v>89447</c:v>
                </c:pt>
                <c:pt idx="1">
                  <c:v>133693</c:v>
                </c:pt>
                <c:pt idx="2">
                  <c:v>92005</c:v>
                </c:pt>
                <c:pt idx="3">
                  <c:v>75246</c:v>
                </c:pt>
                <c:pt idx="4">
                  <c:v>179139</c:v>
                </c:pt>
                <c:pt idx="5">
                  <c:v>125093</c:v>
                </c:pt>
                <c:pt idx="6">
                  <c:v>49630</c:v>
                </c:pt>
                <c:pt idx="7">
                  <c:v>52013</c:v>
                </c:pt>
                <c:pt idx="8">
                  <c:v>38967</c:v>
                </c:pt>
                <c:pt idx="9">
                  <c:v>36917</c:v>
                </c:pt>
                <c:pt idx="10">
                  <c:v>34371</c:v>
                </c:pt>
                <c:pt idx="11">
                  <c:v>43443</c:v>
                </c:pt>
                <c:pt idx="12">
                  <c:v>60290</c:v>
                </c:pt>
                <c:pt idx="13">
                  <c:v>55055</c:v>
                </c:pt>
                <c:pt idx="14">
                  <c:v>41110</c:v>
                </c:pt>
                <c:pt idx="15">
                  <c:v>31237</c:v>
                </c:pt>
                <c:pt idx="16">
                  <c:v>85057</c:v>
                </c:pt>
              </c:numCache>
            </c:numRef>
          </c:val>
          <c:extLst>
            <c:ext xmlns:c16="http://schemas.microsoft.com/office/drawing/2014/chart" uri="{C3380CC4-5D6E-409C-BE32-E72D297353CC}">
              <c16:uniqueId val="{00000002-3E51-4D1B-A1F6-469ABF9E6B35}"/>
            </c:ext>
          </c:extLst>
        </c:ser>
        <c:ser>
          <c:idx val="3"/>
          <c:order val="3"/>
          <c:tx>
            <c:strRef>
              <c:f>'3210010601-eng'!$A$15</c:f>
              <c:strCache>
                <c:ptCount val="1"/>
                <c:pt idx="0">
                  <c:v>Saskatchewan</c:v>
                </c:pt>
              </c:strCache>
            </c:strRef>
          </c:tx>
          <c:spPr>
            <a:solidFill>
              <a:schemeClr val="accent4"/>
            </a:solidFill>
            <a:ln>
              <a:noFill/>
            </a:ln>
            <a:effectLst/>
          </c:spPr>
          <c:invertIfNegative val="0"/>
          <c:cat>
            <c:numRef>
              <c:f>'3210010601-eng'!$T$10:$AJ$10</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'3210010601-eng'!$T$15:$AJ$15</c:f>
              <c:numCache>
                <c:formatCode>#,##0</c:formatCode>
                <c:ptCount val="17"/>
                <c:pt idx="0">
                  <c:v>45203</c:v>
                </c:pt>
                <c:pt idx="1">
                  <c:v>65638</c:v>
                </c:pt>
                <c:pt idx="2">
                  <c:v>112930</c:v>
                </c:pt>
                <c:pt idx="3">
                  <c:v>195675</c:v>
                </c:pt>
                <c:pt idx="4">
                  <c:v>290843</c:v>
                </c:pt>
                <c:pt idx="5">
                  <c:v>181800</c:v>
                </c:pt>
                <c:pt idx="6">
                  <c:v>172811</c:v>
                </c:pt>
                <c:pt idx="7">
                  <c:v>97209</c:v>
                </c:pt>
                <c:pt idx="8">
                  <c:v>66771</c:v>
                </c:pt>
                <c:pt idx="9">
                  <c:v>54608</c:v>
                </c:pt>
                <c:pt idx="10">
                  <c:v>79008</c:v>
                </c:pt>
                <c:pt idx="11">
                  <c:v>112319</c:v>
                </c:pt>
                <c:pt idx="12">
                  <c:v>132759</c:v>
                </c:pt>
                <c:pt idx="13">
                  <c:v>73239</c:v>
                </c:pt>
                <c:pt idx="14">
                  <c:v>86962</c:v>
                </c:pt>
                <c:pt idx="15">
                  <c:v>77052</c:v>
                </c:pt>
                <c:pt idx="16">
                  <c:v>135299</c:v>
                </c:pt>
              </c:numCache>
            </c:numRef>
          </c:val>
          <c:extLst>
            <c:ext xmlns:c16="http://schemas.microsoft.com/office/drawing/2014/chart" uri="{C3380CC4-5D6E-409C-BE32-E72D297353CC}">
              <c16:uniqueId val="{00000003-3E51-4D1B-A1F6-469ABF9E6B35}"/>
            </c:ext>
          </c:extLst>
        </c:ser>
        <c:ser>
          <c:idx val="4"/>
          <c:order val="4"/>
          <c:tx>
            <c:strRef>
              <c:f>'3210010601-eng'!$A$16</c:f>
              <c:strCache>
                <c:ptCount val="1"/>
                <c:pt idx="0">
                  <c:v>Alberta</c:v>
                </c:pt>
              </c:strCache>
            </c:strRef>
          </c:tx>
          <c:spPr>
            <a:solidFill>
              <a:schemeClr val="accent5"/>
            </a:solidFill>
            <a:ln>
              <a:noFill/>
            </a:ln>
            <a:effectLst/>
          </c:spPr>
          <c:invertIfNegative val="0"/>
          <c:cat>
            <c:numRef>
              <c:f>'3210010601-eng'!$T$10:$AJ$10</c:f>
              <c:numCache>
                <c:formatCode>General</c:formatCode>
                <c:ptCount val="17"/>
                <c:pt idx="0">
                  <c:v>2008</c:v>
                </c:pt>
                <c:pt idx="1">
                  <c:v>2009</c:v>
                </c:pt>
                <c:pt idx="2">
                  <c:v>2010</c:v>
                </c:pt>
                <c:pt idx="3">
                  <c:v>2011</c:v>
                </c:pt>
                <c:pt idx="4">
                  <c:v>2012</c:v>
                </c:pt>
                <c:pt idx="5">
                  <c:v>2013</c:v>
                </c:pt>
                <c:pt idx="6">
                  <c:v>2014</c:v>
                </c:pt>
                <c:pt idx="7">
                  <c:v>2015</c:v>
                </c:pt>
                <c:pt idx="8">
                  <c:v>2016</c:v>
                </c:pt>
                <c:pt idx="9">
                  <c:v>2017</c:v>
                </c:pt>
                <c:pt idx="10">
                  <c:v>2018</c:v>
                </c:pt>
                <c:pt idx="11">
                  <c:v>2019</c:v>
                </c:pt>
                <c:pt idx="12">
                  <c:v>2020</c:v>
                </c:pt>
                <c:pt idx="13">
                  <c:v>2021</c:v>
                </c:pt>
                <c:pt idx="14">
                  <c:v>2022</c:v>
                </c:pt>
                <c:pt idx="15">
                  <c:v>2023</c:v>
                </c:pt>
                <c:pt idx="16">
                  <c:v>2024</c:v>
                </c:pt>
              </c:numCache>
            </c:numRef>
          </c:cat>
          <c:val>
            <c:numRef>
              <c:f>'3210010601-eng'!$T$16:$AJ$16</c:f>
              <c:numCache>
                <c:formatCode>#,##0</c:formatCode>
                <c:ptCount val="17"/>
                <c:pt idx="0">
                  <c:v>62983</c:v>
                </c:pt>
                <c:pt idx="1">
                  <c:v>141453</c:v>
                </c:pt>
                <c:pt idx="2">
                  <c:v>135840</c:v>
                </c:pt>
                <c:pt idx="3">
                  <c:v>198047</c:v>
                </c:pt>
                <c:pt idx="4">
                  <c:v>90038</c:v>
                </c:pt>
                <c:pt idx="5">
                  <c:v>59913</c:v>
                </c:pt>
                <c:pt idx="6">
                  <c:v>50304</c:v>
                </c:pt>
                <c:pt idx="7">
                  <c:v>58078</c:v>
                </c:pt>
                <c:pt idx="8">
                  <c:v>56214</c:v>
                </c:pt>
                <c:pt idx="9">
                  <c:v>121748</c:v>
                </c:pt>
                <c:pt idx="10">
                  <c:v>127186</c:v>
                </c:pt>
                <c:pt idx="11">
                  <c:v>111587</c:v>
                </c:pt>
                <c:pt idx="12">
                  <c:v>112241</c:v>
                </c:pt>
                <c:pt idx="13">
                  <c:v>103855</c:v>
                </c:pt>
                <c:pt idx="14">
                  <c:v>130112</c:v>
                </c:pt>
                <c:pt idx="15">
                  <c:v>103738</c:v>
                </c:pt>
                <c:pt idx="16">
                  <c:v>92369</c:v>
                </c:pt>
              </c:numCache>
            </c:numRef>
          </c:val>
          <c:extLst>
            <c:ext xmlns:c16="http://schemas.microsoft.com/office/drawing/2014/chart" uri="{C3380CC4-5D6E-409C-BE32-E72D297353CC}">
              <c16:uniqueId val="{00000004-3E51-4D1B-A1F6-469ABF9E6B35}"/>
            </c:ext>
          </c:extLst>
        </c:ser>
        <c:dLbls>
          <c:showLegendKey val="0"/>
          <c:showVal val="0"/>
          <c:showCatName val="0"/>
          <c:showSerName val="0"/>
          <c:showPercent val="0"/>
          <c:showBubbleSize val="0"/>
        </c:dLbls>
        <c:gapWidth val="150"/>
        <c:overlap val="100"/>
        <c:axId val="1786799872"/>
        <c:axId val="1786800352"/>
      </c:barChart>
      <c:catAx>
        <c:axId val="17867998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6800352"/>
        <c:crosses val="autoZero"/>
        <c:auto val="1"/>
        <c:lblAlgn val="ctr"/>
        <c:lblOffset val="100"/>
        <c:noMultiLvlLbl val="0"/>
      </c:catAx>
      <c:valAx>
        <c:axId val="1786800352"/>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786799872"/>
        <c:crosses val="autoZero"/>
        <c:crossBetween val="between"/>
        <c:dispUnits>
          <c:builtInUnit val="thousands"/>
          <c:dispUnitsLbl>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CA"/>
                    <a:t>Millions</a:t>
                  </a:r>
                </a:p>
              </c:rich>
            </c:tx>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Sheet1!$E$1</c:f>
              <c:strCache>
                <c:ptCount val="1"/>
                <c:pt idx="0">
                  <c:v>Total</c:v>
                </c:pt>
              </c:strCache>
            </c:strRef>
          </c:tx>
          <c:spPr>
            <a:ln w="28575" cap="rnd">
              <a:solidFill>
                <a:schemeClr val="accent1"/>
              </a:solidFill>
              <a:round/>
            </a:ln>
            <a:effectLst/>
          </c:spPr>
          <c:marker>
            <c:symbol val="none"/>
          </c:marker>
          <c:dLbls>
            <c:dLbl>
              <c:idx val="1"/>
              <c:layout>
                <c:manualLayout>
                  <c:x val="-3.6992753623188407E-2"/>
                  <c:y val="-3.64094380203069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2CB-4290-9FA3-A061DBFE21E3}"/>
                </c:ext>
              </c:extLst>
            </c:dLbl>
            <c:dLbl>
              <c:idx val="3"/>
              <c:layout>
                <c:manualLayout>
                  <c:x val="-9.2149758454106272E-3"/>
                  <c:y val="-3.64094380203069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2CB-4290-9FA3-A061DBFE21E3}"/>
                </c:ext>
              </c:extLst>
            </c:dLbl>
            <c:dLbl>
              <c:idx val="4"/>
              <c:layout>
                <c:manualLayout>
                  <c:x val="-3.6636520978356013E-2"/>
                  <c:y val="3.11123931847534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346-4878-91C4-2AF4EA371A36}"/>
                </c:ext>
              </c:extLst>
            </c:dLbl>
            <c:dLbl>
              <c:idx val="17"/>
              <c:tx>
                <c:rich>
                  <a:bodyPr/>
                  <a:lstStyle/>
                  <a:p>
                    <a:r>
                      <a:rPr lang="en-US"/>
                      <a:t>$4</a:t>
                    </a:r>
                    <a:endParaRPr lang="en-US" dirty="0"/>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BD3A-4543-AE49-B5D2B59F2570}"/>
                </c:ext>
              </c:extLst>
            </c:dLbl>
            <c:dLbl>
              <c:idx val="18"/>
              <c:tx>
                <c:rich>
                  <a:bodyPr/>
                  <a:lstStyle/>
                  <a:p>
                    <a:r>
                      <a:rPr lang="en-US" dirty="0"/>
                      <a:t>$0.4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BD3A-4543-AE49-B5D2B59F2570}"/>
                </c:ext>
              </c:extLst>
            </c:dLbl>
            <c:dLbl>
              <c:idx val="19"/>
              <c:tx>
                <c:rich>
                  <a:bodyPr/>
                  <a:lstStyle/>
                  <a:p>
                    <a:r>
                      <a:rPr lang="en-US"/>
                      <a:t>$4</a:t>
                    </a:r>
                    <a:endParaRPr lang="en-US" dirty="0"/>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BD3A-4543-AE49-B5D2B59F2570}"/>
                </c:ext>
              </c:extLst>
            </c:dLbl>
            <c:spPr>
              <a:noFill/>
              <a:ln>
                <a:noFill/>
              </a:ln>
              <a:effectLst/>
            </c:spPr>
            <c:txPr>
              <a:bodyPr rot="0" spcFirstLastPara="1" vertOverflow="ellipsis" vert="horz" wrap="square" lIns="38100" tIns="19050" rIns="38100" bIns="19050" anchor="ctr" anchorCtr="1">
                <a:spAutoFit/>
              </a:bodyPr>
              <a:lstStyle/>
              <a:p>
                <a:pPr>
                  <a:defRPr sz="11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Sheet1!$B$2:$B$21</c:f>
              <c:numCache>
                <c:formatCode>General</c:formatCode>
                <c:ptCount val="20"/>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numCache>
            </c:numRef>
          </c:cat>
          <c:val>
            <c:numRef>
              <c:f>Sheet1!$E$2:$E$21</c:f>
              <c:numCache>
                <c:formatCode>_("$"* #,##0_);_("$"* \(#,##0\);_("$"* "-"??_);_(@_)</c:formatCode>
                <c:ptCount val="20"/>
                <c:pt idx="0">
                  <c:v>21623774</c:v>
                </c:pt>
                <c:pt idx="1">
                  <c:v>31327118.5</c:v>
                </c:pt>
                <c:pt idx="2">
                  <c:v>52657143</c:v>
                </c:pt>
                <c:pt idx="3">
                  <c:v>29479039</c:v>
                </c:pt>
                <c:pt idx="4">
                  <c:v>12249061</c:v>
                </c:pt>
                <c:pt idx="5">
                  <c:v>10855626</c:v>
                </c:pt>
                <c:pt idx="6">
                  <c:v>17713723</c:v>
                </c:pt>
                <c:pt idx="7">
                  <c:v>7495584</c:v>
                </c:pt>
                <c:pt idx="8">
                  <c:v>3464570</c:v>
                </c:pt>
                <c:pt idx="9">
                  <c:v>2693431</c:v>
                </c:pt>
                <c:pt idx="10">
                  <c:v>10317566</c:v>
                </c:pt>
                <c:pt idx="11">
                  <c:v>5964195</c:v>
                </c:pt>
                <c:pt idx="12">
                  <c:v>4796023</c:v>
                </c:pt>
                <c:pt idx="13">
                  <c:v>5653662</c:v>
                </c:pt>
                <c:pt idx="14">
                  <c:v>2578003</c:v>
                </c:pt>
                <c:pt idx="15">
                  <c:v>1877472</c:v>
                </c:pt>
                <c:pt idx="16">
                  <c:v>3163502</c:v>
                </c:pt>
                <c:pt idx="17" formatCode="_(* #,##0_);_(* \(#,##0\);_(* &quot;-&quot;??_);_(@_)">
                  <c:v>3740496</c:v>
                </c:pt>
                <c:pt idx="18" formatCode="_(* #,##0_);_(* \(#,##0\);_(* &quot;-&quot;??_);_(@_)">
                  <c:v>413073</c:v>
                </c:pt>
                <c:pt idx="19" formatCode="_(* #,##0_);_(* \(#,##0\);_(* &quot;-&quot;??_);_(@_)">
                  <c:v>3504790</c:v>
                </c:pt>
              </c:numCache>
            </c:numRef>
          </c:val>
          <c:smooth val="0"/>
          <c:extLst>
            <c:ext xmlns:c16="http://schemas.microsoft.com/office/drawing/2014/chart" uri="{C3380CC4-5D6E-409C-BE32-E72D297353CC}">
              <c16:uniqueId val="{00000000-D5D5-4740-9D1A-FC8662FC8271}"/>
            </c:ext>
          </c:extLst>
        </c:ser>
        <c:dLbls>
          <c:dLblPos val="t"/>
          <c:showLegendKey val="0"/>
          <c:showVal val="1"/>
          <c:showCatName val="0"/>
          <c:showSerName val="0"/>
          <c:showPercent val="0"/>
          <c:showBubbleSize val="0"/>
        </c:dLbls>
        <c:smooth val="0"/>
        <c:axId val="1854713248"/>
        <c:axId val="151088592"/>
      </c:lineChart>
      <c:catAx>
        <c:axId val="18547132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1088592"/>
        <c:crosses val="autoZero"/>
        <c:auto val="1"/>
        <c:lblAlgn val="ctr"/>
        <c:lblOffset val="100"/>
        <c:noMultiLvlLbl val="0"/>
      </c:catAx>
      <c:valAx>
        <c:axId val="151088592"/>
        <c:scaling>
          <c:orientation val="minMax"/>
        </c:scaling>
        <c:delete val="0"/>
        <c:axPos val="l"/>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54713248"/>
        <c:crosses val="autoZero"/>
        <c:crossBetween val="between"/>
        <c:dispUnits>
          <c:builtInUnit val="millions"/>
          <c:dispUnitsLbl>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r>
              <a:rPr lang="en-US" sz="1100" b="1" dirty="0"/>
              <a:t>AgriStability:</a:t>
            </a:r>
            <a:r>
              <a:rPr lang="en-US" sz="1100" b="1" baseline="0" dirty="0"/>
              <a:t> </a:t>
            </a:r>
            <a:r>
              <a:rPr lang="en-US" sz="1100" b="1" dirty="0"/>
              <a:t>Field Crops</a:t>
            </a:r>
          </a:p>
        </c:rich>
      </c:tx>
      <c:overlay val="0"/>
      <c:spPr>
        <a:noFill/>
        <a:ln>
          <a:noFill/>
        </a:ln>
        <a:effectLst/>
      </c:spPr>
      <c:txPr>
        <a:bodyPr rot="0" spcFirstLastPara="1" vertOverflow="ellipsis" vert="horz" wrap="square" anchor="ctr" anchorCtr="1"/>
        <a:lstStyle/>
        <a:p>
          <a:pPr>
            <a:defRPr sz="11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478958880139982"/>
          <c:y val="5.0925925925925923E-2"/>
          <c:w val="0.75697637795275585"/>
          <c:h val="0.82926655001458149"/>
        </c:manualLayout>
      </c:layout>
      <c:lineChart>
        <c:grouping val="standard"/>
        <c:varyColors val="0"/>
        <c:ser>
          <c:idx val="0"/>
          <c:order val="0"/>
          <c:tx>
            <c:strRef>
              <c:f>Sheet1!$F$1</c:f>
              <c:strCache>
                <c:ptCount val="1"/>
                <c:pt idx="0">
                  <c:v>Average Payment</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cat>
            <c:numRef>
              <c:f>Sheet1!$B$2:$B$21</c:f>
              <c:numCache>
                <c:formatCode>General</c:formatCode>
                <c:ptCount val="20"/>
                <c:pt idx="0">
                  <c:v>2003</c:v>
                </c:pt>
                <c:pt idx="1">
                  <c:v>2004</c:v>
                </c:pt>
                <c:pt idx="2">
                  <c:v>2005</c:v>
                </c:pt>
                <c:pt idx="3">
                  <c:v>2006</c:v>
                </c:pt>
                <c:pt idx="4">
                  <c:v>2007</c:v>
                </c:pt>
                <c:pt idx="5">
                  <c:v>2008</c:v>
                </c:pt>
                <c:pt idx="6">
                  <c:v>2009</c:v>
                </c:pt>
                <c:pt idx="7">
                  <c:v>2010</c:v>
                </c:pt>
                <c:pt idx="8">
                  <c:v>2011</c:v>
                </c:pt>
                <c:pt idx="9">
                  <c:v>2012</c:v>
                </c:pt>
                <c:pt idx="10">
                  <c:v>2013</c:v>
                </c:pt>
                <c:pt idx="11">
                  <c:v>2014</c:v>
                </c:pt>
                <c:pt idx="12">
                  <c:v>2015</c:v>
                </c:pt>
                <c:pt idx="13">
                  <c:v>2016</c:v>
                </c:pt>
                <c:pt idx="14">
                  <c:v>2017</c:v>
                </c:pt>
                <c:pt idx="15">
                  <c:v>2018</c:v>
                </c:pt>
                <c:pt idx="16">
                  <c:v>2019</c:v>
                </c:pt>
                <c:pt idx="17">
                  <c:v>2020</c:v>
                </c:pt>
                <c:pt idx="18">
                  <c:v>2021</c:v>
                </c:pt>
                <c:pt idx="19">
                  <c:v>2022</c:v>
                </c:pt>
              </c:numCache>
            </c:numRef>
          </c:cat>
          <c:val>
            <c:numRef>
              <c:f>Sheet1!$F$2:$F$21</c:f>
              <c:numCache>
                <c:formatCode>_("$"* #,##0_);_("$"* \(#,##0\);_("$"* "-"??_);_(@_)</c:formatCode>
                <c:ptCount val="20"/>
                <c:pt idx="0">
                  <c:v>5561.6702674897124</c:v>
                </c:pt>
                <c:pt idx="1">
                  <c:v>7541.4344005777566</c:v>
                </c:pt>
                <c:pt idx="2">
                  <c:v>8820.2919597989949</c:v>
                </c:pt>
                <c:pt idx="3">
                  <c:v>8056.5834927575843</c:v>
                </c:pt>
                <c:pt idx="4">
                  <c:v>7491.7804281345561</c:v>
                </c:pt>
                <c:pt idx="5">
                  <c:v>11402.968487394957</c:v>
                </c:pt>
                <c:pt idx="6">
                  <c:v>8463.3172479694222</c:v>
                </c:pt>
                <c:pt idx="7">
                  <c:v>11804.069291338583</c:v>
                </c:pt>
                <c:pt idx="8">
                  <c:v>6956.9678714859438</c:v>
                </c:pt>
                <c:pt idx="9">
                  <c:v>7651.792613636364</c:v>
                </c:pt>
                <c:pt idx="10">
                  <c:v>11251.435114503816</c:v>
                </c:pt>
                <c:pt idx="11">
                  <c:v>8982.2213855421687</c:v>
                </c:pt>
                <c:pt idx="12">
                  <c:v>8115.0981387478851</c:v>
                </c:pt>
                <c:pt idx="13">
                  <c:v>9344.8958677685951</c:v>
                </c:pt>
                <c:pt idx="14">
                  <c:v>6766.4120734908138</c:v>
                </c:pt>
                <c:pt idx="15">
                  <c:v>9881.4315789473676</c:v>
                </c:pt>
                <c:pt idx="16">
                  <c:v>10139.429487179486</c:v>
                </c:pt>
                <c:pt idx="17">
                  <c:v>24132.232258064516</c:v>
                </c:pt>
                <c:pt idx="18">
                  <c:v>12149.205882352941</c:v>
                </c:pt>
              </c:numCache>
            </c:numRef>
          </c:val>
          <c:smooth val="0"/>
          <c:extLst>
            <c:ext xmlns:c16="http://schemas.microsoft.com/office/drawing/2014/chart" uri="{C3380CC4-5D6E-409C-BE32-E72D297353CC}">
              <c16:uniqueId val="{00000000-0E1F-4B7C-BA9E-5A2C8E1E4278}"/>
            </c:ext>
          </c:extLst>
        </c:ser>
        <c:dLbls>
          <c:showLegendKey val="0"/>
          <c:showVal val="0"/>
          <c:showCatName val="0"/>
          <c:showSerName val="0"/>
          <c:showPercent val="0"/>
          <c:showBubbleSize val="0"/>
        </c:dLbls>
        <c:marker val="1"/>
        <c:smooth val="0"/>
        <c:axId val="2064920863"/>
        <c:axId val="2064918463"/>
      </c:lineChart>
      <c:lineChart>
        <c:grouping val="standard"/>
        <c:varyColors val="0"/>
        <c:ser>
          <c:idx val="1"/>
          <c:order val="1"/>
          <c:tx>
            <c:strRef>
              <c:f>Sheet1!$C$1</c:f>
              <c:strCache>
                <c:ptCount val="1"/>
                <c:pt idx="0">
                  <c:v>Particpants</c:v>
                </c:pt>
              </c:strCache>
            </c:strRef>
          </c:tx>
          <c:spPr>
            <a:ln w="28575" cap="rnd">
              <a:solidFill>
                <a:schemeClr val="accent2"/>
              </a:solidFill>
              <a:round/>
            </a:ln>
            <a:effectLst/>
          </c:spPr>
          <c:marker>
            <c:symbol val="circle"/>
            <c:size val="5"/>
            <c:spPr>
              <a:solidFill>
                <a:srgbClr val="FFC000"/>
              </a:solidFill>
              <a:ln w="9525">
                <a:solidFill>
                  <a:schemeClr val="accent2"/>
                </a:solidFill>
              </a:ln>
              <a:effectLst/>
            </c:spPr>
          </c:marker>
          <c:val>
            <c:numRef>
              <c:f>Sheet1!$C$2:$C$21</c:f>
              <c:numCache>
                <c:formatCode>_(* #,##0_);_(* \(#,##0\);_(* "-"??_);_(@_)</c:formatCode>
                <c:ptCount val="20"/>
                <c:pt idx="0">
                  <c:v>11634</c:v>
                </c:pt>
                <c:pt idx="1">
                  <c:v>10699</c:v>
                </c:pt>
                <c:pt idx="2">
                  <c:v>11127</c:v>
                </c:pt>
                <c:pt idx="3">
                  <c:v>10835</c:v>
                </c:pt>
                <c:pt idx="4">
                  <c:v>10762</c:v>
                </c:pt>
                <c:pt idx="5">
                  <c:v>10720</c:v>
                </c:pt>
                <c:pt idx="6">
                  <c:v>10356</c:v>
                </c:pt>
                <c:pt idx="7">
                  <c:v>9685</c:v>
                </c:pt>
                <c:pt idx="8">
                  <c:v>8897</c:v>
                </c:pt>
                <c:pt idx="9">
                  <c:v>8809</c:v>
                </c:pt>
                <c:pt idx="10">
                  <c:v>8257</c:v>
                </c:pt>
                <c:pt idx="11">
                  <c:v>7623</c:v>
                </c:pt>
                <c:pt idx="12">
                  <c:v>6504</c:v>
                </c:pt>
                <c:pt idx="13">
                  <c:v>5822</c:v>
                </c:pt>
                <c:pt idx="14">
                  <c:v>5183</c:v>
                </c:pt>
                <c:pt idx="15">
                  <c:v>4671</c:v>
                </c:pt>
                <c:pt idx="16">
                  <c:v>4410</c:v>
                </c:pt>
                <c:pt idx="17">
                  <c:v>4211</c:v>
                </c:pt>
                <c:pt idx="18">
                  <c:v>3865</c:v>
                </c:pt>
                <c:pt idx="19">
                  <c:v>3494</c:v>
                </c:pt>
              </c:numCache>
            </c:numRef>
          </c:val>
          <c:smooth val="0"/>
          <c:extLst>
            <c:ext xmlns:c16="http://schemas.microsoft.com/office/drawing/2014/chart" uri="{C3380CC4-5D6E-409C-BE32-E72D297353CC}">
              <c16:uniqueId val="{00000001-0E1F-4B7C-BA9E-5A2C8E1E4278}"/>
            </c:ext>
          </c:extLst>
        </c:ser>
        <c:dLbls>
          <c:showLegendKey val="0"/>
          <c:showVal val="0"/>
          <c:showCatName val="0"/>
          <c:showSerName val="0"/>
          <c:showPercent val="0"/>
          <c:showBubbleSize val="0"/>
        </c:dLbls>
        <c:marker val="1"/>
        <c:smooth val="0"/>
        <c:axId val="26128767"/>
        <c:axId val="26126847"/>
      </c:lineChart>
      <c:catAx>
        <c:axId val="20649208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2064918463"/>
        <c:crosses val="autoZero"/>
        <c:auto val="1"/>
        <c:lblAlgn val="ctr"/>
        <c:lblOffset val="100"/>
        <c:tickLblSkip val="2"/>
        <c:noMultiLvlLbl val="0"/>
      </c:catAx>
      <c:valAx>
        <c:axId val="2064918463"/>
        <c:scaling>
          <c:orientation val="minMax"/>
        </c:scaling>
        <c:delete val="0"/>
        <c:axPos val="l"/>
        <c:title>
          <c:tx>
            <c:rich>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r>
                  <a:rPr lang="en-CA" sz="900" b="1" dirty="0"/>
                  <a:t>(Average payment)</a:t>
                </a:r>
                <a:r>
                  <a:rPr lang="en-CA" sz="900" b="1" baseline="0" dirty="0"/>
                  <a:t> </a:t>
                </a:r>
                <a:r>
                  <a:rPr lang="en-CA" sz="900" dirty="0"/>
                  <a:t>$</a:t>
                </a:r>
              </a:p>
            </c:rich>
          </c:tx>
          <c:overlay val="0"/>
          <c:spPr>
            <a:noFill/>
            <a:ln>
              <a:noFill/>
            </a:ln>
            <a:effectLst/>
          </c:spPr>
          <c:txPr>
            <a:bodyPr rot="-54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title>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064920863"/>
        <c:crosses val="autoZero"/>
        <c:crossBetween val="between"/>
      </c:valAx>
      <c:valAx>
        <c:axId val="26126847"/>
        <c:scaling>
          <c:orientation val="minMax"/>
        </c:scaling>
        <c:delete val="0"/>
        <c:axPos val="r"/>
        <c:title>
          <c:tx>
            <c:rich>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r>
                  <a:rPr lang="en-CA" sz="900" b="1"/>
                  <a:t>Participants</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title>
        <c:numFmt formatCode="_(* #,##0_);_(* \(#,##0\);_(*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6128767"/>
        <c:crosses val="max"/>
        <c:crossBetween val="between"/>
      </c:valAx>
      <c:catAx>
        <c:axId val="26128767"/>
        <c:scaling>
          <c:orientation val="minMax"/>
        </c:scaling>
        <c:delete val="1"/>
        <c:axPos val="b"/>
        <c:majorTickMark val="out"/>
        <c:minorTickMark val="none"/>
        <c:tickLblPos val="nextTo"/>
        <c:crossAx val="26126847"/>
        <c:crosses val="autoZero"/>
        <c:auto val="1"/>
        <c:lblAlgn val="ctr"/>
        <c:lblOffset val="100"/>
        <c:noMultiLvlLbl val="0"/>
      </c:catAx>
      <c:spPr>
        <a:noFill/>
        <a:ln>
          <a:noFill/>
        </a:ln>
        <a:effectLst/>
      </c:spPr>
    </c:plotArea>
    <c:legend>
      <c:legendPos val="r"/>
      <c:layout>
        <c:manualLayout>
          <c:xMode val="edge"/>
          <c:yMode val="edge"/>
          <c:x val="0.43908121057939364"/>
          <c:y val="0.13046807599797208"/>
          <c:w val="0.36721702022611458"/>
          <c:h val="0.1533525664663817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Arial" panose="020B0604020202020204" pitchFamily="34" charset="0"/>
              <a:ea typeface="+mn-ea"/>
              <a:cs typeface="Arial" panose="020B0604020202020204" pitchFamily="34"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1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2.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3.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4.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5.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6.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7.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8.xml><?xml version="1.0" encoding="utf-8"?>
<cs:colorStyle xmlns:cs="http://schemas.microsoft.com/office/drawing/2012/chartStyle" xmlns:a="http://schemas.openxmlformats.org/drawingml/2006/main" meth="acrossLinear" id="2">
  <a:schemeClr val="accent1"/>
  <a:schemeClr val="accent2"/>
  <a:schemeClr val="accent3"/>
  <a:schemeClr val="accent4"/>
  <a:schemeClr val="accent5"/>
  <a:schemeClr val="accent6"/>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6">
  <cs:axisTitle>
    <cs:lnRef idx="0"/>
    <cs:fillRef idx="0"/>
    <cs:effectRef idx="0"/>
    <cs:fontRef idx="minor">
      <a:schemeClr val="tx1">
        <a:lumMod val="50000"/>
        <a:lumOff val="50000"/>
      </a:schemeClr>
    </cs:fontRef>
    <cs:defRPr sz="900" kern="1200" cap="all"/>
  </cs:axisTitle>
  <cs:category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50000"/>
        <a:lumOff val="50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
  <cs:dataPoint3D>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3D>
  <cs:dataPointLine>
    <cs:lnRef idx="0">
      <cs:styleClr val="auto"/>
    </cs:lnRef>
    <cs:fillRef idx="2">
      <cs:styleClr val="auto"/>
    </cs:fillRef>
    <cs:effectRef idx="1"/>
    <cs:fontRef idx="minor">
      <a:schemeClr val="dk1"/>
    </cs:fontRef>
    <cs:spPr>
      <a:ln w="15875" cap="rnd">
        <a:solidFill>
          <a:schemeClr val="phClr"/>
        </a:solidFill>
        <a:round/>
      </a:ln>
    </cs:spPr>
  </cs:dataPointLine>
  <cs:dataPointMarker>
    <cs:lnRef idx="0">
      <cs:styleClr val="auto"/>
    </cs:lnRef>
    <cs:fillRef idx="2">
      <cs:styleClr val="auto"/>
    </cs:fillRef>
    <cs:effectRef idx="1"/>
    <cs:fontRef idx="minor">
      <a:schemeClr val="dk1"/>
    </cs:fontRef>
    <cs:spPr>
      <a:ln w="9525" cap="flat" cmpd="sng" algn="ctr">
        <a:solidFill>
          <a:schemeClr val="phClr">
            <a:shade val="95000"/>
          </a:schemeClr>
        </a:solidFill>
        <a:round/>
      </a:ln>
    </cs:spPr>
  </cs:dataPointMarker>
  <cs:dataPointMarkerLayout symbol="circle" size="4"/>
  <cs:dataPointWireframe>
    <cs:lnRef idx="0">
      <cs:styleClr val="auto"/>
    </cs:lnRef>
    <cs:fillRef idx="2"/>
    <cs:effectRef idx="0"/>
    <cs:fontRef idx="minor">
      <a:schemeClr val="dk1"/>
    </cs:fontRef>
    <cs:spPr>
      <a:ln w="9525" cap="rnd">
        <a:solidFill>
          <a:schemeClr val="phClr"/>
        </a:solidFill>
        <a:round/>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35000"/>
            <a:lumOff val="65000"/>
          </a:schemeClr>
        </a:solidFill>
        <a:prstDash val="dash"/>
      </a:ln>
    </cs:spPr>
  </cs:dropLine>
  <cs:errorBar>
    <cs:lnRef idx="0"/>
    <cs:fillRef idx="0"/>
    <cs:effectRef idx="0"/>
    <cs:fontRef idx="minor">
      <a:schemeClr val="dk1"/>
    </cs:fontRef>
    <cs:spPr>
      <a:ln w="9525">
        <a:solidFill>
          <a:schemeClr val="tx1">
            <a:lumMod val="50000"/>
            <a:lumOff val="50000"/>
          </a:schemeClr>
        </a:solidFill>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a:solidFill>
          <a:schemeClr val="tx1">
            <a:lumMod val="5000"/>
            <a:lumOff val="95000"/>
          </a:schemeClr>
        </a:solidFill>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dk1"/>
    </cs:fontRef>
    <cs:spPr>
      <a:ln w="9525">
        <a:solidFill>
          <a:schemeClr val="tx1">
            <a:lumMod val="35000"/>
            <a:lumOff val="65000"/>
          </a:schemeClr>
        </a:solidFill>
        <a:prstDash val="dash"/>
      </a:ln>
    </cs:spPr>
  </cs:seriesLine>
  <cs:title>
    <cs:lnRef idx="0"/>
    <cs:fillRef idx="0"/>
    <cs:effectRef idx="0"/>
    <cs:fontRef idx="minor">
      <a:schemeClr val="tx1">
        <a:lumMod val="50000"/>
        <a:lumOff val="50000"/>
      </a:schemeClr>
    </cs:fontRef>
    <cs:defRPr sz="1400" kern="1200" cap="none" spc="20" baseline="0"/>
  </cs:title>
  <cs:trendline>
    <cs:lnRef idx="0">
      <cs:styleClr val="auto"/>
    </cs:lnRef>
    <cs:fillRef idx="2"/>
    <cs:effectRef idx="0"/>
    <cs:fontRef idx="minor">
      <a:schemeClr val="dk1"/>
    </cs:fontRef>
    <cs:spPr>
      <a:ln w="9525"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0.45165</cdr:x>
      <cdr:y>0.02066</cdr:y>
    </cdr:from>
    <cdr:to>
      <cdr:x>0.96638</cdr:x>
      <cdr:y>0.32694</cdr:y>
    </cdr:to>
    <cdr:sp macro="" textlink="">
      <cdr:nvSpPr>
        <cdr:cNvPr id="2" name="TextBox 1">
          <a:extLst xmlns:a="http://schemas.openxmlformats.org/drawingml/2006/main">
            <a:ext uri="{FF2B5EF4-FFF2-40B4-BE49-F238E27FC236}">
              <a16:creationId xmlns:a16="http://schemas.microsoft.com/office/drawing/2014/main" id="{1F4697B5-7B7B-737C-CD60-349598CF9B5D}"/>
            </a:ext>
          </a:extLst>
        </cdr:cNvPr>
        <cdr:cNvSpPr txBox="1"/>
      </cdr:nvSpPr>
      <cdr:spPr>
        <a:xfrm xmlns:a="http://schemas.openxmlformats.org/drawingml/2006/main">
          <a:off x="4749338" y="90010"/>
          <a:ext cx="5412694" cy="133462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171450" indent="-171450">
            <a:buFontTx/>
            <a:buChar char="-"/>
          </a:pPr>
          <a:r>
            <a:rPr lang="en-US" sz="1500" kern="1200" dirty="0"/>
            <a:t>SK has the largest share of AgriInvest payments as it has the highest share of producer deposits:</a:t>
          </a:r>
        </a:p>
        <a:p xmlns:a="http://schemas.openxmlformats.org/drawingml/2006/main">
          <a:pPr marL="171450" indent="-171450">
            <a:buFontTx/>
            <a:buChar char="-"/>
          </a:pPr>
          <a:r>
            <a:rPr lang="en-US" sz="1500" kern="1200" dirty="0"/>
            <a:t>Approximately 21,000 (SK) deposits compared to 16,500 in ON and AB. </a:t>
          </a:r>
          <a:endParaRPr lang="en-CA" sz="1500" kern="1200" dirty="0"/>
        </a:p>
      </cdr:txBody>
    </cdr:sp>
  </cdr:relSizeAnchor>
</c:userShapes>
</file>

<file path=ppt/drawings/drawing2.xml><?xml version="1.0" encoding="utf-8"?>
<c:userShapes xmlns:c="http://schemas.openxmlformats.org/drawingml/2006/chart">
  <cdr:relSizeAnchor xmlns:cdr="http://schemas.openxmlformats.org/drawingml/2006/chartDrawing">
    <cdr:from>
      <cdr:x>0.25434</cdr:x>
      <cdr:y>0.47346</cdr:y>
    </cdr:from>
    <cdr:to>
      <cdr:x>0.33012</cdr:x>
      <cdr:y>0.52712</cdr:y>
    </cdr:to>
    <cdr:sp macro="" textlink="">
      <cdr:nvSpPr>
        <cdr:cNvPr id="2" name="TextBox 1">
          <a:extLst xmlns:a="http://schemas.openxmlformats.org/drawingml/2006/main">
            <a:ext uri="{FF2B5EF4-FFF2-40B4-BE49-F238E27FC236}">
              <a16:creationId xmlns:a16="http://schemas.microsoft.com/office/drawing/2014/main" id="{C2BA8A61-DB84-782E-9F96-0E07DFF0F955}"/>
            </a:ext>
          </a:extLst>
        </cdr:cNvPr>
        <cdr:cNvSpPr txBox="1"/>
      </cdr:nvSpPr>
      <cdr:spPr>
        <a:xfrm xmlns:a="http://schemas.openxmlformats.org/drawingml/2006/main">
          <a:off x="2577906" y="2178177"/>
          <a:ext cx="768096" cy="246888"/>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100" kern="1200" dirty="0"/>
            <a:t>$ million</a:t>
          </a:r>
          <a:endParaRPr lang="en-CA" sz="1100" kern="1200" dirty="0"/>
        </a:p>
      </cdr:txBody>
    </cdr:sp>
  </cdr:relSizeAnchor>
</c:userShapes>
</file>

<file path=ppt/drawings/drawing3.xml><?xml version="1.0" encoding="utf-8"?>
<c:userShapes xmlns:c="http://schemas.openxmlformats.org/drawingml/2006/chart">
  <cdr:relSizeAnchor xmlns:cdr="http://schemas.openxmlformats.org/drawingml/2006/chartDrawing">
    <cdr:from>
      <cdr:x>0.13759</cdr:x>
      <cdr:y>0</cdr:y>
    </cdr:from>
    <cdr:to>
      <cdr:x>0.89764</cdr:x>
      <cdr:y>0.25234</cdr:y>
    </cdr:to>
    <cdr:sp macro="" textlink="">
      <cdr:nvSpPr>
        <cdr:cNvPr id="2" name="TextBox 1">
          <a:extLst xmlns:a="http://schemas.openxmlformats.org/drawingml/2006/main">
            <a:ext uri="{FF2B5EF4-FFF2-40B4-BE49-F238E27FC236}">
              <a16:creationId xmlns:a16="http://schemas.microsoft.com/office/drawing/2014/main" id="{C99F2AB6-039E-8D64-B8D0-A53DCC522EC3}"/>
            </a:ext>
          </a:extLst>
        </cdr:cNvPr>
        <cdr:cNvSpPr txBox="1"/>
      </cdr:nvSpPr>
      <cdr:spPr>
        <a:xfrm xmlns:a="http://schemas.openxmlformats.org/drawingml/2006/main">
          <a:off x="1371028" y="0"/>
          <a:ext cx="7573808" cy="1256159"/>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pPr marL="171450" indent="-171450">
            <a:buFontTx/>
            <a:buChar char="-"/>
          </a:pPr>
          <a:r>
            <a:rPr lang="en-US" sz="1500" kern="1200" dirty="0"/>
            <a:t>The reference margin is the Olympic average of pass five years of program-year margin.</a:t>
          </a:r>
        </a:p>
        <a:p xmlns:a="http://schemas.openxmlformats.org/drawingml/2006/main">
          <a:pPr marL="171450" indent="-171450">
            <a:buFontTx/>
            <a:buChar char="-"/>
          </a:pPr>
          <a:r>
            <a:rPr lang="en-US" sz="1500" kern="1200" dirty="0"/>
            <a:t>Apart from revenue range below $100,000, the RM of everything other Field Crop farmer has been increasing. </a:t>
          </a:r>
        </a:p>
        <a:p xmlns:a="http://schemas.openxmlformats.org/drawingml/2006/main">
          <a:pPr marL="171450" indent="-171450">
            <a:buFontTx/>
            <a:buChar char="-"/>
          </a:pPr>
          <a:r>
            <a:rPr lang="en-US" sz="1500" kern="1200" dirty="0"/>
            <a:t>Farmers above $500,000 have seen the highest such increase.</a:t>
          </a:r>
        </a:p>
        <a:p xmlns:a="http://schemas.openxmlformats.org/drawingml/2006/main">
          <a:pPr marL="171450" indent="-171450">
            <a:buFontTx/>
            <a:buChar char="-"/>
          </a:pPr>
          <a:r>
            <a:rPr lang="en-US" sz="1500" kern="1200" dirty="0"/>
            <a:t>However, that does not guarantee a higher trigger rate or payment. </a:t>
          </a:r>
          <a:endParaRPr lang="en-CA" sz="1500" kern="1200" dirty="0"/>
        </a:p>
      </cdr:txBody>
    </cdr:sp>
  </cdr:relSizeAnchor>
</c:userShapes>
</file>

<file path=ppt/drawings/drawing4.xml><?xml version="1.0" encoding="utf-8"?>
<c:userShapes xmlns:c="http://schemas.openxmlformats.org/drawingml/2006/chart">
  <cdr:relSizeAnchor xmlns:cdr="http://schemas.openxmlformats.org/drawingml/2006/chartDrawing">
    <cdr:from>
      <cdr:x>0.10117</cdr:x>
      <cdr:y>0.01936</cdr:y>
    </cdr:from>
    <cdr:to>
      <cdr:x>0.5545</cdr:x>
      <cdr:y>0.29483</cdr:y>
    </cdr:to>
    <cdr:sp macro="" textlink="">
      <cdr:nvSpPr>
        <cdr:cNvPr id="2" name="TextBox 6">
          <a:extLst xmlns:a="http://schemas.openxmlformats.org/drawingml/2006/main">
            <a:ext uri="{FF2B5EF4-FFF2-40B4-BE49-F238E27FC236}">
              <a16:creationId xmlns:a16="http://schemas.microsoft.com/office/drawing/2014/main" id="{D3B4DC81-3E78-5459-AF66-EB7834BE3B00}"/>
            </a:ext>
          </a:extLst>
        </cdr:cNvPr>
        <cdr:cNvSpPr txBox="1"/>
      </cdr:nvSpPr>
      <cdr:spPr>
        <a:xfrm xmlns:a="http://schemas.openxmlformats.org/drawingml/2006/main">
          <a:off x="1161487" y="95476"/>
          <a:ext cx="5204591" cy="1358647"/>
        </a:xfrm>
        <a:prstGeom xmlns:a="http://schemas.openxmlformats.org/drawingml/2006/main" prst="rect">
          <a:avLst/>
        </a:prstGeom>
        <a:noFill xmlns:a="http://schemas.openxmlformats.org/drawingml/2006/main"/>
      </cdr:spPr>
      <cdr:txBody>
        <a:bodyPr xmlns:a="http://schemas.openxmlformats.org/drawingml/2006/main" wrap="square" rtlCol="0">
          <a:spAutoFit/>
        </a:bodyPr>
        <a:lstStyle xmlns:a="http://schemas.openxmlformats.org/drawingml/2006/main">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xmlns:a="http://schemas.openxmlformats.org/drawingml/2006/main">
          <a:pPr marL="171450" indent="-171450">
            <a:buFontTx/>
            <a:buChar char="-"/>
          </a:pPr>
          <a:r>
            <a:rPr lang="en-US" sz="1200" dirty="0"/>
            <a:t>If a farmer participates in both RMP and AgriStability, any RMP payments are treated as an advance on the provincial share of AgriStability payment.</a:t>
          </a:r>
        </a:p>
        <a:p xmlns:a="http://schemas.openxmlformats.org/drawingml/2006/main">
          <a:endParaRPr lang="en-US" sz="1200" dirty="0"/>
        </a:p>
        <a:p xmlns:a="http://schemas.openxmlformats.org/drawingml/2006/main">
          <a:pPr marL="171450" indent="-171450">
            <a:buFontTx/>
            <a:buChar char="-"/>
          </a:pPr>
          <a:r>
            <a:rPr lang="en-US" sz="1200" dirty="0"/>
            <a:t>Thus, RMP payment is deducted from the provincial portion of the final AgriStability benefit</a:t>
          </a:r>
          <a:endParaRPr lang="en-CA" sz="1200" dirty="0"/>
        </a:p>
      </cdr:txBody>
    </cdr:sp>
  </cdr:relSizeAnchor>
  <cdr:relSizeAnchor xmlns:cdr="http://schemas.openxmlformats.org/drawingml/2006/chartDrawing">
    <cdr:from>
      <cdr:x>0.22928</cdr:x>
      <cdr:y>0.36471</cdr:y>
    </cdr:from>
    <cdr:to>
      <cdr:x>0.61796</cdr:x>
      <cdr:y>0.46628</cdr:y>
    </cdr:to>
    <cdr:sp macro="" textlink="">
      <cdr:nvSpPr>
        <cdr:cNvPr id="3" name="TextBox 2">
          <a:extLst xmlns:a="http://schemas.openxmlformats.org/drawingml/2006/main">
            <a:ext uri="{FF2B5EF4-FFF2-40B4-BE49-F238E27FC236}">
              <a16:creationId xmlns:a16="http://schemas.microsoft.com/office/drawing/2014/main" id="{E95E43E0-F12A-C666-3708-A3867E8DFB18}"/>
            </a:ext>
          </a:extLst>
        </cdr:cNvPr>
        <cdr:cNvSpPr txBox="1"/>
      </cdr:nvSpPr>
      <cdr:spPr>
        <a:xfrm xmlns:a="http://schemas.openxmlformats.org/drawingml/2006/main">
          <a:off x="2632364" y="1798781"/>
          <a:ext cx="4462279" cy="500963"/>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1200" b="1" kern="1200" dirty="0"/>
            <a:t>Recent Trends in RMP payments across OASC Commodities ($ million) </a:t>
          </a:r>
          <a:endParaRPr lang="en-CA" sz="1200" b="1" kern="1200" dirty="0"/>
        </a:p>
      </cdr:txBody>
    </cdr:sp>
  </cdr:relSizeAnchor>
</c:userShapes>
</file>

<file path=ppt/drawings/drawing5.xml><?xml version="1.0" encoding="utf-8"?>
<c:userShapes xmlns:c="http://schemas.openxmlformats.org/drawingml/2006/chart">
  <cdr:relSizeAnchor xmlns:cdr="http://schemas.openxmlformats.org/drawingml/2006/chartDrawing">
    <cdr:from>
      <cdr:x>0.79188</cdr:x>
      <cdr:y>0.9272</cdr:y>
    </cdr:from>
    <cdr:to>
      <cdr:x>0.98448</cdr:x>
      <cdr:y>0.98758</cdr:y>
    </cdr:to>
    <cdr:sp macro="" textlink="">
      <cdr:nvSpPr>
        <cdr:cNvPr id="3" name="TextBox 2">
          <a:extLst xmlns:a="http://schemas.openxmlformats.org/drawingml/2006/main">
            <a:ext uri="{FF2B5EF4-FFF2-40B4-BE49-F238E27FC236}">
              <a16:creationId xmlns:a16="http://schemas.microsoft.com/office/drawing/2014/main" id="{47C3FF0D-E0A1-5CAB-BDC1-3E249953C2D6}"/>
            </a:ext>
          </a:extLst>
        </cdr:cNvPr>
        <cdr:cNvSpPr txBox="1"/>
      </cdr:nvSpPr>
      <cdr:spPr>
        <a:xfrm xmlns:a="http://schemas.openxmlformats.org/drawingml/2006/main">
          <a:off x="8327136" y="4040303"/>
          <a:ext cx="2025306" cy="263094"/>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kern="1200" dirty="0"/>
            <a:t>* - partial data, year-to-date.</a:t>
          </a:r>
          <a:endParaRPr lang="en-CA" sz="1100" kern="12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CA"/>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2D9CEAA6-C34C-493D-8F2B-F27C3D93ADE8}" type="datetimeFigureOut">
              <a:rPr lang="en-CA" smtClean="0"/>
              <a:t>2025-04-09</a:t>
            </a:fld>
            <a:endParaRPr lang="en-CA"/>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CA"/>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CA"/>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04385682-1DF2-492A-B543-7E95A0D49E1A}" type="slidenum">
              <a:rPr lang="en-CA" smtClean="0"/>
              <a:t>‹#›</a:t>
            </a:fld>
            <a:endParaRPr lang="en-CA"/>
          </a:p>
        </p:txBody>
      </p:sp>
    </p:spTree>
    <p:extLst>
      <p:ext uri="{BB962C8B-B14F-4D97-AF65-F5344CB8AC3E}">
        <p14:creationId xmlns:p14="http://schemas.microsoft.com/office/powerpoint/2010/main" val="24386908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Each year’s value corresponds to the total government contributions made for all provinces. Each year’s payments reflect a lagged payment of the previous year, since AgriInvest deadlines to submit form occur the following year. </a:t>
            </a:r>
          </a:p>
          <a:p>
            <a:r>
              <a:rPr lang="en-US" dirty="0"/>
              <a:t>2. Source on the two notes: https://web.uvic.ca/~kooten/Agriculture/CanadaChapter.pdf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2</a:t>
            </a:fld>
            <a:endParaRPr lang="en-CA"/>
          </a:p>
        </p:txBody>
      </p:sp>
    </p:spTree>
    <p:extLst>
      <p:ext uri="{BB962C8B-B14F-4D97-AF65-F5344CB8AC3E}">
        <p14:creationId xmlns:p14="http://schemas.microsoft.com/office/powerpoint/2010/main" val="17229327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Greenhouses received the highest payments given their relative size. Heavy consolidation in the hog sector between 2000 and 2021 – Ontario lost over 60% farms, which has caused their AgriStability participation to decline. Pigs marketed has remained the same, however.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13</a:t>
            </a:fld>
            <a:endParaRPr lang="en-CA"/>
          </a:p>
        </p:txBody>
      </p:sp>
    </p:spTree>
    <p:extLst>
      <p:ext uri="{BB962C8B-B14F-4D97-AF65-F5344CB8AC3E}">
        <p14:creationId xmlns:p14="http://schemas.microsoft.com/office/powerpoint/2010/main" val="12971940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 margins have been increasing on average by each income group.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14</a:t>
            </a:fld>
            <a:endParaRPr lang="en-CA"/>
          </a:p>
        </p:txBody>
      </p:sp>
    </p:spTree>
    <p:extLst>
      <p:ext uri="{BB962C8B-B14F-4D97-AF65-F5344CB8AC3E}">
        <p14:creationId xmlns:p14="http://schemas.microsoft.com/office/powerpoint/2010/main" val="41773541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total RMP payments by year. The sub-chart shows the proration since inception – proration is the ratio of funding available and total liability generated (payment to be made) in the program.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15</a:t>
            </a:fld>
            <a:endParaRPr lang="en-CA"/>
          </a:p>
        </p:txBody>
      </p:sp>
    </p:spTree>
    <p:extLst>
      <p:ext uri="{BB962C8B-B14F-4D97-AF65-F5344CB8AC3E}">
        <p14:creationId xmlns:p14="http://schemas.microsoft.com/office/powerpoint/2010/main" val="32411371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payments by OASC commodities, and the side table shows the new allocation of funds for 2025 (it is 20% increase compared to the current year).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16</a:t>
            </a:fld>
            <a:endParaRPr lang="en-CA"/>
          </a:p>
        </p:txBody>
      </p:sp>
    </p:spTree>
    <p:extLst>
      <p:ext uri="{BB962C8B-B14F-4D97-AF65-F5344CB8AC3E}">
        <p14:creationId xmlns:p14="http://schemas.microsoft.com/office/powerpoint/2010/main" val="10606924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Participation by OASC commodities.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17</a:t>
            </a:fld>
            <a:endParaRPr lang="en-CA"/>
          </a:p>
        </p:txBody>
      </p:sp>
    </p:spTree>
    <p:extLst>
      <p:ext uri="{BB962C8B-B14F-4D97-AF65-F5344CB8AC3E}">
        <p14:creationId xmlns:p14="http://schemas.microsoft.com/office/powerpoint/2010/main" val="4136325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overall picture of the 2023 farming season by GFO’s main crops.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18</a:t>
            </a:fld>
            <a:endParaRPr lang="en-CA"/>
          </a:p>
        </p:txBody>
      </p:sp>
    </p:spTree>
    <p:extLst>
      <p:ext uri="{BB962C8B-B14F-4D97-AF65-F5344CB8AC3E}">
        <p14:creationId xmlns:p14="http://schemas.microsoft.com/office/powerpoint/2010/main" val="41224037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return from participating in crop insurance. For </a:t>
            </a:r>
            <a:r>
              <a:rPr lang="en-US" dirty="0" err="1"/>
              <a:t>eg</a:t>
            </a:r>
            <a:r>
              <a:rPr lang="en-US" dirty="0"/>
              <a:t>: every dollar spent on crop insurance leads to a “x” dollar return.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19</a:t>
            </a:fld>
            <a:endParaRPr lang="en-CA"/>
          </a:p>
        </p:txBody>
      </p:sp>
    </p:spTree>
    <p:extLst>
      <p:ext uri="{BB962C8B-B14F-4D97-AF65-F5344CB8AC3E}">
        <p14:creationId xmlns:p14="http://schemas.microsoft.com/office/powerpoint/2010/main" val="60971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SK has the highest share of payments due to highest share of deposits. </a:t>
            </a:r>
          </a:p>
          <a:p>
            <a:endParaRPr lang="en-CA" dirty="0"/>
          </a:p>
          <a:p>
            <a:pPr marL="228600" indent="-228600">
              <a:buAutoNum type="arabicPeriod"/>
            </a:pPr>
            <a:r>
              <a:rPr lang="en-CA" dirty="0"/>
              <a:t>Maximum Allowable Net Sales (ANS) -$1,000,000</a:t>
            </a:r>
          </a:p>
          <a:p>
            <a:pPr marL="228600" indent="-228600">
              <a:buAutoNum type="arabicPeriod"/>
            </a:pPr>
            <a:r>
              <a:rPr lang="en-CA" dirty="0"/>
              <a:t>Maximum Matchable Deposit ($1,000,000 ANS × 1%) = $10,000</a:t>
            </a:r>
          </a:p>
          <a:p>
            <a:pPr marL="228600" indent="-228600">
              <a:buAutoNum type="arabicPeriod"/>
            </a:pPr>
            <a:r>
              <a:rPr lang="en-CA" dirty="0"/>
              <a:t>Minimum Allowable Net Sales (for matching government contributions) = $25,000</a:t>
            </a:r>
          </a:p>
          <a:p>
            <a:pPr marL="228600" indent="-228600">
              <a:buAutoNum type="arabicPeriod"/>
            </a:pPr>
            <a:r>
              <a:rPr lang="en-CA" dirty="0"/>
              <a:t>Minimum Matchable Deposit ($25,000 ANS × 1%) = $250</a:t>
            </a:r>
          </a:p>
          <a:p>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3</a:t>
            </a:fld>
            <a:endParaRPr lang="en-CA"/>
          </a:p>
        </p:txBody>
      </p:sp>
    </p:spTree>
    <p:extLst>
      <p:ext uri="{BB962C8B-B14F-4D97-AF65-F5344CB8AC3E}">
        <p14:creationId xmlns:p14="http://schemas.microsoft.com/office/powerpoint/2010/main" val="29777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Total funds are $409 million, with G&amp;O being $260 million. </a:t>
            </a:r>
          </a:p>
          <a:p>
            <a:pPr marL="228600" indent="-228600">
              <a:buAutoNum type="arabicPeriod"/>
            </a:pPr>
            <a:r>
              <a:rPr lang="en-US" dirty="0"/>
              <a:t>The no. of producers listed are “eligible producers” and not the actual number of producers making deposits. </a:t>
            </a:r>
          </a:p>
          <a:p>
            <a:pPr marL="228600" indent="-228600">
              <a:buAutoNum type="arabicPeriod"/>
            </a:pP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4</a:t>
            </a:fld>
            <a:endParaRPr lang="en-CA"/>
          </a:p>
        </p:txBody>
      </p:sp>
    </p:spTree>
    <p:extLst>
      <p:ext uri="{BB962C8B-B14F-4D97-AF65-F5344CB8AC3E}">
        <p14:creationId xmlns:p14="http://schemas.microsoft.com/office/powerpoint/2010/main" val="34231253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 crops dominate the overall fund (64% of the total fund, despite being only 54% of the overall participants).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5</a:t>
            </a:fld>
            <a:endParaRPr lang="en-CA"/>
          </a:p>
        </p:txBody>
      </p:sp>
    </p:spTree>
    <p:extLst>
      <p:ext uri="{BB962C8B-B14F-4D97-AF65-F5344CB8AC3E}">
        <p14:creationId xmlns:p14="http://schemas.microsoft.com/office/powerpoint/2010/main" val="2782074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recent years, more than </a:t>
            </a:r>
            <a:r>
              <a:rPr lang="en-US" b="1" dirty="0"/>
              <a:t>50% </a:t>
            </a:r>
            <a:r>
              <a:rPr lang="en-US" dirty="0"/>
              <a:t>of all government contributions have been for “field crops” in Ontario.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7</a:t>
            </a:fld>
            <a:endParaRPr lang="en-CA"/>
          </a:p>
        </p:txBody>
      </p:sp>
    </p:spTree>
    <p:extLst>
      <p:ext uri="{BB962C8B-B14F-4D97-AF65-F5344CB8AC3E}">
        <p14:creationId xmlns:p14="http://schemas.microsoft.com/office/powerpoint/2010/main" val="3909508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Field crops have not seen a negative “transaction” year. Implying that producer deposits and government contributions into the funds have always been higher than the withdrawals. The spike in 2022 and 2023 are a reflection of high prices where producers were able to deposit more funds due to better economic conditions. This number situation may change going forward as grain prices declined in 2023 and 2024.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8</a:t>
            </a:fld>
            <a:endParaRPr lang="en-CA"/>
          </a:p>
        </p:txBody>
      </p:sp>
    </p:spTree>
    <p:extLst>
      <p:ext uri="{BB962C8B-B14F-4D97-AF65-F5344CB8AC3E}">
        <p14:creationId xmlns:p14="http://schemas.microsoft.com/office/powerpoint/2010/main" val="31493557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Saskatchewan and Alberta get the highest share of payments.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10</a:t>
            </a:fld>
            <a:endParaRPr lang="en-CA"/>
          </a:p>
        </p:txBody>
      </p:sp>
    </p:spTree>
    <p:extLst>
      <p:ext uri="{BB962C8B-B14F-4D97-AF65-F5344CB8AC3E}">
        <p14:creationId xmlns:p14="http://schemas.microsoft.com/office/powerpoint/2010/main" val="511534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total payments for AgriStability have significantly declined over the past 12 years. Important to note that even before the trigger decrease, payment and participation in field crops has been falling since CAIS transitioned to AgriStability.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11</a:t>
            </a:fld>
            <a:endParaRPr lang="en-CA"/>
          </a:p>
        </p:txBody>
      </p:sp>
    </p:spTree>
    <p:extLst>
      <p:ext uri="{BB962C8B-B14F-4D97-AF65-F5344CB8AC3E}">
        <p14:creationId xmlns:p14="http://schemas.microsoft.com/office/powerpoint/2010/main" val="35747598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“payment trigger” occurs when a participant triggers a payment. For </a:t>
            </a:r>
            <a:r>
              <a:rPr lang="en-US" dirty="0" err="1"/>
              <a:t>eg</a:t>
            </a:r>
            <a:r>
              <a:rPr lang="en-US" dirty="0"/>
              <a:t>: in 2021 only 34 field crop participants received a payment out of the nearly 3,700 participants. </a:t>
            </a:r>
            <a:endParaRPr lang="en-CA" dirty="0"/>
          </a:p>
        </p:txBody>
      </p:sp>
      <p:sp>
        <p:nvSpPr>
          <p:cNvPr id="4" name="Slide Number Placeholder 3"/>
          <p:cNvSpPr>
            <a:spLocks noGrp="1"/>
          </p:cNvSpPr>
          <p:nvPr>
            <p:ph type="sldNum" sz="quarter" idx="5"/>
          </p:nvPr>
        </p:nvSpPr>
        <p:spPr/>
        <p:txBody>
          <a:bodyPr/>
          <a:lstStyle/>
          <a:p>
            <a:fld id="{04385682-1DF2-492A-B543-7E95A0D49E1A}" type="slidenum">
              <a:rPr lang="en-CA" smtClean="0"/>
              <a:t>12</a:t>
            </a:fld>
            <a:endParaRPr lang="en-CA"/>
          </a:p>
        </p:txBody>
      </p:sp>
    </p:spTree>
    <p:extLst>
      <p:ext uri="{BB962C8B-B14F-4D97-AF65-F5344CB8AC3E}">
        <p14:creationId xmlns:p14="http://schemas.microsoft.com/office/powerpoint/2010/main" val="7000061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0A8ABE-A02A-19A5-0BFA-15E7EB92C7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E3E6EBAE-E12C-DBA8-AAA2-5A17417FB1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2A7E3854-FD99-E057-FAE3-360FC9572AEF}"/>
              </a:ext>
            </a:extLst>
          </p:cNvPr>
          <p:cNvSpPr>
            <a:spLocks noGrp="1"/>
          </p:cNvSpPr>
          <p:nvPr>
            <p:ph type="dt" sz="half" idx="10"/>
          </p:nvPr>
        </p:nvSpPr>
        <p:spPr/>
        <p:txBody>
          <a:bodyPr/>
          <a:lstStyle/>
          <a:p>
            <a:fld id="{FF76047E-2216-4480-AB77-8C9133776B14}" type="datetimeFigureOut">
              <a:rPr lang="en-CA" smtClean="0"/>
              <a:t>2025-04-09</a:t>
            </a:fld>
            <a:endParaRPr lang="en-CA"/>
          </a:p>
        </p:txBody>
      </p:sp>
      <p:sp>
        <p:nvSpPr>
          <p:cNvPr id="5" name="Footer Placeholder 4">
            <a:extLst>
              <a:ext uri="{FF2B5EF4-FFF2-40B4-BE49-F238E27FC236}">
                <a16:creationId xmlns:a16="http://schemas.microsoft.com/office/drawing/2014/main" id="{3DD51972-C24A-9C40-FFB7-4025F2C6B321}"/>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F3FC522D-8F63-EEF2-10CD-E3AA1551A03D}"/>
              </a:ext>
            </a:extLst>
          </p:cNvPr>
          <p:cNvSpPr>
            <a:spLocks noGrp="1"/>
          </p:cNvSpPr>
          <p:nvPr>
            <p:ph type="sldNum" sz="quarter" idx="12"/>
          </p:nvPr>
        </p:nvSpPr>
        <p:spPr/>
        <p:txBody>
          <a:bodyPr/>
          <a:lstStyle/>
          <a:p>
            <a:fld id="{B99BD0C6-B02B-4F62-838F-68B226B52CCD}" type="slidenum">
              <a:rPr lang="en-CA" smtClean="0"/>
              <a:t>‹#›</a:t>
            </a:fld>
            <a:endParaRPr lang="en-CA"/>
          </a:p>
        </p:txBody>
      </p:sp>
    </p:spTree>
    <p:extLst>
      <p:ext uri="{BB962C8B-B14F-4D97-AF65-F5344CB8AC3E}">
        <p14:creationId xmlns:p14="http://schemas.microsoft.com/office/powerpoint/2010/main" val="863450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C1DA-C21B-8A9D-713F-1F36C2A90B2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5BF2A33-FF01-61B0-9A82-278B6CD9A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941A2BFE-D882-6326-4699-DF289EF81EEA}"/>
              </a:ext>
            </a:extLst>
          </p:cNvPr>
          <p:cNvSpPr>
            <a:spLocks noGrp="1"/>
          </p:cNvSpPr>
          <p:nvPr>
            <p:ph type="dt" sz="half" idx="10"/>
          </p:nvPr>
        </p:nvSpPr>
        <p:spPr/>
        <p:txBody>
          <a:bodyPr/>
          <a:lstStyle/>
          <a:p>
            <a:fld id="{FF76047E-2216-4480-AB77-8C9133776B14}" type="datetimeFigureOut">
              <a:rPr lang="en-CA" smtClean="0"/>
              <a:t>2025-04-09</a:t>
            </a:fld>
            <a:endParaRPr lang="en-CA"/>
          </a:p>
        </p:txBody>
      </p:sp>
      <p:sp>
        <p:nvSpPr>
          <p:cNvPr id="5" name="Footer Placeholder 4">
            <a:extLst>
              <a:ext uri="{FF2B5EF4-FFF2-40B4-BE49-F238E27FC236}">
                <a16:creationId xmlns:a16="http://schemas.microsoft.com/office/drawing/2014/main" id="{A26932DC-5376-A893-6C1D-8057F3B47476}"/>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8F5E74D6-4C2F-34F7-2047-6E593A8D95B8}"/>
              </a:ext>
            </a:extLst>
          </p:cNvPr>
          <p:cNvSpPr>
            <a:spLocks noGrp="1"/>
          </p:cNvSpPr>
          <p:nvPr>
            <p:ph type="sldNum" sz="quarter" idx="12"/>
          </p:nvPr>
        </p:nvSpPr>
        <p:spPr/>
        <p:txBody>
          <a:bodyPr/>
          <a:lstStyle/>
          <a:p>
            <a:fld id="{B99BD0C6-B02B-4F62-838F-68B226B52CCD}" type="slidenum">
              <a:rPr lang="en-CA" smtClean="0"/>
              <a:t>‹#›</a:t>
            </a:fld>
            <a:endParaRPr lang="en-CA"/>
          </a:p>
        </p:txBody>
      </p:sp>
    </p:spTree>
    <p:extLst>
      <p:ext uri="{BB962C8B-B14F-4D97-AF65-F5344CB8AC3E}">
        <p14:creationId xmlns:p14="http://schemas.microsoft.com/office/powerpoint/2010/main" val="87425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FAB5D1-17D5-5FE8-593A-8753268FBE5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6EF8318D-4891-86CF-E8E1-7D40FB9567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BD55EB3-ED39-CE8E-4B1D-AAFAF7BF3D22}"/>
              </a:ext>
            </a:extLst>
          </p:cNvPr>
          <p:cNvSpPr>
            <a:spLocks noGrp="1"/>
          </p:cNvSpPr>
          <p:nvPr>
            <p:ph type="dt" sz="half" idx="10"/>
          </p:nvPr>
        </p:nvSpPr>
        <p:spPr/>
        <p:txBody>
          <a:bodyPr/>
          <a:lstStyle/>
          <a:p>
            <a:fld id="{FF76047E-2216-4480-AB77-8C9133776B14}" type="datetimeFigureOut">
              <a:rPr lang="en-CA" smtClean="0"/>
              <a:t>2025-04-09</a:t>
            </a:fld>
            <a:endParaRPr lang="en-CA"/>
          </a:p>
        </p:txBody>
      </p:sp>
      <p:sp>
        <p:nvSpPr>
          <p:cNvPr id="5" name="Footer Placeholder 4">
            <a:extLst>
              <a:ext uri="{FF2B5EF4-FFF2-40B4-BE49-F238E27FC236}">
                <a16:creationId xmlns:a16="http://schemas.microsoft.com/office/drawing/2014/main" id="{8499C45F-59EB-F779-C9F9-ECF299A05F60}"/>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3E6615A-0A20-F427-6AAD-0B1D7162824E}"/>
              </a:ext>
            </a:extLst>
          </p:cNvPr>
          <p:cNvSpPr>
            <a:spLocks noGrp="1"/>
          </p:cNvSpPr>
          <p:nvPr>
            <p:ph type="sldNum" sz="quarter" idx="12"/>
          </p:nvPr>
        </p:nvSpPr>
        <p:spPr/>
        <p:txBody>
          <a:bodyPr/>
          <a:lstStyle/>
          <a:p>
            <a:fld id="{B99BD0C6-B02B-4F62-838F-68B226B52CCD}" type="slidenum">
              <a:rPr lang="en-CA" smtClean="0"/>
              <a:t>‹#›</a:t>
            </a:fld>
            <a:endParaRPr lang="en-CA"/>
          </a:p>
        </p:txBody>
      </p:sp>
    </p:spTree>
    <p:extLst>
      <p:ext uri="{BB962C8B-B14F-4D97-AF65-F5344CB8AC3E}">
        <p14:creationId xmlns:p14="http://schemas.microsoft.com/office/powerpoint/2010/main" val="1396185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2F2F4-B9F1-9B22-93DF-5CDDB11EFD66}"/>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7F3F4F49-C4E0-AE1F-863A-A67EAEE850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58750699-D01A-8DF7-82C9-A6590288D62C}"/>
              </a:ext>
            </a:extLst>
          </p:cNvPr>
          <p:cNvSpPr>
            <a:spLocks noGrp="1"/>
          </p:cNvSpPr>
          <p:nvPr>
            <p:ph type="dt" sz="half" idx="10"/>
          </p:nvPr>
        </p:nvSpPr>
        <p:spPr/>
        <p:txBody>
          <a:bodyPr/>
          <a:lstStyle/>
          <a:p>
            <a:fld id="{FF76047E-2216-4480-AB77-8C9133776B14}" type="datetimeFigureOut">
              <a:rPr lang="en-CA" smtClean="0"/>
              <a:t>2025-04-09</a:t>
            </a:fld>
            <a:endParaRPr lang="en-CA"/>
          </a:p>
        </p:txBody>
      </p:sp>
      <p:sp>
        <p:nvSpPr>
          <p:cNvPr id="5" name="Footer Placeholder 4">
            <a:extLst>
              <a:ext uri="{FF2B5EF4-FFF2-40B4-BE49-F238E27FC236}">
                <a16:creationId xmlns:a16="http://schemas.microsoft.com/office/drawing/2014/main" id="{3B400A39-7D8B-12A0-0A97-AA3D6C93D8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B6F1697-26BD-4E66-FFF3-A02148556084}"/>
              </a:ext>
            </a:extLst>
          </p:cNvPr>
          <p:cNvSpPr>
            <a:spLocks noGrp="1"/>
          </p:cNvSpPr>
          <p:nvPr>
            <p:ph type="sldNum" sz="quarter" idx="12"/>
          </p:nvPr>
        </p:nvSpPr>
        <p:spPr/>
        <p:txBody>
          <a:bodyPr/>
          <a:lstStyle/>
          <a:p>
            <a:fld id="{B99BD0C6-B02B-4F62-838F-68B226B52CCD}" type="slidenum">
              <a:rPr lang="en-CA" smtClean="0"/>
              <a:t>‹#›</a:t>
            </a:fld>
            <a:endParaRPr lang="en-CA"/>
          </a:p>
        </p:txBody>
      </p:sp>
    </p:spTree>
    <p:extLst>
      <p:ext uri="{BB962C8B-B14F-4D97-AF65-F5344CB8AC3E}">
        <p14:creationId xmlns:p14="http://schemas.microsoft.com/office/powerpoint/2010/main" val="158070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05E6E-FE4E-AC9C-C5F9-06AF700C96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49A00C3A-2ADD-7AA8-26B5-2D4EB81BA2A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9286379-888D-85FB-8B74-F041107D42BD}"/>
              </a:ext>
            </a:extLst>
          </p:cNvPr>
          <p:cNvSpPr>
            <a:spLocks noGrp="1"/>
          </p:cNvSpPr>
          <p:nvPr>
            <p:ph type="dt" sz="half" idx="10"/>
          </p:nvPr>
        </p:nvSpPr>
        <p:spPr/>
        <p:txBody>
          <a:bodyPr/>
          <a:lstStyle/>
          <a:p>
            <a:fld id="{FF76047E-2216-4480-AB77-8C9133776B14}" type="datetimeFigureOut">
              <a:rPr lang="en-CA" smtClean="0"/>
              <a:t>2025-04-09</a:t>
            </a:fld>
            <a:endParaRPr lang="en-CA"/>
          </a:p>
        </p:txBody>
      </p:sp>
      <p:sp>
        <p:nvSpPr>
          <p:cNvPr id="5" name="Footer Placeholder 4">
            <a:extLst>
              <a:ext uri="{FF2B5EF4-FFF2-40B4-BE49-F238E27FC236}">
                <a16:creationId xmlns:a16="http://schemas.microsoft.com/office/drawing/2014/main" id="{4930B133-9C11-F38A-9CAB-CAC7891AF70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FD1A2A-0D3F-E042-0434-0CB80F6EDAFF}"/>
              </a:ext>
            </a:extLst>
          </p:cNvPr>
          <p:cNvSpPr>
            <a:spLocks noGrp="1"/>
          </p:cNvSpPr>
          <p:nvPr>
            <p:ph type="sldNum" sz="quarter" idx="12"/>
          </p:nvPr>
        </p:nvSpPr>
        <p:spPr/>
        <p:txBody>
          <a:bodyPr/>
          <a:lstStyle/>
          <a:p>
            <a:fld id="{B99BD0C6-B02B-4F62-838F-68B226B52CCD}" type="slidenum">
              <a:rPr lang="en-CA" smtClean="0"/>
              <a:t>‹#›</a:t>
            </a:fld>
            <a:endParaRPr lang="en-CA"/>
          </a:p>
        </p:txBody>
      </p:sp>
    </p:spTree>
    <p:extLst>
      <p:ext uri="{BB962C8B-B14F-4D97-AF65-F5344CB8AC3E}">
        <p14:creationId xmlns:p14="http://schemas.microsoft.com/office/powerpoint/2010/main" val="13766944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D198B-EE35-1103-E6B7-A3E3D1D9623A}"/>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44DDE29F-6266-95B7-EE34-CF879A2A1C6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FF8DDFD4-9D1E-CEAA-95A8-5F84EEF9368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8398BB6-6EB4-262A-5825-7C7C649B7133}"/>
              </a:ext>
            </a:extLst>
          </p:cNvPr>
          <p:cNvSpPr>
            <a:spLocks noGrp="1"/>
          </p:cNvSpPr>
          <p:nvPr>
            <p:ph type="dt" sz="half" idx="10"/>
          </p:nvPr>
        </p:nvSpPr>
        <p:spPr/>
        <p:txBody>
          <a:bodyPr/>
          <a:lstStyle/>
          <a:p>
            <a:fld id="{FF76047E-2216-4480-AB77-8C9133776B14}" type="datetimeFigureOut">
              <a:rPr lang="en-CA" smtClean="0"/>
              <a:t>2025-04-09</a:t>
            </a:fld>
            <a:endParaRPr lang="en-CA"/>
          </a:p>
        </p:txBody>
      </p:sp>
      <p:sp>
        <p:nvSpPr>
          <p:cNvPr id="6" name="Footer Placeholder 5">
            <a:extLst>
              <a:ext uri="{FF2B5EF4-FFF2-40B4-BE49-F238E27FC236}">
                <a16:creationId xmlns:a16="http://schemas.microsoft.com/office/drawing/2014/main" id="{13B6E671-C340-5220-3C04-E15E238E5D70}"/>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C4005DA0-7906-3711-AC8E-8F75610C8D23}"/>
              </a:ext>
            </a:extLst>
          </p:cNvPr>
          <p:cNvSpPr>
            <a:spLocks noGrp="1"/>
          </p:cNvSpPr>
          <p:nvPr>
            <p:ph type="sldNum" sz="quarter" idx="12"/>
          </p:nvPr>
        </p:nvSpPr>
        <p:spPr/>
        <p:txBody>
          <a:bodyPr/>
          <a:lstStyle/>
          <a:p>
            <a:fld id="{B99BD0C6-B02B-4F62-838F-68B226B52CCD}" type="slidenum">
              <a:rPr lang="en-CA" smtClean="0"/>
              <a:t>‹#›</a:t>
            </a:fld>
            <a:endParaRPr lang="en-CA"/>
          </a:p>
        </p:txBody>
      </p:sp>
    </p:spTree>
    <p:extLst>
      <p:ext uri="{BB962C8B-B14F-4D97-AF65-F5344CB8AC3E}">
        <p14:creationId xmlns:p14="http://schemas.microsoft.com/office/powerpoint/2010/main" val="1907922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ECFFF-3E6C-4683-BE6C-D69E6B4AAE71}"/>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FA23BE72-4E38-EA92-B86A-089F6CB024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AE7D894-1B6F-EEAC-01C2-43B2955E69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C65B31BE-8959-34DF-E607-A284EB59D3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89F534-200F-6443-E65B-2F0FF72C9CF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8434E7A0-F29D-BA38-8B30-B76391A11F7E}"/>
              </a:ext>
            </a:extLst>
          </p:cNvPr>
          <p:cNvSpPr>
            <a:spLocks noGrp="1"/>
          </p:cNvSpPr>
          <p:nvPr>
            <p:ph type="dt" sz="half" idx="10"/>
          </p:nvPr>
        </p:nvSpPr>
        <p:spPr/>
        <p:txBody>
          <a:bodyPr/>
          <a:lstStyle/>
          <a:p>
            <a:fld id="{FF76047E-2216-4480-AB77-8C9133776B14}" type="datetimeFigureOut">
              <a:rPr lang="en-CA" smtClean="0"/>
              <a:t>2025-04-09</a:t>
            </a:fld>
            <a:endParaRPr lang="en-CA"/>
          </a:p>
        </p:txBody>
      </p:sp>
      <p:sp>
        <p:nvSpPr>
          <p:cNvPr id="8" name="Footer Placeholder 7">
            <a:extLst>
              <a:ext uri="{FF2B5EF4-FFF2-40B4-BE49-F238E27FC236}">
                <a16:creationId xmlns:a16="http://schemas.microsoft.com/office/drawing/2014/main" id="{35D4A60E-D3FF-ECA7-A33A-E494462BC552}"/>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C114ACBE-A1D8-7D81-AECF-665C5D0D80D6}"/>
              </a:ext>
            </a:extLst>
          </p:cNvPr>
          <p:cNvSpPr>
            <a:spLocks noGrp="1"/>
          </p:cNvSpPr>
          <p:nvPr>
            <p:ph type="sldNum" sz="quarter" idx="12"/>
          </p:nvPr>
        </p:nvSpPr>
        <p:spPr/>
        <p:txBody>
          <a:bodyPr/>
          <a:lstStyle/>
          <a:p>
            <a:fld id="{B99BD0C6-B02B-4F62-838F-68B226B52CCD}" type="slidenum">
              <a:rPr lang="en-CA" smtClean="0"/>
              <a:t>‹#›</a:t>
            </a:fld>
            <a:endParaRPr lang="en-CA"/>
          </a:p>
        </p:txBody>
      </p:sp>
    </p:spTree>
    <p:extLst>
      <p:ext uri="{BB962C8B-B14F-4D97-AF65-F5344CB8AC3E}">
        <p14:creationId xmlns:p14="http://schemas.microsoft.com/office/powerpoint/2010/main" val="223106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E268C-6AC0-B418-CC24-6F75AEAD13B1}"/>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716E325B-4344-0183-3D76-9D53806F1B22}"/>
              </a:ext>
            </a:extLst>
          </p:cNvPr>
          <p:cNvSpPr>
            <a:spLocks noGrp="1"/>
          </p:cNvSpPr>
          <p:nvPr>
            <p:ph type="dt" sz="half" idx="10"/>
          </p:nvPr>
        </p:nvSpPr>
        <p:spPr/>
        <p:txBody>
          <a:bodyPr/>
          <a:lstStyle/>
          <a:p>
            <a:fld id="{FF76047E-2216-4480-AB77-8C9133776B14}" type="datetimeFigureOut">
              <a:rPr lang="en-CA" smtClean="0"/>
              <a:t>2025-04-09</a:t>
            </a:fld>
            <a:endParaRPr lang="en-CA"/>
          </a:p>
        </p:txBody>
      </p:sp>
      <p:sp>
        <p:nvSpPr>
          <p:cNvPr id="4" name="Footer Placeholder 3">
            <a:extLst>
              <a:ext uri="{FF2B5EF4-FFF2-40B4-BE49-F238E27FC236}">
                <a16:creationId xmlns:a16="http://schemas.microsoft.com/office/drawing/2014/main" id="{53A6ADC8-E568-F06A-4B51-D13ABF84BC5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41DE8A91-9B84-B783-0CAC-C7BB1A8B98E8}"/>
              </a:ext>
            </a:extLst>
          </p:cNvPr>
          <p:cNvSpPr>
            <a:spLocks noGrp="1"/>
          </p:cNvSpPr>
          <p:nvPr>
            <p:ph type="sldNum" sz="quarter" idx="12"/>
          </p:nvPr>
        </p:nvSpPr>
        <p:spPr/>
        <p:txBody>
          <a:bodyPr/>
          <a:lstStyle/>
          <a:p>
            <a:fld id="{B99BD0C6-B02B-4F62-838F-68B226B52CCD}" type="slidenum">
              <a:rPr lang="en-CA" smtClean="0"/>
              <a:t>‹#›</a:t>
            </a:fld>
            <a:endParaRPr lang="en-CA"/>
          </a:p>
        </p:txBody>
      </p:sp>
    </p:spTree>
    <p:extLst>
      <p:ext uri="{BB962C8B-B14F-4D97-AF65-F5344CB8AC3E}">
        <p14:creationId xmlns:p14="http://schemas.microsoft.com/office/powerpoint/2010/main" val="3171843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EB87F4-2CBE-25B9-53A6-3283482CE0DC}"/>
              </a:ext>
            </a:extLst>
          </p:cNvPr>
          <p:cNvSpPr>
            <a:spLocks noGrp="1"/>
          </p:cNvSpPr>
          <p:nvPr>
            <p:ph type="dt" sz="half" idx="10"/>
          </p:nvPr>
        </p:nvSpPr>
        <p:spPr/>
        <p:txBody>
          <a:bodyPr/>
          <a:lstStyle/>
          <a:p>
            <a:fld id="{FF76047E-2216-4480-AB77-8C9133776B14}" type="datetimeFigureOut">
              <a:rPr lang="en-CA" smtClean="0"/>
              <a:t>2025-04-09</a:t>
            </a:fld>
            <a:endParaRPr lang="en-CA"/>
          </a:p>
        </p:txBody>
      </p:sp>
      <p:sp>
        <p:nvSpPr>
          <p:cNvPr id="3" name="Footer Placeholder 2">
            <a:extLst>
              <a:ext uri="{FF2B5EF4-FFF2-40B4-BE49-F238E27FC236}">
                <a16:creationId xmlns:a16="http://schemas.microsoft.com/office/drawing/2014/main" id="{16F23659-8EFF-08A9-6E71-D549B3CB2FAC}"/>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A6CE587F-2491-C4A0-9541-A85D6799763D}"/>
              </a:ext>
            </a:extLst>
          </p:cNvPr>
          <p:cNvSpPr>
            <a:spLocks noGrp="1"/>
          </p:cNvSpPr>
          <p:nvPr>
            <p:ph type="sldNum" sz="quarter" idx="12"/>
          </p:nvPr>
        </p:nvSpPr>
        <p:spPr/>
        <p:txBody>
          <a:bodyPr/>
          <a:lstStyle/>
          <a:p>
            <a:fld id="{B99BD0C6-B02B-4F62-838F-68B226B52CCD}" type="slidenum">
              <a:rPr lang="en-CA" smtClean="0"/>
              <a:t>‹#›</a:t>
            </a:fld>
            <a:endParaRPr lang="en-CA"/>
          </a:p>
        </p:txBody>
      </p:sp>
    </p:spTree>
    <p:extLst>
      <p:ext uri="{BB962C8B-B14F-4D97-AF65-F5344CB8AC3E}">
        <p14:creationId xmlns:p14="http://schemas.microsoft.com/office/powerpoint/2010/main" val="17610841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A4F1B-BBCA-9D91-AF74-04E8A64E8C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9676915C-6BC5-B8A7-BA34-434B0EA7B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14F49C9B-B28B-E809-074A-B5D1D30092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1923EC-5C00-DA3C-842C-447EB741EFCA}"/>
              </a:ext>
            </a:extLst>
          </p:cNvPr>
          <p:cNvSpPr>
            <a:spLocks noGrp="1"/>
          </p:cNvSpPr>
          <p:nvPr>
            <p:ph type="dt" sz="half" idx="10"/>
          </p:nvPr>
        </p:nvSpPr>
        <p:spPr/>
        <p:txBody>
          <a:bodyPr/>
          <a:lstStyle/>
          <a:p>
            <a:fld id="{FF76047E-2216-4480-AB77-8C9133776B14}" type="datetimeFigureOut">
              <a:rPr lang="en-CA" smtClean="0"/>
              <a:t>2025-04-09</a:t>
            </a:fld>
            <a:endParaRPr lang="en-CA"/>
          </a:p>
        </p:txBody>
      </p:sp>
      <p:sp>
        <p:nvSpPr>
          <p:cNvPr id="6" name="Footer Placeholder 5">
            <a:extLst>
              <a:ext uri="{FF2B5EF4-FFF2-40B4-BE49-F238E27FC236}">
                <a16:creationId xmlns:a16="http://schemas.microsoft.com/office/drawing/2014/main" id="{83E46008-6355-A367-0B83-79404190BF18}"/>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0D136C15-727F-B318-A03F-1C0426AEDB94}"/>
              </a:ext>
            </a:extLst>
          </p:cNvPr>
          <p:cNvSpPr>
            <a:spLocks noGrp="1"/>
          </p:cNvSpPr>
          <p:nvPr>
            <p:ph type="sldNum" sz="quarter" idx="12"/>
          </p:nvPr>
        </p:nvSpPr>
        <p:spPr/>
        <p:txBody>
          <a:bodyPr/>
          <a:lstStyle/>
          <a:p>
            <a:fld id="{B99BD0C6-B02B-4F62-838F-68B226B52CCD}" type="slidenum">
              <a:rPr lang="en-CA" smtClean="0"/>
              <a:t>‹#›</a:t>
            </a:fld>
            <a:endParaRPr lang="en-CA"/>
          </a:p>
        </p:txBody>
      </p:sp>
    </p:spTree>
    <p:extLst>
      <p:ext uri="{BB962C8B-B14F-4D97-AF65-F5344CB8AC3E}">
        <p14:creationId xmlns:p14="http://schemas.microsoft.com/office/powerpoint/2010/main" val="35135518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A3396-D23A-AC17-427A-87F7C60AB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E59B1695-A1B1-271D-C7FB-CC8C66BD37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D46153AB-2603-BB0C-D427-27F2CDBBA9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B4B2B-C01E-2BFB-9DB8-B658686AFBE1}"/>
              </a:ext>
            </a:extLst>
          </p:cNvPr>
          <p:cNvSpPr>
            <a:spLocks noGrp="1"/>
          </p:cNvSpPr>
          <p:nvPr>
            <p:ph type="dt" sz="half" idx="10"/>
          </p:nvPr>
        </p:nvSpPr>
        <p:spPr/>
        <p:txBody>
          <a:bodyPr/>
          <a:lstStyle/>
          <a:p>
            <a:fld id="{FF76047E-2216-4480-AB77-8C9133776B14}" type="datetimeFigureOut">
              <a:rPr lang="en-CA" smtClean="0"/>
              <a:t>2025-04-09</a:t>
            </a:fld>
            <a:endParaRPr lang="en-CA"/>
          </a:p>
        </p:txBody>
      </p:sp>
      <p:sp>
        <p:nvSpPr>
          <p:cNvPr id="6" name="Footer Placeholder 5">
            <a:extLst>
              <a:ext uri="{FF2B5EF4-FFF2-40B4-BE49-F238E27FC236}">
                <a16:creationId xmlns:a16="http://schemas.microsoft.com/office/drawing/2014/main" id="{215AD3FF-ED87-24E8-780D-7B50D5AC516E}"/>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19ADFA7F-1125-E312-CDD8-15757B0D0F3E}"/>
              </a:ext>
            </a:extLst>
          </p:cNvPr>
          <p:cNvSpPr>
            <a:spLocks noGrp="1"/>
          </p:cNvSpPr>
          <p:nvPr>
            <p:ph type="sldNum" sz="quarter" idx="12"/>
          </p:nvPr>
        </p:nvSpPr>
        <p:spPr/>
        <p:txBody>
          <a:bodyPr/>
          <a:lstStyle/>
          <a:p>
            <a:fld id="{B99BD0C6-B02B-4F62-838F-68B226B52CCD}" type="slidenum">
              <a:rPr lang="en-CA" smtClean="0"/>
              <a:t>‹#›</a:t>
            </a:fld>
            <a:endParaRPr lang="en-CA"/>
          </a:p>
        </p:txBody>
      </p:sp>
    </p:spTree>
    <p:extLst>
      <p:ext uri="{BB962C8B-B14F-4D97-AF65-F5344CB8AC3E}">
        <p14:creationId xmlns:p14="http://schemas.microsoft.com/office/powerpoint/2010/main" val="35554814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BC18CB-1AD6-505C-128C-B2A3FF4E9F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BF2883FA-4DB5-952A-4107-9CF496D8D1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3BDCF7C-148E-6C6D-5107-9DDD1DB4D2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F76047E-2216-4480-AB77-8C9133776B14}" type="datetimeFigureOut">
              <a:rPr lang="en-CA" smtClean="0"/>
              <a:t>2025-04-09</a:t>
            </a:fld>
            <a:endParaRPr lang="en-CA"/>
          </a:p>
        </p:txBody>
      </p:sp>
      <p:sp>
        <p:nvSpPr>
          <p:cNvPr id="5" name="Footer Placeholder 4">
            <a:extLst>
              <a:ext uri="{FF2B5EF4-FFF2-40B4-BE49-F238E27FC236}">
                <a16:creationId xmlns:a16="http://schemas.microsoft.com/office/drawing/2014/main" id="{FF9ECEFD-6C45-7A4A-3536-F26FD07E6E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1A57E275-ADDF-E1CF-49CC-D968A79DD4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99BD0C6-B02B-4F62-838F-68B226B52CCD}" type="slidenum">
              <a:rPr lang="en-CA" smtClean="0"/>
              <a:t>‹#›</a:t>
            </a:fld>
            <a:endParaRPr lang="en-CA"/>
          </a:p>
        </p:txBody>
      </p:sp>
    </p:spTree>
    <p:extLst>
      <p:ext uri="{BB962C8B-B14F-4D97-AF65-F5344CB8AC3E}">
        <p14:creationId xmlns:p14="http://schemas.microsoft.com/office/powerpoint/2010/main" val="19534519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150.statcan.gc.ca/t1/tbl1/en/tv.action?pid=3210010601" TargetMode="External"/></Relationships>
</file>

<file path=ppt/slides/_rels/slide11.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www150.statcan.gc.ca/t1/tbl1/en/tv.action?pid=3210010601" TargetMode="External"/></Relationships>
</file>

<file path=ppt/slides/_rels/slide12.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14.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chart" Target="../charts/chart15.xml"/></Relationships>
</file>

<file path=ppt/slides/_rels/slide16.xml.rels><?xml version="1.0" encoding="UTF-8" standalone="yes"?>
<Relationships xmlns="http://schemas.openxmlformats.org/package/2006/relationships"><Relationship Id="rId3" Type="http://schemas.openxmlformats.org/officeDocument/2006/relationships/chart" Target="../charts/chart16.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www150.statcan.gc.ca/t1/tbl1/en/tv.action?pid=3210010601"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s://www150.statcan.gc.ca/t1/tbl1/en/tv.action?pid=3210010601"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150.statcan.gc.ca/t1/tbl1/en/tv.action?pid=3210010601"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150.statcan.gc.ca/t1/tbl1/en/tv.action?pid=3210010601"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150.statcan.gc.ca/t1/tbl1/en/tv.action?pid=3210010601" TargetMode="External"/><Relationship Id="rId2" Type="http://schemas.openxmlformats.org/officeDocument/2006/relationships/chart" Target="../charts/chart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5C6-43F4-9D5F-489C-BBDCFD12B280}"/>
              </a:ext>
            </a:extLst>
          </p:cNvPr>
          <p:cNvSpPr>
            <a:spLocks noGrp="1"/>
          </p:cNvSpPr>
          <p:nvPr>
            <p:ph type="ctrTitle"/>
          </p:nvPr>
        </p:nvSpPr>
        <p:spPr/>
        <p:txBody>
          <a:bodyPr/>
          <a:lstStyle/>
          <a:p>
            <a:r>
              <a:rPr lang="en-US" dirty="0"/>
              <a:t>BRM Data Slides</a:t>
            </a:r>
            <a:endParaRPr lang="en-CA" dirty="0"/>
          </a:p>
        </p:txBody>
      </p:sp>
      <p:sp>
        <p:nvSpPr>
          <p:cNvPr id="3" name="Subtitle 2">
            <a:extLst>
              <a:ext uri="{FF2B5EF4-FFF2-40B4-BE49-F238E27FC236}">
                <a16:creationId xmlns:a16="http://schemas.microsoft.com/office/drawing/2014/main" id="{217F7301-CA19-91D1-02FC-D0322DEE7D9A}"/>
              </a:ext>
            </a:extLst>
          </p:cNvPr>
          <p:cNvSpPr>
            <a:spLocks noGrp="1"/>
          </p:cNvSpPr>
          <p:nvPr>
            <p:ph type="subTitle" idx="1"/>
          </p:nvPr>
        </p:nvSpPr>
        <p:spPr/>
        <p:txBody>
          <a:bodyPr/>
          <a:lstStyle/>
          <a:p>
            <a:r>
              <a:rPr lang="en-US" dirty="0"/>
              <a:t>March 2025</a:t>
            </a:r>
            <a:endParaRPr lang="en-CA" dirty="0"/>
          </a:p>
        </p:txBody>
      </p:sp>
    </p:spTree>
    <p:extLst>
      <p:ext uri="{BB962C8B-B14F-4D97-AF65-F5344CB8AC3E}">
        <p14:creationId xmlns:p14="http://schemas.microsoft.com/office/powerpoint/2010/main" val="41998933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C49CD90-D0F2-ED8F-095E-0A921F26F206}"/>
              </a:ext>
            </a:extLst>
          </p:cNvPr>
          <p:cNvSpPr>
            <a:spLocks noGrp="1"/>
          </p:cNvSpPr>
          <p:nvPr>
            <p:ph type="title"/>
          </p:nvPr>
        </p:nvSpPr>
        <p:spPr>
          <a:xfrm>
            <a:off x="865953" y="347795"/>
            <a:ext cx="11622024" cy="1014984"/>
          </a:xfrm>
        </p:spPr>
        <p:txBody>
          <a:bodyPr anchor="b">
            <a:normAutofit fontScale="90000"/>
          </a:bodyPr>
          <a:lstStyle/>
          <a:p>
            <a:r>
              <a:rPr lang="en-US" dirty="0"/>
              <a:t>AgriStability: Canada - Provincial Breakdown </a:t>
            </a:r>
            <a:br>
              <a:rPr lang="en-US" dirty="0"/>
            </a:br>
            <a:r>
              <a:rPr lang="en-US" dirty="0"/>
              <a:t>– Payments for </a:t>
            </a:r>
            <a:r>
              <a:rPr lang="en-US" b="1" dirty="0"/>
              <a:t>All Commodities</a:t>
            </a:r>
            <a:endParaRPr lang="en-CA" b="1" dirty="0"/>
          </a:p>
        </p:txBody>
      </p:sp>
      <p:sp>
        <p:nvSpPr>
          <p:cNvPr id="14" name="Rectangle 13">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9" name="Content Placeholder 5">
            <a:extLst>
              <a:ext uri="{FF2B5EF4-FFF2-40B4-BE49-F238E27FC236}">
                <a16:creationId xmlns:a16="http://schemas.microsoft.com/office/drawing/2014/main" id="{4EE82548-068E-2387-1884-A62D449E2000}"/>
              </a:ext>
            </a:extLst>
          </p:cNvPr>
          <p:cNvGraphicFramePr>
            <a:graphicFrameLocks noGrp="1"/>
          </p:cNvGraphicFramePr>
          <p:nvPr>
            <p:ph idx="1"/>
            <p:extLst>
              <p:ext uri="{D42A27DB-BD31-4B8C-83A1-F6EECF244321}">
                <p14:modId xmlns:p14="http://schemas.microsoft.com/office/powerpoint/2010/main" val="921670416"/>
              </p:ext>
            </p:extLst>
          </p:nvPr>
        </p:nvGraphicFramePr>
        <p:xfrm>
          <a:off x="838200" y="1926266"/>
          <a:ext cx="10515600" cy="4675702"/>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a:extLst>
              <a:ext uri="{FF2B5EF4-FFF2-40B4-BE49-F238E27FC236}">
                <a16:creationId xmlns:a16="http://schemas.microsoft.com/office/drawing/2014/main" id="{DF29F7D0-09B2-8671-D6CD-A4B758399071}"/>
              </a:ext>
            </a:extLst>
          </p:cNvPr>
          <p:cNvCxnSpPr>
            <a:cxnSpLocks/>
          </p:cNvCxnSpPr>
          <p:nvPr/>
        </p:nvCxnSpPr>
        <p:spPr>
          <a:xfrm>
            <a:off x="4325112" y="2087418"/>
            <a:ext cx="0" cy="3911046"/>
          </a:xfrm>
          <a:prstGeom prst="line">
            <a:avLst/>
          </a:prstGeom>
          <a:ln w="92075">
            <a:prstDash val="sysDash"/>
          </a:ln>
        </p:spPr>
        <p:style>
          <a:lnRef idx="2">
            <a:schemeClr val="dk1"/>
          </a:lnRef>
          <a:fillRef idx="0">
            <a:schemeClr val="dk1"/>
          </a:fillRef>
          <a:effectRef idx="1">
            <a:schemeClr val="dk1"/>
          </a:effectRef>
          <a:fontRef idx="minor">
            <a:schemeClr val="tx1"/>
          </a:fontRef>
        </p:style>
      </p:cxnSp>
      <p:sp>
        <p:nvSpPr>
          <p:cNvPr id="10" name="Arc 9">
            <a:extLst>
              <a:ext uri="{FF2B5EF4-FFF2-40B4-BE49-F238E27FC236}">
                <a16:creationId xmlns:a16="http://schemas.microsoft.com/office/drawing/2014/main" id="{CB91D723-F704-F652-FE7F-C21D569580BF}"/>
              </a:ext>
            </a:extLst>
          </p:cNvPr>
          <p:cNvSpPr/>
          <p:nvPr/>
        </p:nvSpPr>
        <p:spPr>
          <a:xfrm>
            <a:off x="3738419" y="2540000"/>
            <a:ext cx="1590964" cy="304800"/>
          </a:xfrm>
          <a:prstGeom prst="arc">
            <a:avLst/>
          </a:prstGeom>
          <a:ln>
            <a:head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1" name="TextBox 10">
            <a:extLst>
              <a:ext uri="{FF2B5EF4-FFF2-40B4-BE49-F238E27FC236}">
                <a16:creationId xmlns:a16="http://schemas.microsoft.com/office/drawing/2014/main" id="{132BEFAA-663B-974E-4E22-14A0CE8B47AA}"/>
              </a:ext>
            </a:extLst>
          </p:cNvPr>
          <p:cNvSpPr txBox="1"/>
          <p:nvPr/>
        </p:nvSpPr>
        <p:spPr>
          <a:xfrm>
            <a:off x="5329383" y="2504769"/>
            <a:ext cx="4082472" cy="553998"/>
          </a:xfrm>
          <a:prstGeom prst="rect">
            <a:avLst/>
          </a:prstGeom>
          <a:noFill/>
        </p:spPr>
        <p:txBody>
          <a:bodyPr wrap="square" rtlCol="0">
            <a:spAutoFit/>
          </a:bodyPr>
          <a:lstStyle/>
          <a:p>
            <a:r>
              <a:rPr lang="en-US" sz="1500" dirty="0"/>
              <a:t>AgriStability trigger decreased from 85% to 70%.</a:t>
            </a:r>
            <a:endParaRPr lang="en-CA" sz="1500" dirty="0"/>
          </a:p>
        </p:txBody>
      </p:sp>
      <p:sp>
        <p:nvSpPr>
          <p:cNvPr id="4" name="TextBox 3">
            <a:extLst>
              <a:ext uri="{FF2B5EF4-FFF2-40B4-BE49-F238E27FC236}">
                <a16:creationId xmlns:a16="http://schemas.microsoft.com/office/drawing/2014/main" id="{444A2EEC-7F5C-660F-2F0D-2191CC76FA23}"/>
              </a:ext>
            </a:extLst>
          </p:cNvPr>
          <p:cNvSpPr txBox="1"/>
          <p:nvPr/>
        </p:nvSpPr>
        <p:spPr>
          <a:xfrm>
            <a:off x="566607" y="6501510"/>
            <a:ext cx="5367528" cy="261610"/>
          </a:xfrm>
          <a:prstGeom prst="rect">
            <a:avLst/>
          </a:prstGeom>
          <a:noFill/>
        </p:spPr>
        <p:txBody>
          <a:bodyPr wrap="square" rtlCol="0">
            <a:spAutoFit/>
          </a:bodyPr>
          <a:lstStyle/>
          <a:p>
            <a:r>
              <a:rPr lang="en-US" sz="1100" b="1" i="1" u="sng" dirty="0"/>
              <a:t>Source: </a:t>
            </a:r>
            <a:r>
              <a:rPr lang="en-US" sz="1100" i="1" dirty="0">
                <a:hlinkClick r:id="rId4"/>
              </a:rPr>
              <a:t>https://www150.statcan.gc.ca/t1/tbl1/en/tv.action?pid=3210010601</a:t>
            </a:r>
            <a:r>
              <a:rPr lang="en-US" sz="1100" i="1" dirty="0"/>
              <a:t> </a:t>
            </a:r>
            <a:endParaRPr lang="en-CA" sz="1100" i="1" dirty="0"/>
          </a:p>
        </p:txBody>
      </p:sp>
    </p:spTree>
    <p:extLst>
      <p:ext uri="{BB962C8B-B14F-4D97-AF65-F5344CB8AC3E}">
        <p14:creationId xmlns:p14="http://schemas.microsoft.com/office/powerpoint/2010/main" val="350506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2286D0-32B3-5FEC-4DB5-F3A80D063FDE}"/>
              </a:ext>
            </a:extLst>
          </p:cNvPr>
          <p:cNvSpPr>
            <a:spLocks noGrp="1"/>
          </p:cNvSpPr>
          <p:nvPr>
            <p:ph type="title"/>
          </p:nvPr>
        </p:nvSpPr>
        <p:spPr>
          <a:xfrm>
            <a:off x="388805" y="338602"/>
            <a:ext cx="11730181" cy="1014984"/>
          </a:xfrm>
        </p:spPr>
        <p:txBody>
          <a:bodyPr anchor="b">
            <a:noAutofit/>
          </a:bodyPr>
          <a:lstStyle/>
          <a:p>
            <a:r>
              <a:rPr lang="en-US" sz="3600" dirty="0"/>
              <a:t>AgriStability: Field Crops (historical) – Total Payments - Ontario</a:t>
            </a:r>
            <a:endParaRPr lang="en-CA" sz="3600" dirty="0"/>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3">
            <a:extLst>
              <a:ext uri="{FF2B5EF4-FFF2-40B4-BE49-F238E27FC236}">
                <a16:creationId xmlns:a16="http://schemas.microsoft.com/office/drawing/2014/main" id="{9A97D77A-FCD3-E72D-FC02-7B2696E90505}"/>
              </a:ext>
            </a:extLst>
          </p:cNvPr>
          <p:cNvGraphicFramePr>
            <a:graphicFrameLocks noGrp="1"/>
          </p:cNvGraphicFramePr>
          <p:nvPr>
            <p:ph idx="1"/>
            <p:extLst>
              <p:ext uri="{D42A27DB-BD31-4B8C-83A1-F6EECF244321}">
                <p14:modId xmlns:p14="http://schemas.microsoft.com/office/powerpoint/2010/main" val="72089831"/>
              </p:ext>
            </p:extLst>
          </p:nvPr>
        </p:nvGraphicFramePr>
        <p:xfrm>
          <a:off x="838200" y="1926266"/>
          <a:ext cx="10515600" cy="4357524"/>
        </p:xfrm>
        <a:graphic>
          <a:graphicData uri="http://schemas.openxmlformats.org/drawingml/2006/chart">
            <c:chart xmlns:c="http://schemas.openxmlformats.org/drawingml/2006/chart" xmlns:r="http://schemas.openxmlformats.org/officeDocument/2006/relationships" r:id="rId3"/>
          </a:graphicData>
        </a:graphic>
      </p:graphicFrame>
      <p:cxnSp>
        <p:nvCxnSpPr>
          <p:cNvPr id="8" name="Straight Connector 7">
            <a:extLst>
              <a:ext uri="{FF2B5EF4-FFF2-40B4-BE49-F238E27FC236}">
                <a16:creationId xmlns:a16="http://schemas.microsoft.com/office/drawing/2014/main" id="{751ABB35-890C-703F-CC12-2F14F324B25F}"/>
              </a:ext>
            </a:extLst>
          </p:cNvPr>
          <p:cNvCxnSpPr/>
          <p:nvPr/>
        </p:nvCxnSpPr>
        <p:spPr>
          <a:xfrm>
            <a:off x="3780167" y="2016276"/>
            <a:ext cx="0" cy="3989902"/>
          </a:xfrm>
          <a:prstGeom prst="line">
            <a:avLst/>
          </a:prstGeom>
          <a:ln w="92075">
            <a:prstDash val="sysDash"/>
          </a:ln>
        </p:spPr>
        <p:style>
          <a:lnRef idx="2">
            <a:schemeClr val="dk1"/>
          </a:lnRef>
          <a:fillRef idx="0">
            <a:schemeClr val="dk1"/>
          </a:fillRef>
          <a:effectRef idx="1">
            <a:schemeClr val="dk1"/>
          </a:effectRef>
          <a:fontRef idx="minor">
            <a:schemeClr val="tx1"/>
          </a:fontRef>
        </p:style>
      </p:cxnSp>
      <p:sp>
        <p:nvSpPr>
          <p:cNvPr id="9" name="Arc 8">
            <a:extLst>
              <a:ext uri="{FF2B5EF4-FFF2-40B4-BE49-F238E27FC236}">
                <a16:creationId xmlns:a16="http://schemas.microsoft.com/office/drawing/2014/main" id="{7FA933D3-C377-1BCA-4F22-3F78EE6415C2}"/>
              </a:ext>
            </a:extLst>
          </p:cNvPr>
          <p:cNvSpPr/>
          <p:nvPr/>
        </p:nvSpPr>
        <p:spPr>
          <a:xfrm>
            <a:off x="3110347" y="2630010"/>
            <a:ext cx="1590964" cy="304800"/>
          </a:xfrm>
          <a:prstGeom prst="arc">
            <a:avLst/>
          </a:prstGeom>
          <a:ln>
            <a:head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1" name="TextBox 10">
            <a:extLst>
              <a:ext uri="{FF2B5EF4-FFF2-40B4-BE49-F238E27FC236}">
                <a16:creationId xmlns:a16="http://schemas.microsoft.com/office/drawing/2014/main" id="{F7E794C4-7A7A-ED5F-6239-622B80DFA759}"/>
              </a:ext>
            </a:extLst>
          </p:cNvPr>
          <p:cNvSpPr txBox="1"/>
          <p:nvPr/>
        </p:nvSpPr>
        <p:spPr>
          <a:xfrm>
            <a:off x="4399326" y="2760250"/>
            <a:ext cx="1854570" cy="923330"/>
          </a:xfrm>
          <a:prstGeom prst="rect">
            <a:avLst/>
          </a:prstGeom>
          <a:noFill/>
        </p:spPr>
        <p:txBody>
          <a:bodyPr wrap="square" rtlCol="0">
            <a:spAutoFit/>
          </a:bodyPr>
          <a:lstStyle/>
          <a:p>
            <a:r>
              <a:rPr lang="en-US" dirty="0"/>
              <a:t>CAIS transitions to AgriStability: </a:t>
            </a:r>
            <a:r>
              <a:rPr lang="en-US" b="1" dirty="0"/>
              <a:t>2007</a:t>
            </a:r>
            <a:endParaRPr lang="en-CA" b="1" dirty="0"/>
          </a:p>
        </p:txBody>
      </p:sp>
      <p:cxnSp>
        <p:nvCxnSpPr>
          <p:cNvPr id="13" name="Straight Connector 12">
            <a:extLst>
              <a:ext uri="{FF2B5EF4-FFF2-40B4-BE49-F238E27FC236}">
                <a16:creationId xmlns:a16="http://schemas.microsoft.com/office/drawing/2014/main" id="{F81D322C-2246-3F86-73D6-45346A23B9C4}"/>
              </a:ext>
            </a:extLst>
          </p:cNvPr>
          <p:cNvCxnSpPr/>
          <p:nvPr/>
        </p:nvCxnSpPr>
        <p:spPr>
          <a:xfrm>
            <a:off x="6394058" y="2016276"/>
            <a:ext cx="0" cy="3989902"/>
          </a:xfrm>
          <a:prstGeom prst="line">
            <a:avLst/>
          </a:prstGeom>
          <a:ln w="92075">
            <a:prstDash val="sysDash"/>
          </a:ln>
        </p:spPr>
        <p:style>
          <a:lnRef idx="2">
            <a:schemeClr val="dk1"/>
          </a:lnRef>
          <a:fillRef idx="0">
            <a:schemeClr val="dk1"/>
          </a:fillRef>
          <a:effectRef idx="1">
            <a:schemeClr val="dk1"/>
          </a:effectRef>
          <a:fontRef idx="minor">
            <a:schemeClr val="tx1"/>
          </a:fontRef>
        </p:style>
      </p:cxnSp>
      <p:sp>
        <p:nvSpPr>
          <p:cNvPr id="15" name="TextBox 14">
            <a:extLst>
              <a:ext uri="{FF2B5EF4-FFF2-40B4-BE49-F238E27FC236}">
                <a16:creationId xmlns:a16="http://schemas.microsoft.com/office/drawing/2014/main" id="{55177A75-A797-CACA-A981-492F328D4E83}"/>
              </a:ext>
            </a:extLst>
          </p:cNvPr>
          <p:cNvSpPr txBox="1"/>
          <p:nvPr/>
        </p:nvSpPr>
        <p:spPr>
          <a:xfrm>
            <a:off x="7049840" y="2874116"/>
            <a:ext cx="4082472" cy="646331"/>
          </a:xfrm>
          <a:prstGeom prst="rect">
            <a:avLst/>
          </a:prstGeom>
          <a:noFill/>
        </p:spPr>
        <p:txBody>
          <a:bodyPr wrap="square" rtlCol="0">
            <a:spAutoFit/>
          </a:bodyPr>
          <a:lstStyle/>
          <a:p>
            <a:r>
              <a:rPr lang="en-US" dirty="0"/>
              <a:t>AgriStability trigger decreased from </a:t>
            </a:r>
            <a:r>
              <a:rPr lang="en-US" b="1" dirty="0"/>
              <a:t>85% to 70% </a:t>
            </a:r>
            <a:r>
              <a:rPr lang="en-US" dirty="0">
                <a:sym typeface="Wingdings" panose="05000000000000000000" pitchFamily="2" charset="2"/>
              </a:rPr>
              <a:t> 2013</a:t>
            </a:r>
            <a:endParaRPr lang="en-CA" dirty="0"/>
          </a:p>
        </p:txBody>
      </p:sp>
      <p:sp>
        <p:nvSpPr>
          <p:cNvPr id="16" name="Arc 15">
            <a:extLst>
              <a:ext uri="{FF2B5EF4-FFF2-40B4-BE49-F238E27FC236}">
                <a16:creationId xmlns:a16="http://schemas.microsoft.com/office/drawing/2014/main" id="{1D335A01-B547-F736-A4B8-7B30FD91807B}"/>
              </a:ext>
            </a:extLst>
          </p:cNvPr>
          <p:cNvSpPr/>
          <p:nvPr/>
        </p:nvSpPr>
        <p:spPr>
          <a:xfrm>
            <a:off x="5745342" y="2799072"/>
            <a:ext cx="1590964" cy="304800"/>
          </a:xfrm>
          <a:prstGeom prst="arc">
            <a:avLst/>
          </a:prstGeom>
          <a:ln>
            <a:head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cxnSp>
        <p:nvCxnSpPr>
          <p:cNvPr id="18" name="Straight Connector 17">
            <a:extLst>
              <a:ext uri="{FF2B5EF4-FFF2-40B4-BE49-F238E27FC236}">
                <a16:creationId xmlns:a16="http://schemas.microsoft.com/office/drawing/2014/main" id="{928B67C5-8CBF-FC97-B667-FEEC69C75B0E}"/>
              </a:ext>
            </a:extLst>
          </p:cNvPr>
          <p:cNvCxnSpPr/>
          <p:nvPr/>
        </p:nvCxnSpPr>
        <p:spPr>
          <a:xfrm>
            <a:off x="1810327" y="5172364"/>
            <a:ext cx="1671782" cy="0"/>
          </a:xfrm>
          <a:prstGeom prst="line">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9" name="TextBox 18">
            <a:extLst>
              <a:ext uri="{FF2B5EF4-FFF2-40B4-BE49-F238E27FC236}">
                <a16:creationId xmlns:a16="http://schemas.microsoft.com/office/drawing/2014/main" id="{CCA68E9F-7DF7-DAAE-2DBC-BDB2041947DF}"/>
              </a:ext>
            </a:extLst>
          </p:cNvPr>
          <p:cNvSpPr txBox="1"/>
          <p:nvPr/>
        </p:nvSpPr>
        <p:spPr>
          <a:xfrm>
            <a:off x="2307058" y="5228301"/>
            <a:ext cx="815294" cy="369332"/>
          </a:xfrm>
          <a:prstGeom prst="rect">
            <a:avLst/>
          </a:prstGeom>
          <a:noFill/>
        </p:spPr>
        <p:txBody>
          <a:bodyPr wrap="square" rtlCol="0">
            <a:spAutoFit/>
          </a:bodyPr>
          <a:lstStyle/>
          <a:p>
            <a:r>
              <a:rPr lang="en-US" dirty="0"/>
              <a:t>CAIS</a:t>
            </a:r>
            <a:endParaRPr lang="en-CA" dirty="0"/>
          </a:p>
        </p:txBody>
      </p:sp>
      <p:sp>
        <p:nvSpPr>
          <p:cNvPr id="3" name="TextBox 2">
            <a:extLst>
              <a:ext uri="{FF2B5EF4-FFF2-40B4-BE49-F238E27FC236}">
                <a16:creationId xmlns:a16="http://schemas.microsoft.com/office/drawing/2014/main" id="{DC59E32A-ACD5-8E7B-DFF8-1B95EB351821}"/>
              </a:ext>
            </a:extLst>
          </p:cNvPr>
          <p:cNvSpPr txBox="1"/>
          <p:nvPr/>
        </p:nvSpPr>
        <p:spPr>
          <a:xfrm>
            <a:off x="594360" y="6446520"/>
            <a:ext cx="5367528" cy="261610"/>
          </a:xfrm>
          <a:prstGeom prst="rect">
            <a:avLst/>
          </a:prstGeom>
          <a:noFill/>
        </p:spPr>
        <p:txBody>
          <a:bodyPr wrap="square" rtlCol="0">
            <a:spAutoFit/>
          </a:bodyPr>
          <a:lstStyle/>
          <a:p>
            <a:r>
              <a:rPr lang="en-US" sz="1100" b="1" i="1" u="sng" dirty="0"/>
              <a:t>Source: </a:t>
            </a:r>
            <a:r>
              <a:rPr lang="en-US" sz="1100" i="1" dirty="0">
                <a:hlinkClick r:id="rId4"/>
              </a:rPr>
              <a:t>https://www150.statcan.gc.ca/t1/tbl1/en/tv.action?pid=3210010601</a:t>
            </a:r>
            <a:r>
              <a:rPr lang="en-US" sz="1100" i="1" dirty="0"/>
              <a:t> c</a:t>
            </a:r>
            <a:endParaRPr lang="en-CA" sz="1100" i="1" dirty="0"/>
          </a:p>
        </p:txBody>
      </p:sp>
      <p:sp>
        <p:nvSpPr>
          <p:cNvPr id="4" name="Right Brace 3">
            <a:extLst>
              <a:ext uri="{FF2B5EF4-FFF2-40B4-BE49-F238E27FC236}">
                <a16:creationId xmlns:a16="http://schemas.microsoft.com/office/drawing/2014/main" id="{8912EA6D-3580-0AB9-1179-FD4576441C11}"/>
              </a:ext>
            </a:extLst>
          </p:cNvPr>
          <p:cNvSpPr/>
          <p:nvPr/>
        </p:nvSpPr>
        <p:spPr>
          <a:xfrm rot="5400000">
            <a:off x="10410818" y="5708035"/>
            <a:ext cx="230910" cy="1291931"/>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5" name="TextBox 4">
            <a:extLst>
              <a:ext uri="{FF2B5EF4-FFF2-40B4-BE49-F238E27FC236}">
                <a16:creationId xmlns:a16="http://schemas.microsoft.com/office/drawing/2014/main" id="{98002F10-5314-7D9C-FF24-BF95E951DEF8}"/>
              </a:ext>
            </a:extLst>
          </p:cNvPr>
          <p:cNvSpPr txBox="1"/>
          <p:nvPr/>
        </p:nvSpPr>
        <p:spPr>
          <a:xfrm>
            <a:off x="10197932" y="6423350"/>
            <a:ext cx="1291930" cy="461665"/>
          </a:xfrm>
          <a:prstGeom prst="rect">
            <a:avLst/>
          </a:prstGeom>
          <a:noFill/>
        </p:spPr>
        <p:txBody>
          <a:bodyPr wrap="square" rtlCol="0">
            <a:spAutoFit/>
          </a:bodyPr>
          <a:lstStyle/>
          <a:p>
            <a:r>
              <a:rPr lang="en-US" sz="1200" b="1" dirty="0"/>
              <a:t>Top-up payment </a:t>
            </a:r>
            <a:endParaRPr lang="en-CA" sz="1200" b="1" dirty="0"/>
          </a:p>
        </p:txBody>
      </p:sp>
    </p:spTree>
    <p:extLst>
      <p:ext uri="{BB962C8B-B14F-4D97-AF65-F5344CB8AC3E}">
        <p14:creationId xmlns:p14="http://schemas.microsoft.com/office/powerpoint/2010/main" val="1107116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43B2D-016D-74CA-FA5C-EA5663790E7C}"/>
              </a:ext>
            </a:extLst>
          </p:cNvPr>
          <p:cNvSpPr>
            <a:spLocks noGrp="1"/>
          </p:cNvSpPr>
          <p:nvPr>
            <p:ph type="title"/>
          </p:nvPr>
        </p:nvSpPr>
        <p:spPr>
          <a:xfrm>
            <a:off x="356617" y="365125"/>
            <a:ext cx="11641326" cy="1325563"/>
          </a:xfrm>
        </p:spPr>
        <p:txBody>
          <a:bodyPr>
            <a:normAutofit/>
          </a:bodyPr>
          <a:lstStyle/>
          <a:p>
            <a:r>
              <a:rPr lang="en-US" sz="3900" dirty="0"/>
              <a:t>AgriStability: Ontario - Average Payment &amp; Participation</a:t>
            </a:r>
            <a:br>
              <a:rPr lang="en-US" sz="3900" dirty="0"/>
            </a:br>
            <a:r>
              <a:rPr lang="en-US" sz="3900" dirty="0"/>
              <a:t>(Field Crops)</a:t>
            </a:r>
            <a:endParaRPr lang="en-CA" sz="3900" dirty="0"/>
          </a:p>
        </p:txBody>
      </p:sp>
      <p:graphicFrame>
        <p:nvGraphicFramePr>
          <p:cNvPr id="4" name="Chart 3">
            <a:extLst>
              <a:ext uri="{FF2B5EF4-FFF2-40B4-BE49-F238E27FC236}">
                <a16:creationId xmlns:a16="http://schemas.microsoft.com/office/drawing/2014/main" id="{9955AD9A-6D2A-9A2D-D5BC-D89DEE767D81}"/>
              </a:ext>
            </a:extLst>
          </p:cNvPr>
          <p:cNvGraphicFramePr>
            <a:graphicFrameLocks/>
          </p:cNvGraphicFramePr>
          <p:nvPr>
            <p:extLst>
              <p:ext uri="{D42A27DB-BD31-4B8C-83A1-F6EECF244321}">
                <p14:modId xmlns:p14="http://schemas.microsoft.com/office/powerpoint/2010/main" val="2277390229"/>
              </p:ext>
            </p:extLst>
          </p:nvPr>
        </p:nvGraphicFramePr>
        <p:xfrm>
          <a:off x="497453" y="1657401"/>
          <a:ext cx="5665603" cy="2731719"/>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EB8A1B39-68E0-09F1-4C6D-0E449D61828D}"/>
              </a:ext>
            </a:extLst>
          </p:cNvPr>
          <p:cNvSpPr txBox="1"/>
          <p:nvPr/>
        </p:nvSpPr>
        <p:spPr>
          <a:xfrm>
            <a:off x="775023" y="4981753"/>
            <a:ext cx="4297051" cy="1015663"/>
          </a:xfrm>
          <a:prstGeom prst="rect">
            <a:avLst/>
          </a:prstGeom>
          <a:noFill/>
        </p:spPr>
        <p:txBody>
          <a:bodyPr wrap="square" rtlCol="0">
            <a:spAutoFit/>
          </a:bodyPr>
          <a:lstStyle/>
          <a:p>
            <a:pPr marL="285750" indent="-285750">
              <a:buFontTx/>
              <a:buChar char="-"/>
            </a:pPr>
            <a:r>
              <a:rPr lang="en-US" sz="1500" dirty="0"/>
              <a:t>Payment triggers have followed a similar downward trajectory as the “Participants” (see chart to the right)</a:t>
            </a:r>
          </a:p>
          <a:p>
            <a:pPr marL="285750" indent="-285750">
              <a:buFontTx/>
              <a:buChar char="-"/>
            </a:pPr>
            <a:endParaRPr lang="en-CA" sz="1500" dirty="0"/>
          </a:p>
        </p:txBody>
      </p:sp>
      <p:sp>
        <p:nvSpPr>
          <p:cNvPr id="6" name="TextBox 5">
            <a:extLst>
              <a:ext uri="{FF2B5EF4-FFF2-40B4-BE49-F238E27FC236}">
                <a16:creationId xmlns:a16="http://schemas.microsoft.com/office/drawing/2014/main" id="{534D6E5E-44B4-591D-1948-5A6C1494F5AD}"/>
              </a:ext>
            </a:extLst>
          </p:cNvPr>
          <p:cNvSpPr txBox="1"/>
          <p:nvPr/>
        </p:nvSpPr>
        <p:spPr>
          <a:xfrm>
            <a:off x="6951332" y="2137594"/>
            <a:ext cx="4535424" cy="784830"/>
          </a:xfrm>
          <a:prstGeom prst="rect">
            <a:avLst/>
          </a:prstGeom>
          <a:noFill/>
        </p:spPr>
        <p:txBody>
          <a:bodyPr wrap="square" rtlCol="0">
            <a:spAutoFit/>
          </a:bodyPr>
          <a:lstStyle/>
          <a:p>
            <a:pPr marL="285750" indent="-285750">
              <a:buFontTx/>
              <a:buChar char="-"/>
            </a:pPr>
            <a:r>
              <a:rPr lang="en-US" sz="1500" dirty="0"/>
              <a:t>Total participants in all commodities approximately: 9,000.</a:t>
            </a:r>
          </a:p>
          <a:p>
            <a:pPr marL="285750" indent="-285750">
              <a:buFontTx/>
              <a:buChar char="-"/>
            </a:pPr>
            <a:r>
              <a:rPr lang="en-US" sz="1500" dirty="0"/>
              <a:t>$2.2 billion in reference margin, all commodities </a:t>
            </a:r>
            <a:endParaRPr lang="en-CA" sz="1500" dirty="0"/>
          </a:p>
        </p:txBody>
      </p:sp>
      <p:sp>
        <p:nvSpPr>
          <p:cNvPr id="3" name="TextBox 2">
            <a:extLst>
              <a:ext uri="{FF2B5EF4-FFF2-40B4-BE49-F238E27FC236}">
                <a16:creationId xmlns:a16="http://schemas.microsoft.com/office/drawing/2014/main" id="{68096EA0-EC4E-84A7-BF9E-31DD658F35C9}"/>
              </a:ext>
            </a:extLst>
          </p:cNvPr>
          <p:cNvSpPr txBox="1"/>
          <p:nvPr/>
        </p:nvSpPr>
        <p:spPr>
          <a:xfrm>
            <a:off x="1271016" y="6398109"/>
            <a:ext cx="5367528" cy="261610"/>
          </a:xfrm>
          <a:prstGeom prst="rect">
            <a:avLst/>
          </a:prstGeom>
          <a:noFill/>
        </p:spPr>
        <p:txBody>
          <a:bodyPr wrap="square" rtlCol="0">
            <a:spAutoFit/>
          </a:bodyPr>
          <a:lstStyle/>
          <a:p>
            <a:r>
              <a:rPr lang="en-US" sz="1100" b="1" i="1" u="sng" dirty="0"/>
              <a:t>Source: </a:t>
            </a:r>
            <a:r>
              <a:rPr lang="en-US" sz="1100" b="1" i="1" dirty="0"/>
              <a:t>OACC Program Delivery Update</a:t>
            </a:r>
            <a:endParaRPr lang="en-CA" sz="1100" i="1" dirty="0"/>
          </a:p>
        </p:txBody>
      </p:sp>
      <p:graphicFrame>
        <p:nvGraphicFramePr>
          <p:cNvPr id="7" name="Chart 6">
            <a:extLst>
              <a:ext uri="{FF2B5EF4-FFF2-40B4-BE49-F238E27FC236}">
                <a16:creationId xmlns:a16="http://schemas.microsoft.com/office/drawing/2014/main" id="{BBE5E0BD-5875-49E6-BE0A-B38D4B841048}"/>
              </a:ext>
            </a:extLst>
          </p:cNvPr>
          <p:cNvGraphicFramePr>
            <a:graphicFrameLocks/>
          </p:cNvGraphicFramePr>
          <p:nvPr>
            <p:extLst>
              <p:ext uri="{D42A27DB-BD31-4B8C-83A1-F6EECF244321}">
                <p14:modId xmlns:p14="http://schemas.microsoft.com/office/powerpoint/2010/main" val="1859726417"/>
              </p:ext>
            </p:extLst>
          </p:nvPr>
        </p:nvGraphicFramePr>
        <p:xfrm>
          <a:off x="5548540" y="3935578"/>
          <a:ext cx="6726493" cy="2462532"/>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5230160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F8514-36BD-D804-3607-AC1F5EFA7F28}"/>
              </a:ext>
            </a:extLst>
          </p:cNvPr>
          <p:cNvSpPr>
            <a:spLocks noGrp="1"/>
          </p:cNvSpPr>
          <p:nvPr>
            <p:ph type="title"/>
          </p:nvPr>
        </p:nvSpPr>
        <p:spPr/>
        <p:txBody>
          <a:bodyPr/>
          <a:lstStyle/>
          <a:p>
            <a:r>
              <a:rPr lang="en-US" dirty="0"/>
              <a:t>AgriStability – Trends Compared</a:t>
            </a:r>
          </a:p>
        </p:txBody>
      </p:sp>
      <p:graphicFrame>
        <p:nvGraphicFramePr>
          <p:cNvPr id="4" name="Chart 3">
            <a:extLst>
              <a:ext uri="{FF2B5EF4-FFF2-40B4-BE49-F238E27FC236}">
                <a16:creationId xmlns:a16="http://schemas.microsoft.com/office/drawing/2014/main" id="{8811C1DF-4CDB-3F9C-FA3E-794ACE652D60}"/>
              </a:ext>
            </a:extLst>
          </p:cNvPr>
          <p:cNvGraphicFramePr>
            <a:graphicFrameLocks/>
          </p:cNvGraphicFramePr>
          <p:nvPr>
            <p:extLst>
              <p:ext uri="{D42A27DB-BD31-4B8C-83A1-F6EECF244321}">
                <p14:modId xmlns:p14="http://schemas.microsoft.com/office/powerpoint/2010/main" val="3448829209"/>
              </p:ext>
            </p:extLst>
          </p:nvPr>
        </p:nvGraphicFramePr>
        <p:xfrm>
          <a:off x="0" y="1770434"/>
          <a:ext cx="5992238" cy="370623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36BB14B8-AB6E-1239-1D86-C0F0D477AC26}"/>
              </a:ext>
            </a:extLst>
          </p:cNvPr>
          <p:cNvGraphicFramePr>
            <a:graphicFrameLocks/>
          </p:cNvGraphicFramePr>
          <p:nvPr>
            <p:extLst>
              <p:ext uri="{D42A27DB-BD31-4B8C-83A1-F6EECF244321}">
                <p14:modId xmlns:p14="http://schemas.microsoft.com/office/powerpoint/2010/main" val="3418583417"/>
              </p:ext>
            </p:extLst>
          </p:nvPr>
        </p:nvGraphicFramePr>
        <p:xfrm>
          <a:off x="5992238" y="1926077"/>
          <a:ext cx="6199761" cy="3630339"/>
        </p:xfrm>
        <a:graphic>
          <a:graphicData uri="http://schemas.openxmlformats.org/drawingml/2006/chart">
            <c:chart xmlns:c="http://schemas.openxmlformats.org/drawingml/2006/chart" xmlns:r="http://schemas.openxmlformats.org/officeDocument/2006/relationships" r:id="rId4"/>
          </a:graphicData>
        </a:graphic>
      </p:graphicFrame>
      <p:sp>
        <p:nvSpPr>
          <p:cNvPr id="6" name="TextBox 5">
            <a:extLst>
              <a:ext uri="{FF2B5EF4-FFF2-40B4-BE49-F238E27FC236}">
                <a16:creationId xmlns:a16="http://schemas.microsoft.com/office/drawing/2014/main" id="{F0A7E83D-4EBE-0E08-7B91-713F98055962}"/>
              </a:ext>
            </a:extLst>
          </p:cNvPr>
          <p:cNvSpPr txBox="1"/>
          <p:nvPr/>
        </p:nvSpPr>
        <p:spPr>
          <a:xfrm>
            <a:off x="586409" y="6013174"/>
            <a:ext cx="9044608" cy="461665"/>
          </a:xfrm>
          <a:prstGeom prst="rect">
            <a:avLst/>
          </a:prstGeom>
          <a:noFill/>
        </p:spPr>
        <p:txBody>
          <a:bodyPr wrap="square" rtlCol="0">
            <a:spAutoFit/>
          </a:bodyPr>
          <a:lstStyle/>
          <a:p>
            <a:r>
              <a:rPr lang="en-US" sz="1200" dirty="0"/>
              <a:t>*Data until 2022. </a:t>
            </a:r>
          </a:p>
          <a:p>
            <a:r>
              <a:rPr lang="en-US" sz="1200" dirty="0"/>
              <a:t>- Increases to the payment rate might start to be reflected soon in the livestock sector. </a:t>
            </a:r>
          </a:p>
        </p:txBody>
      </p:sp>
      <p:sp>
        <p:nvSpPr>
          <p:cNvPr id="3" name="TextBox 2">
            <a:extLst>
              <a:ext uri="{FF2B5EF4-FFF2-40B4-BE49-F238E27FC236}">
                <a16:creationId xmlns:a16="http://schemas.microsoft.com/office/drawing/2014/main" id="{D4415BAF-BD38-D8D3-6B49-ECCD740BE2DA}"/>
              </a:ext>
            </a:extLst>
          </p:cNvPr>
          <p:cNvSpPr txBox="1"/>
          <p:nvPr/>
        </p:nvSpPr>
        <p:spPr>
          <a:xfrm>
            <a:off x="8921827" y="6492875"/>
            <a:ext cx="5367528" cy="261610"/>
          </a:xfrm>
          <a:prstGeom prst="rect">
            <a:avLst/>
          </a:prstGeom>
          <a:noFill/>
        </p:spPr>
        <p:txBody>
          <a:bodyPr wrap="square" rtlCol="0">
            <a:spAutoFit/>
          </a:bodyPr>
          <a:lstStyle/>
          <a:p>
            <a:r>
              <a:rPr lang="en-US" sz="1100" b="1" i="1" u="sng" dirty="0"/>
              <a:t>Source: </a:t>
            </a:r>
            <a:r>
              <a:rPr lang="en-US" sz="1100" b="1" i="1" dirty="0"/>
              <a:t>OACC Program Delivery Update</a:t>
            </a:r>
            <a:endParaRPr lang="en-CA" sz="1100" i="1" dirty="0"/>
          </a:p>
        </p:txBody>
      </p:sp>
    </p:spTree>
    <p:extLst>
      <p:ext uri="{BB962C8B-B14F-4D97-AF65-F5344CB8AC3E}">
        <p14:creationId xmlns:p14="http://schemas.microsoft.com/office/powerpoint/2010/main" val="984355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4FB24-09A5-0957-9A57-A6CDB92402B8}"/>
              </a:ext>
            </a:extLst>
          </p:cNvPr>
          <p:cNvSpPr>
            <a:spLocks noGrp="1"/>
          </p:cNvSpPr>
          <p:nvPr>
            <p:ph type="title"/>
          </p:nvPr>
        </p:nvSpPr>
        <p:spPr>
          <a:xfrm>
            <a:off x="498764" y="365125"/>
            <a:ext cx="11693236" cy="1325563"/>
          </a:xfrm>
        </p:spPr>
        <p:txBody>
          <a:bodyPr/>
          <a:lstStyle/>
          <a:p>
            <a:r>
              <a:rPr lang="en-US" dirty="0"/>
              <a:t>Field Crops – </a:t>
            </a:r>
            <a:r>
              <a:rPr lang="en-US" dirty="0" err="1"/>
              <a:t>AgStab</a:t>
            </a:r>
            <a:r>
              <a:rPr lang="en-US" dirty="0"/>
              <a:t> Reference Margins (Historical)</a:t>
            </a:r>
            <a:endParaRPr lang="en-CA" dirty="0"/>
          </a:p>
        </p:txBody>
      </p:sp>
      <p:graphicFrame>
        <p:nvGraphicFramePr>
          <p:cNvPr id="4" name="Chart 3">
            <a:extLst>
              <a:ext uri="{FF2B5EF4-FFF2-40B4-BE49-F238E27FC236}">
                <a16:creationId xmlns:a16="http://schemas.microsoft.com/office/drawing/2014/main" id="{202F658D-3F5E-A556-3F98-E8810A993290}"/>
              </a:ext>
            </a:extLst>
          </p:cNvPr>
          <p:cNvGraphicFramePr>
            <a:graphicFrameLocks/>
          </p:cNvGraphicFramePr>
          <p:nvPr>
            <p:extLst>
              <p:ext uri="{D42A27DB-BD31-4B8C-83A1-F6EECF244321}">
                <p14:modId xmlns:p14="http://schemas.microsoft.com/office/powerpoint/2010/main" val="104131862"/>
              </p:ext>
            </p:extLst>
          </p:nvPr>
        </p:nvGraphicFramePr>
        <p:xfrm>
          <a:off x="822038" y="1690688"/>
          <a:ext cx="9964882" cy="4978111"/>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F8A8803-6B6F-2016-A158-0D6365C32FB1}"/>
              </a:ext>
            </a:extLst>
          </p:cNvPr>
          <p:cNvSpPr txBox="1"/>
          <p:nvPr/>
        </p:nvSpPr>
        <p:spPr>
          <a:xfrm>
            <a:off x="518104" y="6581001"/>
            <a:ext cx="5286375" cy="276999"/>
          </a:xfrm>
          <a:prstGeom prst="rect">
            <a:avLst/>
          </a:prstGeom>
          <a:noFill/>
        </p:spPr>
        <p:txBody>
          <a:bodyPr wrap="square" rtlCol="0">
            <a:spAutoFit/>
          </a:bodyPr>
          <a:lstStyle/>
          <a:p>
            <a:r>
              <a:rPr lang="en-US" sz="1200" b="1" i="1" dirty="0"/>
              <a:t>Source: OACC Tech committee report 2024</a:t>
            </a:r>
            <a:endParaRPr lang="en-CA" sz="1200" b="1" i="1" dirty="0"/>
          </a:p>
        </p:txBody>
      </p:sp>
    </p:spTree>
    <p:extLst>
      <p:ext uri="{BB962C8B-B14F-4D97-AF65-F5344CB8AC3E}">
        <p14:creationId xmlns:p14="http://schemas.microsoft.com/office/powerpoint/2010/main" val="2393873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6DAC6EA-9FBF-F4B1-E501-5A74E0A0FD22}"/>
              </a:ext>
            </a:extLst>
          </p:cNvPr>
          <p:cNvSpPr>
            <a:spLocks noGrp="1"/>
          </p:cNvSpPr>
          <p:nvPr>
            <p:ph type="title"/>
          </p:nvPr>
        </p:nvSpPr>
        <p:spPr>
          <a:xfrm>
            <a:off x="137160" y="263204"/>
            <a:ext cx="12192000" cy="1014984"/>
          </a:xfrm>
        </p:spPr>
        <p:txBody>
          <a:bodyPr anchor="b">
            <a:normAutofit fontScale="90000"/>
          </a:bodyPr>
          <a:lstStyle/>
          <a:p>
            <a:r>
              <a:rPr lang="en-US" dirty="0"/>
              <a:t>Risk Management Program (RMP) – Total Payments - G&amp;O</a:t>
            </a:r>
            <a:endParaRPr lang="en-CA" dirty="0"/>
          </a:p>
        </p:txBody>
      </p:sp>
      <p:sp>
        <p:nvSpPr>
          <p:cNvPr id="13" name="Rectangle 12">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8" name="Content Placeholder 4">
            <a:extLst>
              <a:ext uri="{FF2B5EF4-FFF2-40B4-BE49-F238E27FC236}">
                <a16:creationId xmlns:a16="http://schemas.microsoft.com/office/drawing/2014/main" id="{AF805C1A-76DC-8161-8670-218674A62347}"/>
              </a:ext>
            </a:extLst>
          </p:cNvPr>
          <p:cNvGraphicFramePr>
            <a:graphicFrameLocks noGrp="1"/>
          </p:cNvGraphicFramePr>
          <p:nvPr>
            <p:ph idx="1"/>
            <p:extLst>
              <p:ext uri="{D42A27DB-BD31-4B8C-83A1-F6EECF244321}">
                <p14:modId xmlns:p14="http://schemas.microsoft.com/office/powerpoint/2010/main" val="3887562457"/>
              </p:ext>
            </p:extLst>
          </p:nvPr>
        </p:nvGraphicFramePr>
        <p:xfrm>
          <a:off x="838200" y="1926266"/>
          <a:ext cx="10515600" cy="435752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5">
            <a:extLst>
              <a:ext uri="{FF2B5EF4-FFF2-40B4-BE49-F238E27FC236}">
                <a16:creationId xmlns:a16="http://schemas.microsoft.com/office/drawing/2014/main" id="{3B2FC425-4EB1-E13A-7A86-D48ECEF98582}"/>
              </a:ext>
            </a:extLst>
          </p:cNvPr>
          <p:cNvGraphicFramePr>
            <a:graphicFrameLocks/>
          </p:cNvGraphicFramePr>
          <p:nvPr>
            <p:extLst>
              <p:ext uri="{D42A27DB-BD31-4B8C-83A1-F6EECF244321}">
                <p14:modId xmlns:p14="http://schemas.microsoft.com/office/powerpoint/2010/main" val="756290480"/>
              </p:ext>
            </p:extLst>
          </p:nvPr>
        </p:nvGraphicFramePr>
        <p:xfrm>
          <a:off x="1552385" y="1896862"/>
          <a:ext cx="6302311" cy="2236226"/>
        </p:xfrm>
        <a:graphic>
          <a:graphicData uri="http://schemas.openxmlformats.org/drawingml/2006/chart">
            <c:chart xmlns:c="http://schemas.openxmlformats.org/drawingml/2006/chart" xmlns:r="http://schemas.openxmlformats.org/officeDocument/2006/relationships" r:id="rId4"/>
          </a:graphicData>
        </a:graphic>
      </p:graphicFrame>
      <p:sp>
        <p:nvSpPr>
          <p:cNvPr id="3" name="TextBox 2">
            <a:extLst>
              <a:ext uri="{FF2B5EF4-FFF2-40B4-BE49-F238E27FC236}">
                <a16:creationId xmlns:a16="http://schemas.microsoft.com/office/drawing/2014/main" id="{072308F4-37AF-6991-739A-34C194A07A4A}"/>
              </a:ext>
            </a:extLst>
          </p:cNvPr>
          <p:cNvSpPr txBox="1"/>
          <p:nvPr/>
        </p:nvSpPr>
        <p:spPr>
          <a:xfrm>
            <a:off x="948249" y="6463468"/>
            <a:ext cx="5286375" cy="276999"/>
          </a:xfrm>
          <a:prstGeom prst="rect">
            <a:avLst/>
          </a:prstGeom>
          <a:noFill/>
        </p:spPr>
        <p:txBody>
          <a:bodyPr wrap="square" rtlCol="0">
            <a:spAutoFit/>
          </a:bodyPr>
          <a:lstStyle/>
          <a:p>
            <a:r>
              <a:rPr lang="en-US" sz="1200" b="1" i="1" dirty="0"/>
              <a:t>Source: RMP Year-end updates  provided by OMAFA.</a:t>
            </a:r>
            <a:endParaRPr lang="en-CA" sz="1200" b="1" i="1" dirty="0"/>
          </a:p>
        </p:txBody>
      </p:sp>
    </p:spTree>
    <p:extLst>
      <p:ext uri="{BB962C8B-B14F-4D97-AF65-F5344CB8AC3E}">
        <p14:creationId xmlns:p14="http://schemas.microsoft.com/office/powerpoint/2010/main" val="19313026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5C8BDAA-020A-EE72-2E42-5B57D6A8E401}"/>
              </a:ext>
            </a:extLst>
          </p:cNvPr>
          <p:cNvSpPr>
            <a:spLocks noGrp="1"/>
          </p:cNvSpPr>
          <p:nvPr>
            <p:ph type="title"/>
          </p:nvPr>
        </p:nvSpPr>
        <p:spPr>
          <a:xfrm>
            <a:off x="841248" y="256032"/>
            <a:ext cx="10506456" cy="1014984"/>
          </a:xfrm>
        </p:spPr>
        <p:txBody>
          <a:bodyPr anchor="b">
            <a:normAutofit/>
          </a:bodyPr>
          <a:lstStyle/>
          <a:p>
            <a:r>
              <a:rPr lang="en-US" dirty="0"/>
              <a:t>RMP: Other OASC commodities</a:t>
            </a:r>
            <a:endParaRPr lang="en-CA" dirty="0"/>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3">
            <a:extLst>
              <a:ext uri="{FF2B5EF4-FFF2-40B4-BE49-F238E27FC236}">
                <a16:creationId xmlns:a16="http://schemas.microsoft.com/office/drawing/2014/main" id="{A2BB3373-9FC9-5AE9-DC82-CFCBAA27AAEF}"/>
              </a:ext>
            </a:extLst>
          </p:cNvPr>
          <p:cNvGraphicFramePr>
            <a:graphicFrameLocks noGrp="1"/>
          </p:cNvGraphicFramePr>
          <p:nvPr>
            <p:ph idx="1"/>
            <p:extLst>
              <p:ext uri="{D42A27DB-BD31-4B8C-83A1-F6EECF244321}">
                <p14:modId xmlns:p14="http://schemas.microsoft.com/office/powerpoint/2010/main" val="3657158070"/>
              </p:ext>
            </p:extLst>
          </p:nvPr>
        </p:nvGraphicFramePr>
        <p:xfrm>
          <a:off x="286327" y="1819674"/>
          <a:ext cx="11480799" cy="4932107"/>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able 2">
            <a:extLst>
              <a:ext uri="{FF2B5EF4-FFF2-40B4-BE49-F238E27FC236}">
                <a16:creationId xmlns:a16="http://schemas.microsoft.com/office/drawing/2014/main" id="{BC9308DF-BDF4-B469-599F-FEB337D959A0}"/>
              </a:ext>
            </a:extLst>
          </p:cNvPr>
          <p:cNvGraphicFramePr>
            <a:graphicFrameLocks noGrp="1"/>
          </p:cNvGraphicFramePr>
          <p:nvPr>
            <p:extLst>
              <p:ext uri="{D42A27DB-BD31-4B8C-83A1-F6EECF244321}">
                <p14:modId xmlns:p14="http://schemas.microsoft.com/office/powerpoint/2010/main" val="849948979"/>
              </p:ext>
            </p:extLst>
          </p:nvPr>
        </p:nvGraphicFramePr>
        <p:xfrm>
          <a:off x="9477662" y="1713455"/>
          <a:ext cx="2501901" cy="1905000"/>
        </p:xfrm>
        <a:graphic>
          <a:graphicData uri="http://schemas.openxmlformats.org/drawingml/2006/table">
            <a:tbl>
              <a:tblPr/>
              <a:tblGrid>
                <a:gridCol w="827625">
                  <a:extLst>
                    <a:ext uri="{9D8B030D-6E8A-4147-A177-3AD203B41FA5}">
                      <a16:colId xmlns:a16="http://schemas.microsoft.com/office/drawing/2014/main" val="875512789"/>
                    </a:ext>
                  </a:extLst>
                </a:gridCol>
                <a:gridCol w="837138">
                  <a:extLst>
                    <a:ext uri="{9D8B030D-6E8A-4147-A177-3AD203B41FA5}">
                      <a16:colId xmlns:a16="http://schemas.microsoft.com/office/drawing/2014/main" val="1219150429"/>
                    </a:ext>
                  </a:extLst>
                </a:gridCol>
                <a:gridCol w="837138">
                  <a:extLst>
                    <a:ext uri="{9D8B030D-6E8A-4147-A177-3AD203B41FA5}">
                      <a16:colId xmlns:a16="http://schemas.microsoft.com/office/drawing/2014/main" val="3293295855"/>
                    </a:ext>
                  </a:extLst>
                </a:gridCol>
              </a:tblGrid>
              <a:tr h="571500">
                <a:tc>
                  <a:txBody>
                    <a:bodyPr/>
                    <a:lstStyle/>
                    <a:p>
                      <a:pPr algn="l" fontAlgn="b"/>
                      <a:r>
                        <a:rPr lang="en-CA" sz="1100" b="1" i="0" u="none" strike="noStrike" dirty="0">
                          <a:solidFill>
                            <a:srgbClr val="000000"/>
                          </a:solidFill>
                          <a:effectLst/>
                          <a:latin typeface="Aptos Narrow" panose="020B0004020202020204" pitchFamily="34" charset="0"/>
                        </a:rPr>
                        <a:t> $ million</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ctr"/>
                      <a:r>
                        <a:rPr lang="en-CA" sz="1100" b="1" i="0" u="none" strike="noStrike" dirty="0">
                          <a:solidFill>
                            <a:srgbClr val="000000"/>
                          </a:solidFill>
                          <a:effectLst/>
                          <a:latin typeface="Aptos Narrow" panose="020B0004020202020204" pitchFamily="34" charset="0"/>
                        </a:rPr>
                        <a:t>Current Government Funding </a:t>
                      </a:r>
                    </a:p>
                  </a:txBody>
                  <a:tcPr marL="9525" marR="9525" marT="9525"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l" fontAlgn="b"/>
                      <a:r>
                        <a:rPr lang="en-CA" sz="1100" b="1" i="0" u="none" strike="noStrike">
                          <a:solidFill>
                            <a:srgbClr val="000000"/>
                          </a:solidFill>
                          <a:effectLst/>
                          <a:latin typeface="Aptos Narrow" panose="020B0004020202020204" pitchFamily="34" charset="0"/>
                        </a:rPr>
                        <a:t>2025 Anticipated Increase</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4127894"/>
                  </a:ext>
                </a:extLst>
              </a:tr>
              <a:tr h="190500">
                <a:tc>
                  <a:txBody>
                    <a:bodyPr/>
                    <a:lstStyle/>
                    <a:p>
                      <a:pPr algn="l" fontAlgn="b"/>
                      <a:r>
                        <a:rPr lang="en-CA" sz="1100" b="0" i="0" u="none" strike="noStrike">
                          <a:solidFill>
                            <a:srgbClr val="000000"/>
                          </a:solidFill>
                          <a:effectLst/>
                          <a:latin typeface="Aptos Narrow" panose="020B0004020202020204" pitchFamily="34" charset="0"/>
                        </a:rPr>
                        <a:t>G&amp;O</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fontAlgn="b"/>
                      <a:r>
                        <a:rPr lang="en-CA" sz="1100" b="0" i="0" u="none" strike="noStrike" dirty="0">
                          <a:solidFill>
                            <a:srgbClr val="000000"/>
                          </a:solidFill>
                          <a:effectLst/>
                          <a:latin typeface="Aptos Narrow" panose="020B0004020202020204" pitchFamily="34" charset="0"/>
                        </a:rPr>
                        <a:t>52.5</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63</a:t>
                      </a:r>
                    </a:p>
                  </a:txBody>
                  <a:tcPr marL="9525" marR="9525" marT="9525" marB="0" anchor="b">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788141450"/>
                  </a:ext>
                </a:extLst>
              </a:tr>
              <a:tr h="190500">
                <a:tc>
                  <a:txBody>
                    <a:bodyPr/>
                    <a:lstStyle/>
                    <a:p>
                      <a:pPr algn="l" fontAlgn="b"/>
                      <a:r>
                        <a:rPr lang="en-CA" sz="1100" b="0" i="0" u="none" strike="noStrike">
                          <a:solidFill>
                            <a:srgbClr val="000000"/>
                          </a:solidFill>
                          <a:effectLst/>
                          <a:latin typeface="Aptos Narrow" panose="020B0004020202020204" pitchFamily="34" charset="0"/>
                        </a:rPr>
                        <a:t>Cattle</a:t>
                      </a:r>
                    </a:p>
                  </a:txBody>
                  <a:tcPr marL="9525" marR="9525" marT="9525" marB="0" anchor="b">
                    <a:lnL>
                      <a:noFill/>
                    </a:lnL>
                    <a:lnR>
                      <a:noFill/>
                    </a:lnR>
                    <a:lnT>
                      <a:noFill/>
                    </a:lnT>
                    <a:lnB>
                      <a:noFill/>
                    </a:lnB>
                    <a:noFill/>
                  </a:tcPr>
                </a:tc>
                <a:tc>
                  <a:txBody>
                    <a:bodyPr/>
                    <a:lstStyle/>
                    <a:p>
                      <a:pPr algn="ctr" fontAlgn="b"/>
                      <a:r>
                        <a:rPr lang="en-CA" sz="1100" b="0" i="0" u="none" strike="noStrike" dirty="0">
                          <a:solidFill>
                            <a:srgbClr val="000000"/>
                          </a:solidFill>
                          <a:effectLst/>
                          <a:latin typeface="Aptos Narrow" panose="020B0004020202020204" pitchFamily="34" charset="0"/>
                        </a:rPr>
                        <a:t>28.5</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34.2</a:t>
                      </a:r>
                    </a:p>
                  </a:txBody>
                  <a:tcPr marL="9525" marR="9525" marT="9525" marB="0" anchor="b">
                    <a:lnL>
                      <a:noFill/>
                    </a:lnL>
                    <a:lnR>
                      <a:noFill/>
                    </a:lnR>
                    <a:lnT>
                      <a:noFill/>
                    </a:lnT>
                    <a:lnB>
                      <a:noFill/>
                    </a:lnB>
                    <a:noFill/>
                  </a:tcPr>
                </a:tc>
                <a:extLst>
                  <a:ext uri="{0D108BD9-81ED-4DB2-BD59-A6C34878D82A}">
                    <a16:rowId xmlns:a16="http://schemas.microsoft.com/office/drawing/2014/main" val="332739631"/>
                  </a:ext>
                </a:extLst>
              </a:tr>
              <a:tr h="190500">
                <a:tc>
                  <a:txBody>
                    <a:bodyPr/>
                    <a:lstStyle/>
                    <a:p>
                      <a:pPr algn="l" fontAlgn="b"/>
                      <a:r>
                        <a:rPr lang="en-CA" sz="1100" b="0" i="0" u="none" strike="noStrike">
                          <a:solidFill>
                            <a:srgbClr val="000000"/>
                          </a:solidFill>
                          <a:effectLst/>
                          <a:latin typeface="Aptos Narrow" panose="020B0004020202020204" pitchFamily="34" charset="0"/>
                        </a:rPr>
                        <a:t>Hogs</a:t>
                      </a:r>
                    </a:p>
                  </a:txBody>
                  <a:tcPr marL="9525" marR="9525" marT="9525" marB="0" anchor="b">
                    <a:lnL>
                      <a:noFill/>
                    </a:lnL>
                    <a:lnR>
                      <a:noFill/>
                    </a:lnR>
                    <a:lnT>
                      <a:noFill/>
                    </a:lnT>
                    <a:lnB>
                      <a:noFill/>
                    </a:lnB>
                    <a:noFill/>
                  </a:tcPr>
                </a:tc>
                <a:tc>
                  <a:txBody>
                    <a:bodyPr/>
                    <a:lstStyle/>
                    <a:p>
                      <a:pPr algn="ctr" fontAlgn="b"/>
                      <a:r>
                        <a:rPr lang="en-CA" sz="1100" b="0" i="0" u="none" strike="noStrike">
                          <a:solidFill>
                            <a:srgbClr val="000000"/>
                          </a:solidFill>
                          <a:effectLst/>
                          <a:latin typeface="Aptos Narrow" panose="020B0004020202020204" pitchFamily="34" charset="0"/>
                        </a:rPr>
                        <a:t>30</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36</a:t>
                      </a:r>
                    </a:p>
                  </a:txBody>
                  <a:tcPr marL="9525" marR="9525" marT="9525" marB="0" anchor="b">
                    <a:lnL>
                      <a:noFill/>
                    </a:lnL>
                    <a:lnR>
                      <a:noFill/>
                    </a:lnR>
                    <a:lnT>
                      <a:noFill/>
                    </a:lnT>
                    <a:lnB>
                      <a:noFill/>
                    </a:lnB>
                    <a:noFill/>
                  </a:tcPr>
                </a:tc>
                <a:extLst>
                  <a:ext uri="{0D108BD9-81ED-4DB2-BD59-A6C34878D82A}">
                    <a16:rowId xmlns:a16="http://schemas.microsoft.com/office/drawing/2014/main" val="1222972578"/>
                  </a:ext>
                </a:extLst>
              </a:tr>
              <a:tr h="190500">
                <a:tc>
                  <a:txBody>
                    <a:bodyPr/>
                    <a:lstStyle/>
                    <a:p>
                      <a:pPr algn="l" fontAlgn="b"/>
                      <a:r>
                        <a:rPr lang="en-CA" sz="1100" b="0" i="0" u="none" strike="noStrike">
                          <a:solidFill>
                            <a:srgbClr val="000000"/>
                          </a:solidFill>
                          <a:effectLst/>
                          <a:latin typeface="Aptos Narrow" panose="020B0004020202020204" pitchFamily="34" charset="0"/>
                        </a:rPr>
                        <a:t>Sheep</a:t>
                      </a:r>
                    </a:p>
                  </a:txBody>
                  <a:tcPr marL="9525" marR="9525" marT="9525" marB="0" anchor="b">
                    <a:lnL>
                      <a:noFill/>
                    </a:lnL>
                    <a:lnR>
                      <a:noFill/>
                    </a:lnR>
                    <a:lnT>
                      <a:noFill/>
                    </a:lnT>
                    <a:lnB>
                      <a:noFill/>
                    </a:lnB>
                    <a:noFill/>
                  </a:tcPr>
                </a:tc>
                <a:tc>
                  <a:txBody>
                    <a:bodyPr/>
                    <a:lstStyle/>
                    <a:p>
                      <a:pPr algn="ctr" fontAlgn="b"/>
                      <a:r>
                        <a:rPr lang="en-CA" sz="1100" b="0" i="0" u="none" strike="noStrike">
                          <a:solidFill>
                            <a:srgbClr val="000000"/>
                          </a:solidFill>
                          <a:effectLst/>
                          <a:latin typeface="Aptos Narrow" panose="020B0004020202020204" pitchFamily="34" charset="0"/>
                        </a:rPr>
                        <a:t>2.1</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2.52</a:t>
                      </a:r>
                    </a:p>
                  </a:txBody>
                  <a:tcPr marL="9525" marR="9525" marT="9525" marB="0" anchor="b">
                    <a:lnL>
                      <a:noFill/>
                    </a:lnL>
                    <a:lnR>
                      <a:noFill/>
                    </a:lnR>
                    <a:lnT>
                      <a:noFill/>
                    </a:lnT>
                    <a:lnB>
                      <a:noFill/>
                    </a:lnB>
                    <a:noFill/>
                  </a:tcPr>
                </a:tc>
                <a:extLst>
                  <a:ext uri="{0D108BD9-81ED-4DB2-BD59-A6C34878D82A}">
                    <a16:rowId xmlns:a16="http://schemas.microsoft.com/office/drawing/2014/main" val="3917074498"/>
                  </a:ext>
                </a:extLst>
              </a:tr>
              <a:tr h="190500">
                <a:tc>
                  <a:txBody>
                    <a:bodyPr/>
                    <a:lstStyle/>
                    <a:p>
                      <a:pPr algn="l" fontAlgn="b"/>
                      <a:r>
                        <a:rPr lang="en-CA" sz="1100" b="0" i="0" u="none" strike="noStrike">
                          <a:solidFill>
                            <a:srgbClr val="000000"/>
                          </a:solidFill>
                          <a:effectLst/>
                          <a:latin typeface="Aptos Narrow" panose="020B0004020202020204" pitchFamily="34" charset="0"/>
                        </a:rPr>
                        <a:t>Veal</a:t>
                      </a:r>
                    </a:p>
                  </a:txBody>
                  <a:tcPr marL="9525" marR="9525" marT="9525" marB="0" anchor="b">
                    <a:lnL>
                      <a:noFill/>
                    </a:lnL>
                    <a:lnR>
                      <a:noFill/>
                    </a:lnR>
                    <a:lnT>
                      <a:noFill/>
                    </a:lnT>
                    <a:lnB>
                      <a:noFill/>
                    </a:lnB>
                    <a:noFill/>
                  </a:tcPr>
                </a:tc>
                <a:tc>
                  <a:txBody>
                    <a:bodyPr/>
                    <a:lstStyle/>
                    <a:p>
                      <a:pPr algn="ctr" fontAlgn="b"/>
                      <a:r>
                        <a:rPr lang="en-CA" sz="1100" b="0" i="0" u="none" strike="noStrike">
                          <a:solidFill>
                            <a:srgbClr val="000000"/>
                          </a:solidFill>
                          <a:effectLst/>
                          <a:latin typeface="Aptos Narrow" panose="020B0004020202020204" pitchFamily="34" charset="0"/>
                        </a:rPr>
                        <a:t>2.4</a:t>
                      </a:r>
                    </a:p>
                  </a:txBody>
                  <a:tcPr marL="9525" marR="9525" marT="9525" marB="0" anchor="b">
                    <a:lnL>
                      <a:noFill/>
                    </a:lnL>
                    <a:lnR>
                      <a:noFill/>
                    </a:lnR>
                    <a:lnT>
                      <a:noFill/>
                    </a:lnT>
                    <a:lnB>
                      <a:noFill/>
                    </a:lnB>
                    <a:noFill/>
                  </a:tcPr>
                </a:tc>
                <a:tc>
                  <a:txBody>
                    <a:bodyPr/>
                    <a:lstStyle/>
                    <a:p>
                      <a:pPr algn="r" fontAlgn="b"/>
                      <a:r>
                        <a:rPr lang="en-CA" sz="1100" b="0" i="0" u="none" strike="noStrike">
                          <a:solidFill>
                            <a:srgbClr val="000000"/>
                          </a:solidFill>
                          <a:effectLst/>
                          <a:latin typeface="Aptos Narrow" panose="020B0004020202020204" pitchFamily="34" charset="0"/>
                        </a:rPr>
                        <a:t>2.88</a:t>
                      </a:r>
                    </a:p>
                  </a:txBody>
                  <a:tcPr marL="9525" marR="9525" marT="9525" marB="0" anchor="b">
                    <a:lnL>
                      <a:noFill/>
                    </a:lnL>
                    <a:lnR>
                      <a:noFill/>
                    </a:lnR>
                    <a:lnT>
                      <a:noFill/>
                    </a:lnT>
                    <a:lnB>
                      <a:noFill/>
                    </a:lnB>
                    <a:noFill/>
                  </a:tcPr>
                </a:tc>
                <a:extLst>
                  <a:ext uri="{0D108BD9-81ED-4DB2-BD59-A6C34878D82A}">
                    <a16:rowId xmlns:a16="http://schemas.microsoft.com/office/drawing/2014/main" val="2858046000"/>
                  </a:ext>
                </a:extLst>
              </a:tr>
              <a:tr h="190500">
                <a:tc>
                  <a:txBody>
                    <a:bodyPr/>
                    <a:lstStyle/>
                    <a:p>
                      <a:pPr algn="l" fontAlgn="b"/>
                      <a:r>
                        <a:rPr lang="en-CA" sz="1100" b="0" i="0" u="none" strike="noStrike">
                          <a:solidFill>
                            <a:schemeClr val="tx1"/>
                          </a:solidFill>
                          <a:effectLst/>
                          <a:latin typeface="Aptos Narrow" panose="020B0004020202020204" pitchFamily="34" charset="0"/>
                        </a:rPr>
                        <a:t>Hort</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fontAlgn="b"/>
                      <a:r>
                        <a:rPr lang="en-CA" sz="1100" b="0" i="0" u="none" strike="noStrike" dirty="0">
                          <a:solidFill>
                            <a:schemeClr val="tx1"/>
                          </a:solidFill>
                          <a:effectLst/>
                          <a:latin typeface="Aptos Narrow" panose="020B0004020202020204" pitchFamily="34" charset="0"/>
                        </a:rPr>
                        <a:t>34.5</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r" fontAlgn="b"/>
                      <a:r>
                        <a:rPr lang="en-CA" sz="1100" b="0" i="0" u="none" strike="noStrike">
                          <a:solidFill>
                            <a:srgbClr val="000000"/>
                          </a:solidFill>
                          <a:effectLst/>
                          <a:latin typeface="Aptos Narrow" panose="020B0004020202020204" pitchFamily="34" charset="0"/>
                        </a:rPr>
                        <a:t>41.4</a:t>
                      </a:r>
                    </a:p>
                  </a:txBody>
                  <a:tcPr marL="9525" marR="9525" marT="9525" marB="0" anchor="b">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03123330"/>
                  </a:ext>
                </a:extLst>
              </a:tr>
              <a:tr h="190500">
                <a:tc>
                  <a:txBody>
                    <a:bodyPr/>
                    <a:lstStyle/>
                    <a:p>
                      <a:pPr algn="l" fontAlgn="b"/>
                      <a:r>
                        <a:rPr lang="en-CA" sz="1100" b="0" i="0" u="none" strike="noStrike">
                          <a:solidFill>
                            <a:srgbClr val="000000"/>
                          </a:solidFill>
                          <a:effectLst/>
                          <a:latin typeface="Aptos Narrow" panose="020B0004020202020204" pitchFamily="34" charset="0"/>
                        </a:rPr>
                        <a:t>Total</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CA" sz="1100" b="1" i="0" u="none" strike="noStrike">
                          <a:solidFill>
                            <a:srgbClr val="000000"/>
                          </a:solidFill>
                          <a:effectLst/>
                          <a:latin typeface="Aptos Narrow" panose="020B0004020202020204" pitchFamily="34" charset="0"/>
                        </a:rPr>
                        <a:t>150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CA" sz="1100" b="1" i="0" u="none" strike="noStrike" dirty="0">
                          <a:solidFill>
                            <a:srgbClr val="000000"/>
                          </a:solidFill>
                          <a:effectLst/>
                          <a:latin typeface="Aptos Narrow" panose="020B0004020202020204" pitchFamily="34" charset="0"/>
                        </a:rPr>
                        <a:t>180</a:t>
                      </a:r>
                    </a:p>
                  </a:txBody>
                  <a:tcPr marL="9525" marR="9525" marT="9525" marB="0" anchor="b">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12240914"/>
                  </a:ext>
                </a:extLst>
              </a:tr>
            </a:tbl>
          </a:graphicData>
        </a:graphic>
      </p:graphicFrame>
      <p:sp>
        <p:nvSpPr>
          <p:cNvPr id="4" name="TextBox 3">
            <a:extLst>
              <a:ext uri="{FF2B5EF4-FFF2-40B4-BE49-F238E27FC236}">
                <a16:creationId xmlns:a16="http://schemas.microsoft.com/office/drawing/2014/main" id="{0E2D28EA-A4D3-4A6F-11D5-84082B83EA0B}"/>
              </a:ext>
            </a:extLst>
          </p:cNvPr>
          <p:cNvSpPr txBox="1"/>
          <p:nvPr/>
        </p:nvSpPr>
        <p:spPr>
          <a:xfrm>
            <a:off x="286327" y="6490171"/>
            <a:ext cx="2807855" cy="261610"/>
          </a:xfrm>
          <a:prstGeom prst="rect">
            <a:avLst/>
          </a:prstGeom>
          <a:noFill/>
        </p:spPr>
        <p:txBody>
          <a:bodyPr wrap="square" rtlCol="0">
            <a:spAutoFit/>
          </a:bodyPr>
          <a:lstStyle/>
          <a:p>
            <a:r>
              <a:rPr lang="en-US" sz="1100" b="1" i="1" u="sng" dirty="0"/>
              <a:t>Source: </a:t>
            </a:r>
            <a:r>
              <a:rPr lang="en-US" sz="1100" b="1" i="1" dirty="0"/>
              <a:t>OACC Program Delivery Update</a:t>
            </a:r>
            <a:endParaRPr lang="en-CA" sz="1100" i="1" dirty="0"/>
          </a:p>
        </p:txBody>
      </p:sp>
    </p:spTree>
    <p:extLst>
      <p:ext uri="{BB962C8B-B14F-4D97-AF65-F5344CB8AC3E}">
        <p14:creationId xmlns:p14="http://schemas.microsoft.com/office/powerpoint/2010/main" val="3891776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1B56CF-6C4D-DEDC-B007-54558BC8C703}"/>
              </a:ext>
            </a:extLst>
          </p:cNvPr>
          <p:cNvSpPr>
            <a:spLocks noGrp="1"/>
          </p:cNvSpPr>
          <p:nvPr>
            <p:ph type="title"/>
          </p:nvPr>
        </p:nvSpPr>
        <p:spPr>
          <a:xfrm>
            <a:off x="841248" y="256032"/>
            <a:ext cx="10506456" cy="1014984"/>
          </a:xfrm>
        </p:spPr>
        <p:txBody>
          <a:bodyPr anchor="b">
            <a:normAutofit/>
          </a:bodyPr>
          <a:lstStyle/>
          <a:p>
            <a:r>
              <a:rPr lang="en-US" dirty="0"/>
              <a:t>RMP: Participation OASC commodities</a:t>
            </a:r>
            <a:endParaRPr lang="en-CA" dirty="0"/>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3">
            <a:extLst>
              <a:ext uri="{FF2B5EF4-FFF2-40B4-BE49-F238E27FC236}">
                <a16:creationId xmlns:a16="http://schemas.microsoft.com/office/drawing/2014/main" id="{25A9FC54-B12E-AE37-F6F8-C4ED02758CED}"/>
              </a:ext>
            </a:extLst>
          </p:cNvPr>
          <p:cNvGraphicFramePr>
            <a:graphicFrameLocks noGrp="1"/>
          </p:cNvGraphicFramePr>
          <p:nvPr>
            <p:ph idx="1"/>
            <p:extLst>
              <p:ext uri="{D42A27DB-BD31-4B8C-83A1-F6EECF244321}">
                <p14:modId xmlns:p14="http://schemas.microsoft.com/office/powerpoint/2010/main" val="250413922"/>
              </p:ext>
            </p:extLst>
          </p:nvPr>
        </p:nvGraphicFramePr>
        <p:xfrm>
          <a:off x="995262" y="1885746"/>
          <a:ext cx="10515600" cy="435752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87B4CF6E-644B-341D-8D5D-477B786970C6}"/>
              </a:ext>
            </a:extLst>
          </p:cNvPr>
          <p:cNvSpPr txBox="1"/>
          <p:nvPr/>
        </p:nvSpPr>
        <p:spPr>
          <a:xfrm>
            <a:off x="1271016" y="6398109"/>
            <a:ext cx="5367528" cy="261610"/>
          </a:xfrm>
          <a:prstGeom prst="rect">
            <a:avLst/>
          </a:prstGeom>
          <a:noFill/>
        </p:spPr>
        <p:txBody>
          <a:bodyPr wrap="square" rtlCol="0">
            <a:spAutoFit/>
          </a:bodyPr>
          <a:lstStyle/>
          <a:p>
            <a:r>
              <a:rPr lang="en-US" sz="1100" b="1" i="1" u="sng" dirty="0"/>
              <a:t>Source: </a:t>
            </a:r>
            <a:r>
              <a:rPr lang="en-US" sz="1100" b="1" i="1" dirty="0"/>
              <a:t>OACC Program Delivery Update – Dec 2024 update</a:t>
            </a:r>
            <a:endParaRPr lang="en-CA" sz="1100" i="1" dirty="0"/>
          </a:p>
        </p:txBody>
      </p:sp>
    </p:spTree>
    <p:extLst>
      <p:ext uri="{BB962C8B-B14F-4D97-AF65-F5344CB8AC3E}">
        <p14:creationId xmlns:p14="http://schemas.microsoft.com/office/powerpoint/2010/main" val="1091728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A07C0-12AF-E0F8-6062-8C8D842B088B}"/>
              </a:ext>
            </a:extLst>
          </p:cNvPr>
          <p:cNvSpPr>
            <a:spLocks noGrp="1"/>
          </p:cNvSpPr>
          <p:nvPr>
            <p:ph type="title"/>
          </p:nvPr>
        </p:nvSpPr>
        <p:spPr>
          <a:xfrm>
            <a:off x="2743396" y="505734"/>
            <a:ext cx="7268821" cy="754899"/>
          </a:xfrm>
        </p:spPr>
        <p:txBody>
          <a:bodyPr anchor="ctr">
            <a:normAutofit fontScale="90000"/>
          </a:bodyPr>
          <a:lstStyle/>
          <a:p>
            <a:pPr algn="ctr"/>
            <a:r>
              <a:rPr lang="en-US" sz="3200" dirty="0"/>
              <a:t>Crop Insurance – Ontario (Program Year – 2023)</a:t>
            </a:r>
            <a:endParaRPr lang="en-CA" sz="3200" dirty="0"/>
          </a:p>
        </p:txBody>
      </p:sp>
      <p:grpSp>
        <p:nvGrpSpPr>
          <p:cNvPr id="9" name="Group 8">
            <a:extLst>
              <a:ext uri="{FF2B5EF4-FFF2-40B4-BE49-F238E27FC236}">
                <a16:creationId xmlns:a16="http://schemas.microsoft.com/office/drawing/2014/main" id="{117ED9EE-380C-224B-8619-61C6C01B1B1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025" y="6737718"/>
            <a:ext cx="12207200" cy="123363"/>
            <a:chOff x="-5025" y="6737718"/>
            <a:chExt cx="12207200" cy="123363"/>
          </a:xfrm>
        </p:grpSpPr>
        <p:sp>
          <p:nvSpPr>
            <p:cNvPr id="10" name="Rectangle 9">
              <a:extLst>
                <a:ext uri="{FF2B5EF4-FFF2-40B4-BE49-F238E27FC236}">
                  <a16:creationId xmlns:a16="http://schemas.microsoft.com/office/drawing/2014/main" id="{CBEA0657-2676-EBD0-330D-2DE1D716D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ABD4BE5-70D5-796C-F818-10F0570E7D6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a:extLst>
              <a:ext uri="{FF2B5EF4-FFF2-40B4-BE49-F238E27FC236}">
                <a16:creationId xmlns:a16="http://schemas.microsoft.com/office/drawing/2014/main" id="{3C06AE79-E959-54E1-5B9E-A578E3106076}"/>
              </a:ext>
            </a:extLst>
          </p:cNvPr>
          <p:cNvSpPr txBox="1"/>
          <p:nvPr/>
        </p:nvSpPr>
        <p:spPr>
          <a:xfrm>
            <a:off x="4410259" y="4420850"/>
            <a:ext cx="4928616" cy="784830"/>
          </a:xfrm>
          <a:prstGeom prst="rect">
            <a:avLst/>
          </a:prstGeom>
          <a:noFill/>
        </p:spPr>
        <p:txBody>
          <a:bodyPr wrap="square" rtlCol="0">
            <a:spAutoFit/>
          </a:bodyPr>
          <a:lstStyle/>
          <a:p>
            <a:r>
              <a:rPr lang="en-US" sz="1500" dirty="0"/>
              <a:t>In Ontario: </a:t>
            </a:r>
          </a:p>
          <a:p>
            <a:pPr marL="285750" indent="-285750">
              <a:buFontTx/>
              <a:buChar char="-"/>
            </a:pPr>
            <a:r>
              <a:rPr lang="en-US" sz="1500" dirty="0"/>
              <a:t>14,280 participants</a:t>
            </a:r>
          </a:p>
          <a:p>
            <a:pPr marL="285750" indent="-285750">
              <a:buFontTx/>
              <a:buChar char="-"/>
            </a:pPr>
            <a:r>
              <a:rPr lang="en-US" sz="1500" dirty="0"/>
              <a:t>$6 billion in total liability</a:t>
            </a:r>
            <a:endParaRPr lang="en-CA" sz="1500" dirty="0"/>
          </a:p>
        </p:txBody>
      </p:sp>
      <p:sp>
        <p:nvSpPr>
          <p:cNvPr id="6" name="TextBox 5">
            <a:extLst>
              <a:ext uri="{FF2B5EF4-FFF2-40B4-BE49-F238E27FC236}">
                <a16:creationId xmlns:a16="http://schemas.microsoft.com/office/drawing/2014/main" id="{D2EB9CD0-D102-DB36-5F23-79B1BF5CC8CC}"/>
              </a:ext>
            </a:extLst>
          </p:cNvPr>
          <p:cNvSpPr txBox="1"/>
          <p:nvPr/>
        </p:nvSpPr>
        <p:spPr>
          <a:xfrm>
            <a:off x="906470" y="6302152"/>
            <a:ext cx="5367528" cy="261610"/>
          </a:xfrm>
          <a:prstGeom prst="rect">
            <a:avLst/>
          </a:prstGeom>
          <a:noFill/>
        </p:spPr>
        <p:txBody>
          <a:bodyPr wrap="square" rtlCol="0">
            <a:spAutoFit/>
          </a:bodyPr>
          <a:lstStyle/>
          <a:p>
            <a:r>
              <a:rPr lang="en-US" sz="1100" b="1" i="1" u="sng" dirty="0"/>
              <a:t>Source: </a:t>
            </a:r>
            <a:r>
              <a:rPr lang="en-US" sz="1100" b="1" i="1" dirty="0"/>
              <a:t>OACC Program Delivery Update</a:t>
            </a:r>
            <a:endParaRPr lang="en-CA" sz="1100" i="1" dirty="0"/>
          </a:p>
        </p:txBody>
      </p:sp>
      <p:graphicFrame>
        <p:nvGraphicFramePr>
          <p:cNvPr id="18" name="Content Placeholder 17">
            <a:extLst>
              <a:ext uri="{FF2B5EF4-FFF2-40B4-BE49-F238E27FC236}">
                <a16:creationId xmlns:a16="http://schemas.microsoft.com/office/drawing/2014/main" id="{314DC104-E89C-79ED-DE4B-6BA75D1B4E4B}"/>
              </a:ext>
            </a:extLst>
          </p:cNvPr>
          <p:cNvGraphicFramePr>
            <a:graphicFrameLocks noGrp="1"/>
          </p:cNvGraphicFramePr>
          <p:nvPr>
            <p:ph idx="1"/>
            <p:extLst>
              <p:ext uri="{D42A27DB-BD31-4B8C-83A1-F6EECF244321}">
                <p14:modId xmlns:p14="http://schemas.microsoft.com/office/powerpoint/2010/main" val="692931975"/>
              </p:ext>
            </p:extLst>
          </p:nvPr>
        </p:nvGraphicFramePr>
        <p:xfrm>
          <a:off x="329314" y="1434588"/>
          <a:ext cx="11365862" cy="2674620"/>
        </p:xfrm>
        <a:graphic>
          <a:graphicData uri="http://schemas.openxmlformats.org/drawingml/2006/table">
            <a:tbl>
              <a:tblPr>
                <a:tableStyleId>{793D81CF-94F2-401A-BA57-92F5A7B2D0C5}</a:tableStyleId>
              </a:tblPr>
              <a:tblGrid>
                <a:gridCol w="1481198">
                  <a:extLst>
                    <a:ext uri="{9D8B030D-6E8A-4147-A177-3AD203B41FA5}">
                      <a16:colId xmlns:a16="http://schemas.microsoft.com/office/drawing/2014/main" val="3105416914"/>
                    </a:ext>
                  </a:extLst>
                </a:gridCol>
                <a:gridCol w="741683">
                  <a:extLst>
                    <a:ext uri="{9D8B030D-6E8A-4147-A177-3AD203B41FA5}">
                      <a16:colId xmlns:a16="http://schemas.microsoft.com/office/drawing/2014/main" val="2386821263"/>
                    </a:ext>
                  </a:extLst>
                </a:gridCol>
                <a:gridCol w="957834">
                  <a:extLst>
                    <a:ext uri="{9D8B030D-6E8A-4147-A177-3AD203B41FA5}">
                      <a16:colId xmlns:a16="http://schemas.microsoft.com/office/drawing/2014/main" val="1334412162"/>
                    </a:ext>
                  </a:extLst>
                </a:gridCol>
                <a:gridCol w="1081088">
                  <a:extLst>
                    <a:ext uri="{9D8B030D-6E8A-4147-A177-3AD203B41FA5}">
                      <a16:colId xmlns:a16="http://schemas.microsoft.com/office/drawing/2014/main" val="421716356"/>
                    </a:ext>
                  </a:extLst>
                </a:gridCol>
                <a:gridCol w="1293051">
                  <a:extLst>
                    <a:ext uri="{9D8B030D-6E8A-4147-A177-3AD203B41FA5}">
                      <a16:colId xmlns:a16="http://schemas.microsoft.com/office/drawing/2014/main" val="4049992407"/>
                    </a:ext>
                  </a:extLst>
                </a:gridCol>
                <a:gridCol w="1334326">
                  <a:extLst>
                    <a:ext uri="{9D8B030D-6E8A-4147-A177-3AD203B41FA5}">
                      <a16:colId xmlns:a16="http://schemas.microsoft.com/office/drawing/2014/main" val="2891353655"/>
                    </a:ext>
                  </a:extLst>
                </a:gridCol>
                <a:gridCol w="1183831">
                  <a:extLst>
                    <a:ext uri="{9D8B030D-6E8A-4147-A177-3AD203B41FA5}">
                      <a16:colId xmlns:a16="http://schemas.microsoft.com/office/drawing/2014/main" val="3529156371"/>
                    </a:ext>
                  </a:extLst>
                </a:gridCol>
                <a:gridCol w="1006031">
                  <a:extLst>
                    <a:ext uri="{9D8B030D-6E8A-4147-A177-3AD203B41FA5}">
                      <a16:colId xmlns:a16="http://schemas.microsoft.com/office/drawing/2014/main" val="3935536403"/>
                    </a:ext>
                  </a:extLst>
                </a:gridCol>
                <a:gridCol w="1005576">
                  <a:extLst>
                    <a:ext uri="{9D8B030D-6E8A-4147-A177-3AD203B41FA5}">
                      <a16:colId xmlns:a16="http://schemas.microsoft.com/office/drawing/2014/main" val="3006282419"/>
                    </a:ext>
                  </a:extLst>
                </a:gridCol>
                <a:gridCol w="1281244">
                  <a:extLst>
                    <a:ext uri="{9D8B030D-6E8A-4147-A177-3AD203B41FA5}">
                      <a16:colId xmlns:a16="http://schemas.microsoft.com/office/drawing/2014/main" val="2651886539"/>
                    </a:ext>
                  </a:extLst>
                </a:gridCol>
              </a:tblGrid>
              <a:tr h="161925">
                <a:tc>
                  <a:txBody>
                    <a:bodyPr/>
                    <a:lstStyle/>
                    <a:p>
                      <a:pPr algn="l" fontAlgn="b"/>
                      <a:r>
                        <a:rPr lang="en-US" sz="1200" b="0" i="0" u="none" strike="noStrike" dirty="0">
                          <a:solidFill>
                            <a:schemeClr val="bg1"/>
                          </a:solidFill>
                          <a:effectLst/>
                          <a:latin typeface="Arial" panose="020B0604020202020204" pitchFamily="34" charset="0"/>
                        </a:rPr>
                        <a:t>Commodity</a:t>
                      </a:r>
                      <a:endParaRPr lang="en-CA" sz="1200" b="0" i="0" u="none" strike="noStrike" dirty="0">
                        <a:solidFill>
                          <a:schemeClr val="bg1"/>
                        </a:solidFill>
                        <a:effectLst/>
                        <a:latin typeface="Arial" panose="020B0604020202020204" pitchFamily="34" charset="0"/>
                      </a:endParaRPr>
                    </a:p>
                  </a:txBody>
                  <a:tcPr marL="9525" marR="9525" marT="9525" marB="0" anchor="b">
                    <a:solidFill>
                      <a:schemeClr val="tx1"/>
                    </a:solidFill>
                  </a:tcPr>
                </a:tc>
                <a:tc>
                  <a:txBody>
                    <a:bodyPr/>
                    <a:lstStyle/>
                    <a:p>
                      <a:pPr algn="l" fontAlgn="b"/>
                      <a:r>
                        <a:rPr lang="en-CA" sz="1200" u="none" strike="noStrike" dirty="0">
                          <a:solidFill>
                            <a:schemeClr val="bg1"/>
                          </a:solidFill>
                          <a:effectLst/>
                        </a:rPr>
                        <a:t>No. of contract</a:t>
                      </a:r>
                      <a:endParaRPr lang="en-CA" sz="1200" b="0" i="0" u="none" strike="noStrike" dirty="0">
                        <a:solidFill>
                          <a:schemeClr val="bg1"/>
                        </a:solidFill>
                        <a:effectLst/>
                        <a:latin typeface="Arial" panose="020B0604020202020204" pitchFamily="34" charset="0"/>
                      </a:endParaRPr>
                    </a:p>
                  </a:txBody>
                  <a:tcPr marL="9525" marR="9525" marT="9525" marB="0" anchor="b">
                    <a:solidFill>
                      <a:schemeClr val="tx1"/>
                    </a:solidFill>
                  </a:tcPr>
                </a:tc>
                <a:tc>
                  <a:txBody>
                    <a:bodyPr/>
                    <a:lstStyle/>
                    <a:p>
                      <a:pPr algn="l" fontAlgn="b"/>
                      <a:r>
                        <a:rPr lang="en-CA" sz="1200" u="none" strike="noStrike" dirty="0">
                          <a:solidFill>
                            <a:schemeClr val="bg1"/>
                          </a:solidFill>
                          <a:effectLst/>
                        </a:rPr>
                        <a:t>Insured acres</a:t>
                      </a:r>
                      <a:endParaRPr lang="en-CA" sz="1200" b="0" i="0" u="none" strike="noStrike" dirty="0">
                        <a:solidFill>
                          <a:schemeClr val="bg1"/>
                        </a:solidFill>
                        <a:effectLst/>
                        <a:latin typeface="Arial" panose="020B0604020202020204" pitchFamily="34" charset="0"/>
                      </a:endParaRPr>
                    </a:p>
                  </a:txBody>
                  <a:tcPr marL="9525" marR="9525" marT="9525" marB="0" anchor="b">
                    <a:solidFill>
                      <a:schemeClr val="tx1"/>
                    </a:solidFill>
                  </a:tcPr>
                </a:tc>
                <a:tc>
                  <a:txBody>
                    <a:bodyPr/>
                    <a:lstStyle/>
                    <a:p>
                      <a:pPr algn="l" fontAlgn="b"/>
                      <a:r>
                        <a:rPr lang="en-CA" sz="1200" u="none" strike="noStrike">
                          <a:solidFill>
                            <a:schemeClr val="bg1"/>
                          </a:solidFill>
                          <a:effectLst/>
                        </a:rPr>
                        <a:t>Liability</a:t>
                      </a:r>
                      <a:endParaRPr lang="en-CA" sz="1200" b="0" i="0" u="none" strike="noStrike">
                        <a:solidFill>
                          <a:schemeClr val="bg1"/>
                        </a:solidFill>
                        <a:effectLst/>
                        <a:latin typeface="Arial" panose="020B0604020202020204" pitchFamily="34" charset="0"/>
                      </a:endParaRPr>
                    </a:p>
                  </a:txBody>
                  <a:tcPr marL="9525" marR="9525" marT="9525" marB="0" anchor="b">
                    <a:solidFill>
                      <a:schemeClr val="tx1"/>
                    </a:solidFill>
                  </a:tcPr>
                </a:tc>
                <a:tc>
                  <a:txBody>
                    <a:bodyPr/>
                    <a:lstStyle/>
                    <a:p>
                      <a:pPr algn="l" fontAlgn="b"/>
                      <a:r>
                        <a:rPr lang="en-CA" sz="1200" u="none" strike="noStrike">
                          <a:solidFill>
                            <a:schemeClr val="bg1"/>
                          </a:solidFill>
                          <a:effectLst/>
                        </a:rPr>
                        <a:t>Producer Premium</a:t>
                      </a:r>
                      <a:endParaRPr lang="en-CA" sz="1200" b="0" i="0" u="none" strike="noStrike">
                        <a:solidFill>
                          <a:schemeClr val="bg1"/>
                        </a:solidFill>
                        <a:effectLst/>
                        <a:latin typeface="Arial" panose="020B0604020202020204" pitchFamily="34" charset="0"/>
                      </a:endParaRPr>
                    </a:p>
                  </a:txBody>
                  <a:tcPr marL="9525" marR="9525" marT="9525" marB="0" anchor="b">
                    <a:solidFill>
                      <a:schemeClr val="tx1"/>
                    </a:solidFill>
                  </a:tcPr>
                </a:tc>
                <a:tc>
                  <a:txBody>
                    <a:bodyPr/>
                    <a:lstStyle/>
                    <a:p>
                      <a:pPr algn="l" fontAlgn="b"/>
                      <a:r>
                        <a:rPr lang="en-CA" sz="1200" u="none" strike="noStrike">
                          <a:solidFill>
                            <a:schemeClr val="bg1"/>
                          </a:solidFill>
                          <a:effectLst/>
                        </a:rPr>
                        <a:t>Provincial premium</a:t>
                      </a:r>
                      <a:endParaRPr lang="en-CA" sz="1200" b="0" i="0" u="none" strike="noStrike">
                        <a:solidFill>
                          <a:schemeClr val="bg1"/>
                        </a:solidFill>
                        <a:effectLst/>
                        <a:latin typeface="Arial" panose="020B0604020202020204" pitchFamily="34" charset="0"/>
                      </a:endParaRPr>
                    </a:p>
                  </a:txBody>
                  <a:tcPr marL="9525" marR="9525" marT="9525" marB="0" anchor="b">
                    <a:solidFill>
                      <a:schemeClr val="tx1"/>
                    </a:solidFill>
                  </a:tcPr>
                </a:tc>
                <a:tc>
                  <a:txBody>
                    <a:bodyPr/>
                    <a:lstStyle/>
                    <a:p>
                      <a:pPr algn="l" fontAlgn="b"/>
                      <a:r>
                        <a:rPr lang="en-CA" sz="1200" u="none" strike="noStrike">
                          <a:solidFill>
                            <a:schemeClr val="bg1"/>
                          </a:solidFill>
                          <a:effectLst/>
                        </a:rPr>
                        <a:t>Federal Premium</a:t>
                      </a:r>
                      <a:endParaRPr lang="en-CA" sz="1200" b="0" i="0" u="none" strike="noStrike">
                        <a:solidFill>
                          <a:schemeClr val="bg1"/>
                        </a:solidFill>
                        <a:effectLst/>
                        <a:latin typeface="Arial" panose="020B0604020202020204" pitchFamily="34" charset="0"/>
                      </a:endParaRPr>
                    </a:p>
                  </a:txBody>
                  <a:tcPr marL="9525" marR="9525" marT="9525" marB="0" anchor="b">
                    <a:solidFill>
                      <a:schemeClr val="tx1"/>
                    </a:solidFill>
                  </a:tcPr>
                </a:tc>
                <a:tc>
                  <a:txBody>
                    <a:bodyPr/>
                    <a:lstStyle/>
                    <a:p>
                      <a:pPr algn="l" fontAlgn="b"/>
                      <a:r>
                        <a:rPr lang="en-CA" sz="1200" u="none" strike="noStrike">
                          <a:solidFill>
                            <a:schemeClr val="bg1"/>
                          </a:solidFill>
                          <a:effectLst/>
                        </a:rPr>
                        <a:t>Total Premium</a:t>
                      </a:r>
                      <a:endParaRPr lang="en-CA" sz="1200" b="0" i="0" u="none" strike="noStrike">
                        <a:solidFill>
                          <a:schemeClr val="bg1"/>
                        </a:solidFill>
                        <a:effectLst/>
                        <a:latin typeface="Arial" panose="020B0604020202020204" pitchFamily="34" charset="0"/>
                      </a:endParaRPr>
                    </a:p>
                  </a:txBody>
                  <a:tcPr marL="9525" marR="9525" marT="9525" marB="0" anchor="b">
                    <a:solidFill>
                      <a:schemeClr val="tx1"/>
                    </a:solidFill>
                  </a:tcPr>
                </a:tc>
                <a:tc>
                  <a:txBody>
                    <a:bodyPr/>
                    <a:lstStyle/>
                    <a:p>
                      <a:pPr algn="l" fontAlgn="b"/>
                      <a:r>
                        <a:rPr lang="en-US" sz="1200" u="none" strike="noStrike">
                          <a:solidFill>
                            <a:schemeClr val="bg1"/>
                          </a:solidFill>
                          <a:effectLst/>
                        </a:rPr>
                        <a:t>No.of contracts (With claims)</a:t>
                      </a:r>
                      <a:endParaRPr lang="en-US" sz="1200" b="0" i="0" u="none" strike="noStrike">
                        <a:solidFill>
                          <a:schemeClr val="bg1"/>
                        </a:solidFill>
                        <a:effectLst/>
                        <a:latin typeface="Arial" panose="020B0604020202020204" pitchFamily="34" charset="0"/>
                      </a:endParaRPr>
                    </a:p>
                  </a:txBody>
                  <a:tcPr marL="9525" marR="9525" marT="9525" marB="0" anchor="b">
                    <a:solidFill>
                      <a:schemeClr val="tx1"/>
                    </a:solidFill>
                  </a:tcPr>
                </a:tc>
                <a:tc>
                  <a:txBody>
                    <a:bodyPr/>
                    <a:lstStyle/>
                    <a:p>
                      <a:pPr algn="l" fontAlgn="b"/>
                      <a:r>
                        <a:rPr lang="en-CA" sz="1200" u="none" strike="noStrike" dirty="0">
                          <a:solidFill>
                            <a:schemeClr val="bg1"/>
                          </a:solidFill>
                          <a:effectLst/>
                        </a:rPr>
                        <a:t>Approved Claim Amount</a:t>
                      </a:r>
                      <a:endParaRPr lang="en-CA" sz="1200" b="0" i="0" u="none" strike="noStrike" dirty="0">
                        <a:solidFill>
                          <a:schemeClr val="bg1"/>
                        </a:solidFill>
                        <a:effectLst/>
                        <a:latin typeface="Arial" panose="020B0604020202020204" pitchFamily="34" charset="0"/>
                      </a:endParaRPr>
                    </a:p>
                  </a:txBody>
                  <a:tcPr marL="9525" marR="9525" marT="9525" marB="0" anchor="b">
                    <a:solidFill>
                      <a:schemeClr val="tx1"/>
                    </a:solidFill>
                  </a:tcPr>
                </a:tc>
                <a:extLst>
                  <a:ext uri="{0D108BD9-81ED-4DB2-BD59-A6C34878D82A}">
                    <a16:rowId xmlns:a16="http://schemas.microsoft.com/office/drawing/2014/main" val="2103532302"/>
                  </a:ext>
                </a:extLst>
              </a:tr>
              <a:tr h="161925">
                <a:tc>
                  <a:txBody>
                    <a:bodyPr/>
                    <a:lstStyle/>
                    <a:p>
                      <a:pPr algn="l" fontAlgn="b"/>
                      <a:r>
                        <a:rPr lang="en-CA" sz="1200" u="none" strike="noStrike" dirty="0">
                          <a:effectLst/>
                        </a:rPr>
                        <a:t>Barley</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a:effectLst/>
                        </a:rPr>
                        <a:t>294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21,224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$7,431,487</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$201,408</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$120,844</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$181,267</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$503,519</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49</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$319,453</a:t>
                      </a:r>
                      <a:endParaRPr lang="en-CA" sz="12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762168120"/>
                  </a:ext>
                </a:extLst>
              </a:tr>
              <a:tr h="161925">
                <a:tc>
                  <a:txBody>
                    <a:bodyPr/>
                    <a:lstStyle/>
                    <a:p>
                      <a:pPr algn="l" fontAlgn="b"/>
                      <a:r>
                        <a:rPr lang="en-CA" sz="1200" u="none" strike="noStrike">
                          <a:effectLst/>
                        </a:rPr>
                        <a:t>Corn</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8,616</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1,668,024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$1,633,826,091</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$26,662,844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$15,997,706</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$23,996,559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$66,657,110</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1,274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$19,258,074</a:t>
                      </a:r>
                      <a:endParaRPr lang="en-CA" sz="12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439411006"/>
                  </a:ext>
                </a:extLst>
              </a:tr>
              <a:tr h="161925">
                <a:tc>
                  <a:txBody>
                    <a:bodyPr/>
                    <a:lstStyle/>
                    <a:p>
                      <a:pPr algn="l" fontAlgn="b"/>
                      <a:r>
                        <a:rPr lang="en-CA" sz="1200" u="none" strike="noStrike">
                          <a:effectLst/>
                        </a:rPr>
                        <a:t>Oats</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257</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a:effectLst/>
                        </a:rPr>
                        <a:t>25,624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$9,121,129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$257,379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$154,428</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$231,641</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$643,448</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51</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$228,984</a:t>
                      </a:r>
                      <a:endParaRPr lang="en-CA" sz="12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440474940"/>
                  </a:ext>
                </a:extLst>
              </a:tr>
              <a:tr h="161925">
                <a:tc>
                  <a:txBody>
                    <a:bodyPr/>
                    <a:lstStyle/>
                    <a:p>
                      <a:pPr algn="l" fontAlgn="b"/>
                      <a:r>
                        <a:rPr lang="en-CA" sz="1200" u="none" strike="noStrike">
                          <a:effectLst/>
                        </a:rPr>
                        <a:t>Soybeans</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10,696</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2,130,314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$1,484,110,715</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$23,530,523</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$14,118,314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$21,177,471</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$58,826,309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1,482</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$21,612,242</a:t>
                      </a:r>
                      <a:endParaRPr lang="en-CA" sz="12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1857421070"/>
                  </a:ext>
                </a:extLst>
              </a:tr>
              <a:tr h="161925">
                <a:tc>
                  <a:txBody>
                    <a:bodyPr/>
                    <a:lstStyle/>
                    <a:p>
                      <a:pPr algn="l" fontAlgn="b"/>
                      <a:r>
                        <a:rPr lang="en-CA" sz="1200" u="none" strike="noStrike">
                          <a:effectLst/>
                        </a:rPr>
                        <a:t>Soybeans-Natto</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28</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7,139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$5,483,094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$162,934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$97,760</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$146,640</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$407,334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&lt;10</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$47,064</a:t>
                      </a:r>
                      <a:endParaRPr lang="en-CA" sz="12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2698236296"/>
                  </a:ext>
                </a:extLst>
              </a:tr>
              <a:tr h="161925">
                <a:tc>
                  <a:txBody>
                    <a:bodyPr/>
                    <a:lstStyle/>
                    <a:p>
                      <a:pPr algn="l" fontAlgn="b"/>
                      <a:r>
                        <a:rPr lang="en-CA" sz="1200" u="none" strike="noStrike">
                          <a:effectLst/>
                        </a:rPr>
                        <a:t>Soybeans-Organic</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172</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21,917</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a:effectLst/>
                        </a:rPr>
                        <a:t>$25,382,321</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$847,285</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$491,393</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$737,092</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$2,075,770</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41</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$1,415,384</a:t>
                      </a:r>
                      <a:endParaRPr lang="en-CA" sz="12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643627195"/>
                  </a:ext>
                </a:extLst>
              </a:tr>
              <a:tr h="161925">
                <a:tc>
                  <a:txBody>
                    <a:bodyPr/>
                    <a:lstStyle/>
                    <a:p>
                      <a:pPr algn="l" fontAlgn="b"/>
                      <a:r>
                        <a:rPr lang="en-CA" sz="1200" u="none" strike="noStrike">
                          <a:effectLst/>
                        </a:rPr>
                        <a:t>Soybeans-Pedigreed</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58</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13,127</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$11,170,020</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$196,984</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a:effectLst/>
                        </a:rPr>
                        <a:t>$118,190</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$177,286</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a:effectLst/>
                        </a:rPr>
                        <a:t>$492,460</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&lt;10</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$229,380</a:t>
                      </a:r>
                      <a:endParaRPr lang="en-CA" sz="1200" b="0" i="0" u="none" strike="noStrike">
                        <a:effectLst/>
                        <a:latin typeface="Arial" panose="020B0604020202020204" pitchFamily="34" charset="0"/>
                      </a:endParaRPr>
                    </a:p>
                  </a:txBody>
                  <a:tcPr marL="9525" marR="9525" marT="9525" marB="0" anchor="b"/>
                </a:tc>
                <a:extLst>
                  <a:ext uri="{0D108BD9-81ED-4DB2-BD59-A6C34878D82A}">
                    <a16:rowId xmlns:a16="http://schemas.microsoft.com/office/drawing/2014/main" val="3013002282"/>
                  </a:ext>
                </a:extLst>
              </a:tr>
              <a:tr h="161925">
                <a:tc>
                  <a:txBody>
                    <a:bodyPr/>
                    <a:lstStyle/>
                    <a:p>
                      <a:pPr algn="l" fontAlgn="b"/>
                      <a:r>
                        <a:rPr lang="en-CA" sz="1200" u="none" strike="noStrike">
                          <a:effectLst/>
                        </a:rPr>
                        <a:t>Soybeans-Tofu</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44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8,260</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$6,195,825</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$139,195</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$83,517</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$125,275</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$347,986</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&lt;10</a:t>
                      </a:r>
                      <a:endParaRPr lang="en-CA" sz="1200" b="0" i="0" u="none" strike="noStrike" dirty="0">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$447,052</a:t>
                      </a:r>
                      <a:endParaRPr lang="en-CA" sz="12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52905200"/>
                  </a:ext>
                </a:extLst>
              </a:tr>
              <a:tr h="161925">
                <a:tc>
                  <a:txBody>
                    <a:bodyPr/>
                    <a:lstStyle/>
                    <a:p>
                      <a:pPr algn="l" fontAlgn="b"/>
                      <a:r>
                        <a:rPr lang="en-CA" sz="1200" u="none" strike="noStrike">
                          <a:effectLst/>
                        </a:rPr>
                        <a:t>HRW</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359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47,309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$27,943,999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$583,943</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$350,366</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$525,549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$1,459,858</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47</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$454,927</a:t>
                      </a:r>
                      <a:endParaRPr lang="en-CA" sz="12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4083353275"/>
                  </a:ext>
                </a:extLst>
              </a:tr>
              <a:tr h="161925">
                <a:tc>
                  <a:txBody>
                    <a:bodyPr/>
                    <a:lstStyle/>
                    <a:p>
                      <a:pPr algn="l" fontAlgn="b"/>
                      <a:r>
                        <a:rPr lang="en-CA" sz="1200" u="none" strike="noStrike">
                          <a:effectLst/>
                        </a:rPr>
                        <a:t>SRW</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6,919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816,694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$467,642,591</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$9,551,911</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$5,731,145</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$8,596,719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$23,879,774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439</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$2,958,370</a:t>
                      </a:r>
                      <a:endParaRPr lang="en-CA" sz="12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906674185"/>
                  </a:ext>
                </a:extLst>
              </a:tr>
              <a:tr h="161925">
                <a:tc>
                  <a:txBody>
                    <a:bodyPr/>
                    <a:lstStyle/>
                    <a:p>
                      <a:pPr algn="l" fontAlgn="b"/>
                      <a:r>
                        <a:rPr lang="en-CA" sz="1200" u="none" strike="noStrike">
                          <a:effectLst/>
                        </a:rPr>
                        <a:t>SWW</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194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23,672</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$16,124,492</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$241,562</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$144,937</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$217,405</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$603,904</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a:effectLst/>
                        </a:rPr>
                        <a:t>28</a:t>
                      </a:r>
                      <a:endParaRPr lang="en-CA" sz="1200" b="0" i="0" u="none" strike="noStrike">
                        <a:effectLst/>
                        <a:latin typeface="Arial" panose="020B0604020202020204" pitchFamily="34" charset="0"/>
                      </a:endParaRPr>
                    </a:p>
                  </a:txBody>
                  <a:tcPr marL="9525" marR="9525" marT="9525" marB="0" anchor="b"/>
                </a:tc>
                <a:tc>
                  <a:txBody>
                    <a:bodyPr/>
                    <a:lstStyle/>
                    <a:p>
                      <a:pPr algn="l" fontAlgn="b"/>
                      <a:r>
                        <a:rPr lang="en-CA" sz="1200" u="none" strike="noStrike" dirty="0">
                          <a:effectLst/>
                        </a:rPr>
                        <a:t>$200,797</a:t>
                      </a:r>
                      <a:endParaRPr lang="en-CA" sz="1200" b="0" i="0" u="none" strike="noStrike" dirty="0">
                        <a:effectLst/>
                        <a:latin typeface="Arial" panose="020B0604020202020204" pitchFamily="34" charset="0"/>
                      </a:endParaRPr>
                    </a:p>
                  </a:txBody>
                  <a:tcPr marL="9525" marR="9525" marT="9525" marB="0" anchor="b"/>
                </a:tc>
                <a:extLst>
                  <a:ext uri="{0D108BD9-81ED-4DB2-BD59-A6C34878D82A}">
                    <a16:rowId xmlns:a16="http://schemas.microsoft.com/office/drawing/2014/main" val="2842660157"/>
                  </a:ext>
                </a:extLst>
              </a:tr>
            </a:tbl>
          </a:graphicData>
        </a:graphic>
      </p:graphicFrame>
    </p:spTree>
    <p:extLst>
      <p:ext uri="{BB962C8B-B14F-4D97-AF65-F5344CB8AC3E}">
        <p14:creationId xmlns:p14="http://schemas.microsoft.com/office/powerpoint/2010/main" val="25491829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ED1E4B-CCEB-2D91-39FE-5421F0CBDC8E}"/>
              </a:ext>
            </a:extLst>
          </p:cNvPr>
          <p:cNvSpPr>
            <a:spLocks noGrp="1"/>
          </p:cNvSpPr>
          <p:nvPr>
            <p:ph type="title"/>
          </p:nvPr>
        </p:nvSpPr>
        <p:spPr>
          <a:xfrm>
            <a:off x="841248" y="334644"/>
            <a:ext cx="10509504" cy="1076914"/>
          </a:xfrm>
        </p:spPr>
        <p:txBody>
          <a:bodyPr anchor="ctr">
            <a:normAutofit/>
          </a:bodyPr>
          <a:lstStyle/>
          <a:p>
            <a:r>
              <a:rPr lang="en-US" sz="4000"/>
              <a:t>Crop Insurance – Quick Facts (Ontario)</a:t>
            </a:r>
            <a:endParaRPr lang="en-CA" sz="400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9EACA8EF-A939-1688-A41A-18A837A96CD9}"/>
              </a:ext>
            </a:extLst>
          </p:cNvPr>
          <p:cNvGraphicFramePr>
            <a:graphicFrameLocks noGrp="1"/>
          </p:cNvGraphicFramePr>
          <p:nvPr>
            <p:ph idx="1"/>
            <p:extLst>
              <p:ext uri="{D42A27DB-BD31-4B8C-83A1-F6EECF244321}">
                <p14:modId xmlns:p14="http://schemas.microsoft.com/office/powerpoint/2010/main" val="2411703273"/>
              </p:ext>
            </p:extLst>
          </p:nvPr>
        </p:nvGraphicFramePr>
        <p:xfrm>
          <a:off x="5927852" y="1790136"/>
          <a:ext cx="5650103" cy="3277727"/>
        </p:xfrm>
        <a:graphic>
          <a:graphicData uri="http://schemas.openxmlformats.org/drawingml/2006/table">
            <a:tbl>
              <a:tblPr firstRow="1" bandRow="1">
                <a:tableStyleId>{7E9639D4-E3E2-4D34-9284-5A2195B3D0D7}</a:tableStyleId>
              </a:tblPr>
              <a:tblGrid>
                <a:gridCol w="1519664">
                  <a:extLst>
                    <a:ext uri="{9D8B030D-6E8A-4147-A177-3AD203B41FA5}">
                      <a16:colId xmlns:a16="http://schemas.microsoft.com/office/drawing/2014/main" val="1003865024"/>
                    </a:ext>
                  </a:extLst>
                </a:gridCol>
                <a:gridCol w="2402124">
                  <a:extLst>
                    <a:ext uri="{9D8B030D-6E8A-4147-A177-3AD203B41FA5}">
                      <a16:colId xmlns:a16="http://schemas.microsoft.com/office/drawing/2014/main" val="751041954"/>
                    </a:ext>
                  </a:extLst>
                </a:gridCol>
                <a:gridCol w="1728315">
                  <a:extLst>
                    <a:ext uri="{9D8B030D-6E8A-4147-A177-3AD203B41FA5}">
                      <a16:colId xmlns:a16="http://schemas.microsoft.com/office/drawing/2014/main" val="3561852463"/>
                    </a:ext>
                  </a:extLst>
                </a:gridCol>
              </a:tblGrid>
              <a:tr h="785677">
                <a:tc>
                  <a:txBody>
                    <a:bodyPr/>
                    <a:lstStyle/>
                    <a:p>
                      <a:pPr marL="0" indent="0" algn="ctr" fontAlgn="b">
                        <a:buFont typeface="Arial" panose="020B0604020202020204" pitchFamily="34" charset="0"/>
                        <a:buNone/>
                      </a:pPr>
                      <a:endParaRPr lang="en-CA" sz="1500" b="1"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b="1" u="none" strike="noStrike" dirty="0">
                          <a:solidFill>
                            <a:schemeClr val="bg1"/>
                          </a:solidFill>
                          <a:effectLst/>
                        </a:rPr>
                        <a:t>Crop insurance return</a:t>
                      </a:r>
                    </a:p>
                    <a:p>
                      <a:pPr marL="0" indent="0" algn="ctr" fontAlgn="b">
                        <a:buFont typeface="Arial" panose="020B0604020202020204" pitchFamily="34" charset="0"/>
                        <a:buNone/>
                      </a:pPr>
                      <a:r>
                        <a:rPr lang="en-CA" sz="1500" b="1" u="none" strike="noStrike" dirty="0">
                          <a:solidFill>
                            <a:schemeClr val="bg1"/>
                          </a:solidFill>
                          <a:effectLst/>
                        </a:rPr>
                        <a:t>(21’-23’ avg.)</a:t>
                      </a:r>
                      <a:endParaRPr lang="en-CA" sz="1500" b="1" i="0" u="none" strike="noStrike" dirty="0">
                        <a:solidFill>
                          <a:schemeClr val="bg1"/>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b="1" u="none" strike="noStrike" dirty="0">
                          <a:solidFill>
                            <a:schemeClr val="bg1"/>
                          </a:solidFill>
                          <a:effectLst/>
                        </a:rPr>
                        <a:t>Claim percent</a:t>
                      </a:r>
                    </a:p>
                    <a:p>
                      <a:pPr marL="0" indent="0" algn="ctr" fontAlgn="b">
                        <a:buFont typeface="Arial" panose="020B0604020202020204" pitchFamily="34" charset="0"/>
                        <a:buNone/>
                      </a:pPr>
                      <a:r>
                        <a:rPr lang="en-CA" sz="1500" b="1" u="none" strike="noStrike" dirty="0">
                          <a:solidFill>
                            <a:schemeClr val="bg1"/>
                          </a:solidFill>
                          <a:effectLst/>
                        </a:rPr>
                        <a:t>(21’-23’ avg.)</a:t>
                      </a:r>
                      <a:endParaRPr lang="en-CA" sz="1500" b="1" i="0" u="none" strike="noStrike" dirty="0">
                        <a:solidFill>
                          <a:schemeClr val="bg1"/>
                        </a:solidFill>
                        <a:effectLst/>
                        <a:latin typeface="Arial" panose="020B0604020202020204" pitchFamily="34" charset="0"/>
                      </a:endParaRPr>
                    </a:p>
                  </a:txBody>
                  <a:tcPr marL="269810" marR="202358" marT="134905" marB="134905" anchor="b"/>
                </a:tc>
                <a:extLst>
                  <a:ext uri="{0D108BD9-81ED-4DB2-BD59-A6C34878D82A}">
                    <a16:rowId xmlns:a16="http://schemas.microsoft.com/office/drawing/2014/main" val="1181882415"/>
                  </a:ext>
                </a:extLst>
              </a:tr>
              <a:tr h="427134">
                <a:tc>
                  <a:txBody>
                    <a:bodyPr/>
                    <a:lstStyle/>
                    <a:p>
                      <a:pPr marL="0" indent="0" algn="l" fontAlgn="b">
                        <a:buFont typeface="Arial" panose="020B0604020202020204" pitchFamily="34" charset="0"/>
                        <a:buNone/>
                      </a:pPr>
                      <a:r>
                        <a:rPr lang="en-CA" sz="1500" u="none" strike="noStrike" dirty="0">
                          <a:solidFill>
                            <a:schemeClr val="tx1">
                              <a:lumMod val="75000"/>
                              <a:lumOff val="25000"/>
                            </a:schemeClr>
                          </a:solidFill>
                          <a:effectLst/>
                        </a:rPr>
                        <a:t>Barley</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u="none" strike="noStrike" dirty="0">
                          <a:solidFill>
                            <a:schemeClr val="tx1">
                              <a:lumMod val="75000"/>
                              <a:lumOff val="25000"/>
                            </a:schemeClr>
                          </a:solidFill>
                          <a:effectLst/>
                        </a:rPr>
                        <a:t>1.45</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u="none" strike="noStrike" dirty="0">
                          <a:solidFill>
                            <a:schemeClr val="tx1">
                              <a:lumMod val="75000"/>
                              <a:lumOff val="25000"/>
                            </a:schemeClr>
                          </a:solidFill>
                          <a:effectLst/>
                        </a:rPr>
                        <a:t>0.16</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extLst>
                  <a:ext uri="{0D108BD9-81ED-4DB2-BD59-A6C34878D82A}">
                    <a16:rowId xmlns:a16="http://schemas.microsoft.com/office/drawing/2014/main" val="3508183234"/>
                  </a:ext>
                </a:extLst>
              </a:tr>
              <a:tr h="427134">
                <a:tc>
                  <a:txBody>
                    <a:bodyPr/>
                    <a:lstStyle/>
                    <a:p>
                      <a:pPr marL="0" indent="0" algn="l" fontAlgn="b">
                        <a:buFont typeface="Arial" panose="020B0604020202020204" pitchFamily="34" charset="0"/>
                        <a:buNone/>
                      </a:pPr>
                      <a:r>
                        <a:rPr lang="en-CA" sz="1500" u="none" strike="noStrike" dirty="0">
                          <a:solidFill>
                            <a:schemeClr val="tx1">
                              <a:lumMod val="75000"/>
                              <a:lumOff val="25000"/>
                            </a:schemeClr>
                          </a:solidFill>
                          <a:effectLst/>
                        </a:rPr>
                        <a:t>Corn</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u="none" strike="noStrike" dirty="0">
                          <a:solidFill>
                            <a:schemeClr val="tx1">
                              <a:lumMod val="75000"/>
                              <a:lumOff val="25000"/>
                            </a:schemeClr>
                          </a:solidFill>
                          <a:effectLst/>
                        </a:rPr>
                        <a:t>1.05</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u="none" strike="noStrike" dirty="0">
                          <a:solidFill>
                            <a:schemeClr val="tx1">
                              <a:lumMod val="75000"/>
                              <a:lumOff val="25000"/>
                            </a:schemeClr>
                          </a:solidFill>
                          <a:effectLst/>
                        </a:rPr>
                        <a:t>0.12</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extLst>
                  <a:ext uri="{0D108BD9-81ED-4DB2-BD59-A6C34878D82A}">
                    <a16:rowId xmlns:a16="http://schemas.microsoft.com/office/drawing/2014/main" val="4261298732"/>
                  </a:ext>
                </a:extLst>
              </a:tr>
              <a:tr h="427134">
                <a:tc>
                  <a:txBody>
                    <a:bodyPr/>
                    <a:lstStyle/>
                    <a:p>
                      <a:pPr marL="0" indent="0" algn="l" fontAlgn="b">
                        <a:buFont typeface="Arial" panose="020B0604020202020204" pitchFamily="34" charset="0"/>
                        <a:buNone/>
                      </a:pPr>
                      <a:r>
                        <a:rPr lang="en-CA" sz="1500" u="none" strike="noStrike" dirty="0">
                          <a:solidFill>
                            <a:schemeClr val="tx1">
                              <a:lumMod val="75000"/>
                              <a:lumOff val="25000"/>
                            </a:schemeClr>
                          </a:solidFill>
                          <a:effectLst/>
                        </a:rPr>
                        <a:t>Oats</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u="none" strike="noStrike" dirty="0">
                          <a:solidFill>
                            <a:schemeClr val="tx1">
                              <a:lumMod val="75000"/>
                              <a:lumOff val="25000"/>
                            </a:schemeClr>
                          </a:solidFill>
                          <a:effectLst/>
                        </a:rPr>
                        <a:t>1.77</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u="none" strike="noStrike" dirty="0">
                          <a:solidFill>
                            <a:schemeClr val="tx1">
                              <a:lumMod val="75000"/>
                              <a:lumOff val="25000"/>
                            </a:schemeClr>
                          </a:solidFill>
                          <a:effectLst/>
                        </a:rPr>
                        <a:t>0.21</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extLst>
                  <a:ext uri="{0D108BD9-81ED-4DB2-BD59-A6C34878D82A}">
                    <a16:rowId xmlns:a16="http://schemas.microsoft.com/office/drawing/2014/main" val="58310503"/>
                  </a:ext>
                </a:extLst>
              </a:tr>
              <a:tr h="427134">
                <a:tc>
                  <a:txBody>
                    <a:bodyPr/>
                    <a:lstStyle/>
                    <a:p>
                      <a:pPr marL="0" indent="0" algn="l" fontAlgn="b">
                        <a:buFont typeface="Arial" panose="020B0604020202020204" pitchFamily="34" charset="0"/>
                        <a:buNone/>
                      </a:pPr>
                      <a:r>
                        <a:rPr lang="en-CA" sz="1500" u="none" strike="noStrike" dirty="0">
                          <a:solidFill>
                            <a:schemeClr val="tx1">
                              <a:lumMod val="75000"/>
                              <a:lumOff val="25000"/>
                            </a:schemeClr>
                          </a:solidFill>
                          <a:effectLst/>
                        </a:rPr>
                        <a:t>Soybeans</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u="none" strike="noStrike" dirty="0">
                          <a:solidFill>
                            <a:schemeClr val="tx1">
                              <a:lumMod val="75000"/>
                              <a:lumOff val="25000"/>
                            </a:schemeClr>
                          </a:solidFill>
                          <a:effectLst/>
                        </a:rPr>
                        <a:t>1.62</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u="none" strike="noStrike" dirty="0">
                          <a:solidFill>
                            <a:schemeClr val="tx1">
                              <a:lumMod val="75000"/>
                              <a:lumOff val="25000"/>
                            </a:schemeClr>
                          </a:solidFill>
                          <a:effectLst/>
                        </a:rPr>
                        <a:t>0.17</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extLst>
                  <a:ext uri="{0D108BD9-81ED-4DB2-BD59-A6C34878D82A}">
                    <a16:rowId xmlns:a16="http://schemas.microsoft.com/office/drawing/2014/main" val="4197431045"/>
                  </a:ext>
                </a:extLst>
              </a:tr>
              <a:tr h="427134">
                <a:tc>
                  <a:txBody>
                    <a:bodyPr/>
                    <a:lstStyle/>
                    <a:p>
                      <a:pPr marL="0" indent="0" algn="l" fontAlgn="b">
                        <a:buFont typeface="Arial" panose="020B0604020202020204" pitchFamily="34" charset="0"/>
                        <a:buNone/>
                      </a:pPr>
                      <a:r>
                        <a:rPr lang="en-CA" sz="1500" u="none" strike="noStrike" dirty="0">
                          <a:solidFill>
                            <a:schemeClr val="tx1">
                              <a:lumMod val="75000"/>
                              <a:lumOff val="25000"/>
                            </a:schemeClr>
                          </a:solidFill>
                          <a:effectLst/>
                        </a:rPr>
                        <a:t>Wheat-SRW</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u="none" strike="noStrike">
                          <a:solidFill>
                            <a:schemeClr val="tx1">
                              <a:lumMod val="75000"/>
                              <a:lumOff val="25000"/>
                            </a:schemeClr>
                          </a:solidFill>
                          <a:effectLst/>
                        </a:rPr>
                        <a:t>0.66</a:t>
                      </a:r>
                      <a:endParaRPr lang="en-CA" sz="1500" b="0" i="0" u="none" strike="noStrike">
                        <a:solidFill>
                          <a:schemeClr val="tx1">
                            <a:lumMod val="75000"/>
                            <a:lumOff val="25000"/>
                          </a:schemeClr>
                        </a:solidFill>
                        <a:effectLst/>
                        <a:latin typeface="Arial" panose="020B0604020202020204" pitchFamily="34" charset="0"/>
                      </a:endParaRPr>
                    </a:p>
                  </a:txBody>
                  <a:tcPr marL="269810" marR="202358" marT="134905" marB="134905" anchor="b"/>
                </a:tc>
                <a:tc>
                  <a:txBody>
                    <a:bodyPr/>
                    <a:lstStyle/>
                    <a:p>
                      <a:pPr marL="0" indent="0" algn="ctr" fontAlgn="b">
                        <a:buFont typeface="Arial" panose="020B0604020202020204" pitchFamily="34" charset="0"/>
                        <a:buNone/>
                      </a:pPr>
                      <a:r>
                        <a:rPr lang="en-CA" sz="1500" u="none" strike="noStrike" dirty="0">
                          <a:solidFill>
                            <a:schemeClr val="tx1">
                              <a:lumMod val="75000"/>
                              <a:lumOff val="25000"/>
                            </a:schemeClr>
                          </a:solidFill>
                          <a:effectLst/>
                        </a:rPr>
                        <a:t>0.10</a:t>
                      </a:r>
                      <a:endParaRPr lang="en-CA" sz="1500" b="0" i="0" u="none" strike="noStrike" dirty="0">
                        <a:solidFill>
                          <a:schemeClr val="tx1">
                            <a:lumMod val="75000"/>
                            <a:lumOff val="25000"/>
                          </a:schemeClr>
                        </a:solidFill>
                        <a:effectLst/>
                        <a:latin typeface="Arial" panose="020B0604020202020204" pitchFamily="34" charset="0"/>
                      </a:endParaRPr>
                    </a:p>
                  </a:txBody>
                  <a:tcPr marL="269810" marR="202358" marT="134905" marB="134905" anchor="b"/>
                </a:tc>
                <a:extLst>
                  <a:ext uri="{0D108BD9-81ED-4DB2-BD59-A6C34878D82A}">
                    <a16:rowId xmlns:a16="http://schemas.microsoft.com/office/drawing/2014/main" val="1021799901"/>
                  </a:ext>
                </a:extLst>
              </a:tr>
            </a:tbl>
          </a:graphicData>
        </a:graphic>
      </p:graphicFrame>
      <p:sp>
        <p:nvSpPr>
          <p:cNvPr id="5" name="TextBox 4">
            <a:extLst>
              <a:ext uri="{FF2B5EF4-FFF2-40B4-BE49-F238E27FC236}">
                <a16:creationId xmlns:a16="http://schemas.microsoft.com/office/drawing/2014/main" id="{3E5A04EA-2B9D-7A87-E754-10FD691A4053}"/>
              </a:ext>
            </a:extLst>
          </p:cNvPr>
          <p:cNvSpPr txBox="1"/>
          <p:nvPr/>
        </p:nvSpPr>
        <p:spPr>
          <a:xfrm>
            <a:off x="841248" y="1805149"/>
            <a:ext cx="4736592" cy="4801314"/>
          </a:xfrm>
          <a:prstGeom prst="rect">
            <a:avLst/>
          </a:prstGeom>
          <a:noFill/>
        </p:spPr>
        <p:txBody>
          <a:bodyPr wrap="square" rtlCol="0">
            <a:spAutoFit/>
          </a:bodyPr>
          <a:lstStyle/>
          <a:p>
            <a:pPr marL="285750" indent="-285750">
              <a:buFontTx/>
              <a:buChar char="-"/>
            </a:pPr>
            <a:r>
              <a:rPr lang="en-US" dirty="0"/>
              <a:t>The first column in the Table shows the </a:t>
            </a:r>
            <a:r>
              <a:rPr lang="en-US" b="1" dirty="0"/>
              <a:t>crop insurance return</a:t>
            </a:r>
            <a:r>
              <a:rPr lang="en-US" dirty="0"/>
              <a:t>: which shows the average return for every dollar contributed in producer premiums.</a:t>
            </a:r>
          </a:p>
          <a:p>
            <a:pPr marL="285750" indent="-285750">
              <a:buFontTx/>
              <a:buChar char="-"/>
            </a:pPr>
            <a:endParaRPr lang="en-US" dirty="0"/>
          </a:p>
          <a:p>
            <a:pPr marL="285750" indent="-285750">
              <a:buFontTx/>
              <a:buChar char="-"/>
            </a:pPr>
            <a:r>
              <a:rPr lang="en-US" dirty="0"/>
              <a:t>For </a:t>
            </a:r>
            <a:r>
              <a:rPr lang="en-US" dirty="0" err="1"/>
              <a:t>eg</a:t>
            </a:r>
            <a:r>
              <a:rPr lang="en-US" dirty="0"/>
              <a:t>: every dollar spent by a soybean producer on premiums between 2021 and 2023 on average leads to a payment of </a:t>
            </a:r>
            <a:r>
              <a:rPr lang="en-US" b="1" dirty="0"/>
              <a:t>$1.62</a:t>
            </a:r>
            <a:r>
              <a:rPr lang="en-US" dirty="0"/>
              <a:t>. </a:t>
            </a:r>
          </a:p>
          <a:p>
            <a:pPr marL="285750" indent="-285750">
              <a:buFontTx/>
              <a:buChar char="-"/>
            </a:pPr>
            <a:endParaRPr lang="en-US" dirty="0"/>
          </a:p>
          <a:p>
            <a:pPr marL="285750" indent="-285750">
              <a:buFontTx/>
              <a:buChar char="-"/>
            </a:pPr>
            <a:r>
              <a:rPr lang="en-US" dirty="0"/>
              <a:t>The </a:t>
            </a:r>
            <a:r>
              <a:rPr lang="en-US" b="1" dirty="0"/>
              <a:t>claim percent </a:t>
            </a:r>
            <a:r>
              <a:rPr lang="en-US" dirty="0"/>
              <a:t>is the ratio of total approved claims and total contracts in the commodity. </a:t>
            </a:r>
          </a:p>
          <a:p>
            <a:pPr marL="742950" lvl="1" indent="-285750">
              <a:buFontTx/>
              <a:buChar char="-"/>
            </a:pPr>
            <a:r>
              <a:rPr lang="en-US" dirty="0"/>
              <a:t>We notice that at least </a:t>
            </a:r>
            <a:r>
              <a:rPr lang="en-US" b="1" dirty="0"/>
              <a:t>10% </a:t>
            </a:r>
            <a:r>
              <a:rPr lang="en-US" dirty="0"/>
              <a:t>or more of the contracts pay out on average. </a:t>
            </a:r>
          </a:p>
          <a:p>
            <a:pPr marL="285750" indent="-285750">
              <a:buFontTx/>
              <a:buChar char="-"/>
            </a:pPr>
            <a:endParaRPr lang="en-US" dirty="0"/>
          </a:p>
          <a:p>
            <a:pPr marL="285750" indent="-285750">
              <a:buFontTx/>
              <a:buChar char="-"/>
            </a:pPr>
            <a:endParaRPr lang="en-CA" dirty="0"/>
          </a:p>
        </p:txBody>
      </p:sp>
    </p:spTree>
    <p:extLst>
      <p:ext uri="{BB962C8B-B14F-4D97-AF65-F5344CB8AC3E}">
        <p14:creationId xmlns:p14="http://schemas.microsoft.com/office/powerpoint/2010/main" val="19508574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1380-8FBE-1360-7BE3-3BAD17F4CF7C}"/>
              </a:ext>
            </a:extLst>
          </p:cNvPr>
          <p:cNvSpPr>
            <a:spLocks noGrp="1"/>
          </p:cNvSpPr>
          <p:nvPr>
            <p:ph type="title"/>
          </p:nvPr>
        </p:nvSpPr>
        <p:spPr>
          <a:xfrm>
            <a:off x="838200" y="50361"/>
            <a:ext cx="10933544" cy="1325563"/>
          </a:xfrm>
        </p:spPr>
        <p:txBody>
          <a:bodyPr/>
          <a:lstStyle/>
          <a:p>
            <a:r>
              <a:rPr lang="en-US" dirty="0"/>
              <a:t>AgriInvest – Canada (Total </a:t>
            </a:r>
            <a:r>
              <a:rPr lang="en-US" b="1" dirty="0"/>
              <a:t>Govt. Contributions</a:t>
            </a:r>
            <a:r>
              <a:rPr lang="en-US" dirty="0"/>
              <a:t>)</a:t>
            </a:r>
            <a:endParaRPr lang="en-CA" dirty="0"/>
          </a:p>
        </p:txBody>
      </p:sp>
      <p:graphicFrame>
        <p:nvGraphicFramePr>
          <p:cNvPr id="4" name="Chart 3">
            <a:extLst>
              <a:ext uri="{FF2B5EF4-FFF2-40B4-BE49-F238E27FC236}">
                <a16:creationId xmlns:a16="http://schemas.microsoft.com/office/drawing/2014/main" id="{5DCEB545-5E99-BE54-6C5D-9E8120897898}"/>
              </a:ext>
            </a:extLst>
          </p:cNvPr>
          <p:cNvGraphicFramePr>
            <a:graphicFrameLocks/>
          </p:cNvGraphicFramePr>
          <p:nvPr>
            <p:extLst>
              <p:ext uri="{D42A27DB-BD31-4B8C-83A1-F6EECF244321}">
                <p14:modId xmlns:p14="http://schemas.microsoft.com/office/powerpoint/2010/main" val="576922451"/>
              </p:ext>
            </p:extLst>
          </p:nvPr>
        </p:nvGraphicFramePr>
        <p:xfrm>
          <a:off x="1079355" y="1375924"/>
          <a:ext cx="10033290" cy="5279232"/>
        </p:xfrm>
        <a:graphic>
          <a:graphicData uri="http://schemas.openxmlformats.org/drawingml/2006/chart">
            <c:chart xmlns:c="http://schemas.openxmlformats.org/drawingml/2006/chart" xmlns:r="http://schemas.openxmlformats.org/officeDocument/2006/relationships" r:id="rId3"/>
          </a:graphicData>
        </a:graphic>
      </p:graphicFrame>
      <p:cxnSp>
        <p:nvCxnSpPr>
          <p:cNvPr id="6" name="Straight Connector 5">
            <a:extLst>
              <a:ext uri="{FF2B5EF4-FFF2-40B4-BE49-F238E27FC236}">
                <a16:creationId xmlns:a16="http://schemas.microsoft.com/office/drawing/2014/main" id="{C6B82A46-4450-59FB-B50C-82071FE4CFC0}"/>
              </a:ext>
            </a:extLst>
          </p:cNvPr>
          <p:cNvCxnSpPr>
            <a:cxnSpLocks/>
          </p:cNvCxnSpPr>
          <p:nvPr/>
        </p:nvCxnSpPr>
        <p:spPr>
          <a:xfrm>
            <a:off x="4767535" y="1375924"/>
            <a:ext cx="0" cy="4895567"/>
          </a:xfrm>
          <a:prstGeom prst="line">
            <a:avLst/>
          </a:prstGeom>
          <a:ln w="79375">
            <a:prstDash val="sysDash"/>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2D54679B-7097-8AC1-06F0-7E7EFC5580A7}"/>
              </a:ext>
            </a:extLst>
          </p:cNvPr>
          <p:cNvSpPr txBox="1"/>
          <p:nvPr/>
        </p:nvSpPr>
        <p:spPr>
          <a:xfrm>
            <a:off x="4946078" y="1568881"/>
            <a:ext cx="6825666" cy="830997"/>
          </a:xfrm>
          <a:prstGeom prst="rect">
            <a:avLst/>
          </a:prstGeom>
          <a:noFill/>
        </p:spPr>
        <p:txBody>
          <a:bodyPr wrap="square" rtlCol="0">
            <a:spAutoFit/>
          </a:bodyPr>
          <a:lstStyle/>
          <a:p>
            <a:r>
              <a:rPr lang="en-US" sz="1200" dirty="0"/>
              <a:t>Growing Forward 2 (GF2) policy framework (2013). </a:t>
            </a:r>
          </a:p>
          <a:p>
            <a:pPr marL="285750" indent="-285750">
              <a:buFontTx/>
              <a:buChar char="-"/>
            </a:pPr>
            <a:r>
              <a:rPr lang="en-US" sz="1200" dirty="0"/>
              <a:t>Lowered the matchable government contribution from 1.5% to 1% of ANS</a:t>
            </a:r>
          </a:p>
          <a:p>
            <a:pPr marL="285750" indent="-285750">
              <a:buFontTx/>
              <a:buChar char="-"/>
            </a:pPr>
            <a:r>
              <a:rPr lang="en-US" sz="1200" dirty="0"/>
              <a:t>Reduced the maximum government matching contribution from $22,500 to $15,000.</a:t>
            </a:r>
          </a:p>
          <a:p>
            <a:endParaRPr lang="en-CA" sz="1200" dirty="0"/>
          </a:p>
        </p:txBody>
      </p:sp>
      <p:cxnSp>
        <p:nvCxnSpPr>
          <p:cNvPr id="9" name="Straight Connector 8">
            <a:extLst>
              <a:ext uri="{FF2B5EF4-FFF2-40B4-BE49-F238E27FC236}">
                <a16:creationId xmlns:a16="http://schemas.microsoft.com/office/drawing/2014/main" id="{C30D05F8-14CC-C40E-9F93-A16C748BD5DA}"/>
              </a:ext>
            </a:extLst>
          </p:cNvPr>
          <p:cNvCxnSpPr>
            <a:cxnSpLocks/>
          </p:cNvCxnSpPr>
          <p:nvPr/>
        </p:nvCxnSpPr>
        <p:spPr>
          <a:xfrm>
            <a:off x="7578344" y="2560882"/>
            <a:ext cx="0" cy="3710609"/>
          </a:xfrm>
          <a:prstGeom prst="line">
            <a:avLst/>
          </a:prstGeom>
          <a:ln w="79375">
            <a:prstDash val="sysDash"/>
          </a:ln>
        </p:spPr>
        <p:style>
          <a:lnRef idx="2">
            <a:schemeClr val="dk1"/>
          </a:lnRef>
          <a:fillRef idx="0">
            <a:schemeClr val="dk1"/>
          </a:fillRef>
          <a:effectRef idx="1">
            <a:schemeClr val="dk1"/>
          </a:effectRef>
          <a:fontRef idx="minor">
            <a:schemeClr val="tx1"/>
          </a:fontRef>
        </p:style>
      </p:cxnSp>
      <p:sp>
        <p:nvSpPr>
          <p:cNvPr id="11" name="Freeform: Shape 10">
            <a:extLst>
              <a:ext uri="{FF2B5EF4-FFF2-40B4-BE49-F238E27FC236}">
                <a16:creationId xmlns:a16="http://schemas.microsoft.com/office/drawing/2014/main" id="{2744AAAB-7A8C-3132-032C-5882C8280455}"/>
              </a:ext>
            </a:extLst>
          </p:cNvPr>
          <p:cNvSpPr/>
          <p:nvPr/>
        </p:nvSpPr>
        <p:spPr>
          <a:xfrm>
            <a:off x="4876801" y="2216727"/>
            <a:ext cx="329555" cy="344155"/>
          </a:xfrm>
          <a:custGeom>
            <a:avLst/>
            <a:gdLst>
              <a:gd name="connsiteX0" fmla="*/ 350982 w 350982"/>
              <a:gd name="connsiteY0" fmla="*/ 0 h 397164"/>
              <a:gd name="connsiteX1" fmla="*/ 0 w 350982"/>
              <a:gd name="connsiteY1" fmla="*/ 397164 h 397164"/>
            </a:gdLst>
            <a:ahLst/>
            <a:cxnLst>
              <a:cxn ang="0">
                <a:pos x="connsiteX0" y="connsiteY0"/>
              </a:cxn>
              <a:cxn ang="0">
                <a:pos x="connsiteX1" y="connsiteY1"/>
              </a:cxn>
            </a:cxnLst>
            <a:rect l="l" t="t" r="r" b="b"/>
            <a:pathLst>
              <a:path w="350982" h="397164">
                <a:moveTo>
                  <a:pt x="350982" y="0"/>
                </a:moveTo>
                <a:cubicBezTo>
                  <a:pt x="180879" y="181648"/>
                  <a:pt x="10776" y="363297"/>
                  <a:pt x="0" y="397164"/>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3" name="TextBox 12">
            <a:extLst>
              <a:ext uri="{FF2B5EF4-FFF2-40B4-BE49-F238E27FC236}">
                <a16:creationId xmlns:a16="http://schemas.microsoft.com/office/drawing/2014/main" id="{604D29CD-EFA0-8765-5D57-C92884E5974E}"/>
              </a:ext>
            </a:extLst>
          </p:cNvPr>
          <p:cNvSpPr txBox="1"/>
          <p:nvPr/>
        </p:nvSpPr>
        <p:spPr>
          <a:xfrm>
            <a:off x="8017166" y="2405588"/>
            <a:ext cx="3897745" cy="830997"/>
          </a:xfrm>
          <a:prstGeom prst="rect">
            <a:avLst/>
          </a:prstGeom>
          <a:noFill/>
        </p:spPr>
        <p:txBody>
          <a:bodyPr wrap="square" rtlCol="0">
            <a:spAutoFit/>
          </a:bodyPr>
          <a:lstStyle/>
          <a:p>
            <a:r>
              <a:rPr lang="en-US" sz="1200" dirty="0"/>
              <a:t>2018 onwards (under Canadian Agricultural Partnership): Maximum government matching contribution was further reduced to $10,000 (1% of ANS up to $1 million)</a:t>
            </a:r>
            <a:endParaRPr lang="en-CA" sz="1200" dirty="0"/>
          </a:p>
        </p:txBody>
      </p:sp>
      <p:sp>
        <p:nvSpPr>
          <p:cNvPr id="14" name="Freeform: Shape 13">
            <a:extLst>
              <a:ext uri="{FF2B5EF4-FFF2-40B4-BE49-F238E27FC236}">
                <a16:creationId xmlns:a16="http://schemas.microsoft.com/office/drawing/2014/main" id="{E41B27BC-43FB-0BEE-0A11-4BE235D9AA59}"/>
              </a:ext>
            </a:extLst>
          </p:cNvPr>
          <p:cNvSpPr/>
          <p:nvPr/>
        </p:nvSpPr>
        <p:spPr>
          <a:xfrm rot="1188895">
            <a:off x="7714837" y="2782760"/>
            <a:ext cx="247191" cy="368481"/>
          </a:xfrm>
          <a:custGeom>
            <a:avLst/>
            <a:gdLst>
              <a:gd name="connsiteX0" fmla="*/ 350982 w 350982"/>
              <a:gd name="connsiteY0" fmla="*/ 0 h 397164"/>
              <a:gd name="connsiteX1" fmla="*/ 0 w 350982"/>
              <a:gd name="connsiteY1" fmla="*/ 397164 h 397164"/>
            </a:gdLst>
            <a:ahLst/>
            <a:cxnLst>
              <a:cxn ang="0">
                <a:pos x="connsiteX0" y="connsiteY0"/>
              </a:cxn>
              <a:cxn ang="0">
                <a:pos x="connsiteX1" y="connsiteY1"/>
              </a:cxn>
            </a:cxnLst>
            <a:rect l="l" t="t" r="r" b="b"/>
            <a:pathLst>
              <a:path w="350982" h="397164">
                <a:moveTo>
                  <a:pt x="350982" y="0"/>
                </a:moveTo>
                <a:cubicBezTo>
                  <a:pt x="180879" y="181648"/>
                  <a:pt x="10776" y="363297"/>
                  <a:pt x="0" y="397164"/>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 name="TextBox 2">
            <a:extLst>
              <a:ext uri="{FF2B5EF4-FFF2-40B4-BE49-F238E27FC236}">
                <a16:creationId xmlns:a16="http://schemas.microsoft.com/office/drawing/2014/main" id="{18C34629-DC21-1F30-7A3F-6FFCCFF3CF0A}"/>
              </a:ext>
            </a:extLst>
          </p:cNvPr>
          <p:cNvSpPr txBox="1"/>
          <p:nvPr/>
        </p:nvSpPr>
        <p:spPr>
          <a:xfrm>
            <a:off x="290683" y="6546029"/>
            <a:ext cx="5367528" cy="261610"/>
          </a:xfrm>
          <a:prstGeom prst="rect">
            <a:avLst/>
          </a:prstGeom>
          <a:noFill/>
        </p:spPr>
        <p:txBody>
          <a:bodyPr wrap="square" rtlCol="0">
            <a:spAutoFit/>
          </a:bodyPr>
          <a:lstStyle/>
          <a:p>
            <a:r>
              <a:rPr lang="en-US" sz="1100" b="1" i="1" u="sng" dirty="0"/>
              <a:t>Source: </a:t>
            </a:r>
            <a:r>
              <a:rPr lang="en-US" sz="1100" i="1" dirty="0">
                <a:hlinkClick r:id="rId4"/>
              </a:rPr>
              <a:t>https://www150.statcan.gc.ca/t1/tbl1/en/tv.action?pid=3210010601</a:t>
            </a:r>
            <a:r>
              <a:rPr lang="en-US" sz="1100" i="1" dirty="0"/>
              <a:t> </a:t>
            </a:r>
            <a:endParaRPr lang="en-CA" sz="1100" i="1" dirty="0"/>
          </a:p>
        </p:txBody>
      </p:sp>
    </p:spTree>
    <p:extLst>
      <p:ext uri="{BB962C8B-B14F-4D97-AF65-F5344CB8AC3E}">
        <p14:creationId xmlns:p14="http://schemas.microsoft.com/office/powerpoint/2010/main" val="41484892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11301-8AF3-3051-D966-87F012E5FF7A}"/>
              </a:ext>
            </a:extLst>
          </p:cNvPr>
          <p:cNvSpPr>
            <a:spLocks noGrp="1"/>
          </p:cNvSpPr>
          <p:nvPr>
            <p:ph type="title"/>
          </p:nvPr>
        </p:nvSpPr>
        <p:spPr>
          <a:xfrm>
            <a:off x="838200" y="2766218"/>
            <a:ext cx="10515600" cy="1325563"/>
          </a:xfrm>
        </p:spPr>
        <p:txBody>
          <a:bodyPr/>
          <a:lstStyle/>
          <a:p>
            <a:pPr algn="ctr"/>
            <a:r>
              <a:rPr lang="en-US" b="1" dirty="0"/>
              <a:t>Appendix</a:t>
            </a:r>
            <a:endParaRPr lang="en-CA" b="1" dirty="0"/>
          </a:p>
        </p:txBody>
      </p:sp>
    </p:spTree>
    <p:extLst>
      <p:ext uri="{BB962C8B-B14F-4D97-AF65-F5344CB8AC3E}">
        <p14:creationId xmlns:p14="http://schemas.microsoft.com/office/powerpoint/2010/main" val="1823720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60CBA3-0266-6DCA-AF73-C8A920BCD1E6}"/>
              </a:ext>
            </a:extLst>
          </p:cNvPr>
          <p:cNvSpPr>
            <a:spLocks noGrp="1"/>
          </p:cNvSpPr>
          <p:nvPr>
            <p:ph type="title"/>
          </p:nvPr>
        </p:nvSpPr>
        <p:spPr>
          <a:xfrm>
            <a:off x="841248" y="334644"/>
            <a:ext cx="10509504" cy="1076914"/>
          </a:xfrm>
        </p:spPr>
        <p:txBody>
          <a:bodyPr anchor="ctr">
            <a:normAutofit/>
          </a:bodyPr>
          <a:lstStyle/>
          <a:p>
            <a:r>
              <a:rPr lang="en-US" sz="4000" dirty="0"/>
              <a:t>AgriInvest: (Data Table for Slide 2 and 3) </a:t>
            </a:r>
            <a:endParaRPr lang="en-CA" sz="4000" dirty="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A5B7228B-E33B-B392-8CD7-2E994371B991}"/>
              </a:ext>
            </a:extLst>
          </p:cNvPr>
          <p:cNvGraphicFramePr>
            <a:graphicFrameLocks noGrp="1"/>
          </p:cNvGraphicFramePr>
          <p:nvPr>
            <p:ph idx="1"/>
            <p:extLst>
              <p:ext uri="{D42A27DB-BD31-4B8C-83A1-F6EECF244321}">
                <p14:modId xmlns:p14="http://schemas.microsoft.com/office/powerpoint/2010/main" val="2905492263"/>
              </p:ext>
            </p:extLst>
          </p:nvPr>
        </p:nvGraphicFramePr>
        <p:xfrm>
          <a:off x="1915243" y="1411558"/>
          <a:ext cx="8358466" cy="4785990"/>
        </p:xfrm>
        <a:graphic>
          <a:graphicData uri="http://schemas.openxmlformats.org/drawingml/2006/table">
            <a:tbl>
              <a:tblPr firstRow="1" bandRow="1">
                <a:solidFill>
                  <a:srgbClr val="F2F2F2">
                    <a:alpha val="45098"/>
                  </a:srgbClr>
                </a:solidFill>
                <a:tableStyleId>{5C22544A-7EE6-4342-B048-85BDC9FD1C3A}</a:tableStyleId>
              </a:tblPr>
              <a:tblGrid>
                <a:gridCol w="1395611">
                  <a:extLst>
                    <a:ext uri="{9D8B030D-6E8A-4147-A177-3AD203B41FA5}">
                      <a16:colId xmlns:a16="http://schemas.microsoft.com/office/drawing/2014/main" val="604472583"/>
                    </a:ext>
                  </a:extLst>
                </a:gridCol>
                <a:gridCol w="1031508">
                  <a:extLst>
                    <a:ext uri="{9D8B030D-6E8A-4147-A177-3AD203B41FA5}">
                      <a16:colId xmlns:a16="http://schemas.microsoft.com/office/drawing/2014/main" val="2206143666"/>
                    </a:ext>
                  </a:extLst>
                </a:gridCol>
                <a:gridCol w="1035926">
                  <a:extLst>
                    <a:ext uri="{9D8B030D-6E8A-4147-A177-3AD203B41FA5}">
                      <a16:colId xmlns:a16="http://schemas.microsoft.com/office/drawing/2014/main" val="3145865943"/>
                    </a:ext>
                  </a:extLst>
                </a:gridCol>
                <a:gridCol w="992977">
                  <a:extLst>
                    <a:ext uri="{9D8B030D-6E8A-4147-A177-3AD203B41FA5}">
                      <a16:colId xmlns:a16="http://schemas.microsoft.com/office/drawing/2014/main" val="1940609018"/>
                    </a:ext>
                  </a:extLst>
                </a:gridCol>
                <a:gridCol w="1195973">
                  <a:extLst>
                    <a:ext uri="{9D8B030D-6E8A-4147-A177-3AD203B41FA5}">
                      <a16:colId xmlns:a16="http://schemas.microsoft.com/office/drawing/2014/main" val="1383489967"/>
                    </a:ext>
                  </a:extLst>
                </a:gridCol>
                <a:gridCol w="1487712">
                  <a:extLst>
                    <a:ext uri="{9D8B030D-6E8A-4147-A177-3AD203B41FA5}">
                      <a16:colId xmlns:a16="http://schemas.microsoft.com/office/drawing/2014/main" val="4229751475"/>
                    </a:ext>
                  </a:extLst>
                </a:gridCol>
                <a:gridCol w="1218759">
                  <a:extLst>
                    <a:ext uri="{9D8B030D-6E8A-4147-A177-3AD203B41FA5}">
                      <a16:colId xmlns:a16="http://schemas.microsoft.com/office/drawing/2014/main" val="2657864922"/>
                    </a:ext>
                  </a:extLst>
                </a:gridCol>
              </a:tblGrid>
              <a:tr h="290374">
                <a:tc>
                  <a:txBody>
                    <a:bodyPr/>
                    <a:lstStyle/>
                    <a:p>
                      <a:pPr algn="l" fontAlgn="b"/>
                      <a:r>
                        <a:rPr lang="en-CA" sz="1100" b="0" u="none" strike="noStrike" cap="none" spc="0" dirty="0">
                          <a:solidFill>
                            <a:schemeClr val="bg1"/>
                          </a:solidFill>
                          <a:effectLst/>
                        </a:rPr>
                        <a:t>Region ($ '000s)</a:t>
                      </a:r>
                      <a:endParaRPr lang="en-CA" sz="1100" b="0" i="0" u="none" strike="noStrike" cap="none" spc="0" dirty="0">
                        <a:solidFill>
                          <a:schemeClr val="bg1"/>
                        </a:solidFill>
                        <a:effectLst/>
                        <a:latin typeface="Aptos Narrow" panose="020B0004020202020204" pitchFamily="34" charset="0"/>
                      </a:endParaRPr>
                    </a:p>
                  </a:txBody>
                  <a:tcPr marL="7678" marR="7678" marT="73707" marB="0"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b"/>
                      <a:r>
                        <a:rPr lang="en-CA" sz="1100" b="0" u="none" strike="noStrike" cap="none" spc="0">
                          <a:solidFill>
                            <a:schemeClr val="bg1"/>
                          </a:solidFill>
                          <a:effectLst/>
                        </a:rPr>
                        <a:t>Canada</a:t>
                      </a:r>
                      <a:endParaRPr lang="en-CA" sz="1100" b="0" i="0" u="none" strike="noStrike" cap="none" spc="0">
                        <a:solidFill>
                          <a:schemeClr val="bg1"/>
                        </a:solidFill>
                        <a:effectLst/>
                        <a:latin typeface="Aptos Narrow" panose="020B0004020202020204" pitchFamily="34" charset="0"/>
                      </a:endParaRPr>
                    </a:p>
                  </a:txBody>
                  <a:tcPr marL="7678" marR="7678" marT="73707" marB="0"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b"/>
                      <a:r>
                        <a:rPr lang="en-CA" sz="1100" b="0" u="none" strike="noStrike" cap="none" spc="0">
                          <a:solidFill>
                            <a:schemeClr val="bg1"/>
                          </a:solidFill>
                          <a:effectLst/>
                        </a:rPr>
                        <a:t>Quebec</a:t>
                      </a:r>
                      <a:endParaRPr lang="en-CA" sz="1100" b="0" i="0" u="none" strike="noStrike" cap="none" spc="0">
                        <a:solidFill>
                          <a:schemeClr val="bg1"/>
                        </a:solidFill>
                        <a:effectLst/>
                        <a:latin typeface="Aptos Narrow" panose="020B0004020202020204" pitchFamily="34" charset="0"/>
                      </a:endParaRPr>
                    </a:p>
                  </a:txBody>
                  <a:tcPr marL="7678" marR="7678" marT="73707" marB="0"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b"/>
                      <a:r>
                        <a:rPr lang="en-CA" sz="1100" b="0" u="none" strike="noStrike" cap="none" spc="0">
                          <a:solidFill>
                            <a:schemeClr val="bg1"/>
                          </a:solidFill>
                          <a:effectLst/>
                        </a:rPr>
                        <a:t>Ontario</a:t>
                      </a:r>
                      <a:endParaRPr lang="en-CA" sz="1100" b="0" i="0" u="none" strike="noStrike" cap="none" spc="0">
                        <a:solidFill>
                          <a:schemeClr val="bg1"/>
                        </a:solidFill>
                        <a:effectLst/>
                        <a:latin typeface="Aptos Narrow" panose="020B0004020202020204" pitchFamily="34" charset="0"/>
                      </a:endParaRPr>
                    </a:p>
                  </a:txBody>
                  <a:tcPr marL="7678" marR="7678" marT="73707" marB="0"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b"/>
                      <a:r>
                        <a:rPr lang="en-CA" sz="1100" b="0" u="none" strike="noStrike" cap="none" spc="0">
                          <a:solidFill>
                            <a:schemeClr val="bg1"/>
                          </a:solidFill>
                          <a:effectLst/>
                        </a:rPr>
                        <a:t>Manitoba</a:t>
                      </a:r>
                      <a:endParaRPr lang="en-CA" sz="1100" b="0" i="0" u="none" strike="noStrike" cap="none" spc="0">
                        <a:solidFill>
                          <a:schemeClr val="bg1"/>
                        </a:solidFill>
                        <a:effectLst/>
                        <a:latin typeface="Aptos Narrow" panose="020B0004020202020204" pitchFamily="34" charset="0"/>
                      </a:endParaRPr>
                    </a:p>
                  </a:txBody>
                  <a:tcPr marL="7678" marR="7678" marT="73707" marB="0"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b"/>
                      <a:r>
                        <a:rPr lang="en-CA" sz="1100" b="0" u="none" strike="noStrike" cap="none" spc="0">
                          <a:solidFill>
                            <a:schemeClr val="bg1"/>
                          </a:solidFill>
                          <a:effectLst/>
                        </a:rPr>
                        <a:t>Saskatchewan</a:t>
                      </a:r>
                      <a:endParaRPr lang="en-CA" sz="1100" b="0" i="0" u="none" strike="noStrike" cap="none" spc="0">
                        <a:solidFill>
                          <a:schemeClr val="bg1"/>
                        </a:solidFill>
                        <a:effectLst/>
                        <a:latin typeface="Aptos Narrow" panose="020B0004020202020204" pitchFamily="34" charset="0"/>
                      </a:endParaRPr>
                    </a:p>
                  </a:txBody>
                  <a:tcPr marL="7678" marR="7678" marT="73707" marB="0" anchor="ctr">
                    <a:lnL w="12700" cmpd="sng">
                      <a:noFill/>
                    </a:lnL>
                    <a:lnR w="12700" cmpd="sng">
                      <a:noFill/>
                    </a:lnR>
                    <a:lnT w="19050" cap="flat" cmpd="sng" algn="ctr">
                      <a:noFill/>
                      <a:prstDash val="solid"/>
                    </a:lnT>
                    <a:lnB w="38100" cmpd="sng">
                      <a:noFill/>
                    </a:lnB>
                    <a:solidFill>
                      <a:schemeClr val="tx1"/>
                    </a:solidFill>
                  </a:tcPr>
                </a:tc>
                <a:tc>
                  <a:txBody>
                    <a:bodyPr/>
                    <a:lstStyle/>
                    <a:p>
                      <a:pPr algn="l" fontAlgn="b"/>
                      <a:r>
                        <a:rPr lang="en-CA" sz="1100" b="0" u="none" strike="noStrike" cap="none" spc="0">
                          <a:solidFill>
                            <a:schemeClr val="bg1"/>
                          </a:solidFill>
                          <a:effectLst/>
                        </a:rPr>
                        <a:t>Alberta</a:t>
                      </a:r>
                      <a:endParaRPr lang="en-CA" sz="1100" b="0" i="0" u="none" strike="noStrike" cap="none" spc="0">
                        <a:solidFill>
                          <a:schemeClr val="bg1"/>
                        </a:solidFill>
                        <a:effectLst/>
                        <a:latin typeface="Aptos Narrow" panose="020B0004020202020204" pitchFamily="34" charset="0"/>
                      </a:endParaRPr>
                    </a:p>
                  </a:txBody>
                  <a:tcPr marL="7678" marR="7678" marT="73707" marB="0" anchor="ctr">
                    <a:lnL w="12700" cmpd="sng">
                      <a:noFill/>
                    </a:lnL>
                    <a:lnR w="12700" cmpd="sng">
                      <a:noFill/>
                    </a:lnR>
                    <a:lnT w="19050" cap="flat" cmpd="sng" algn="ctr">
                      <a:noFill/>
                      <a:prstDash val="solid"/>
                    </a:lnT>
                    <a:lnB w="38100" cmpd="sng">
                      <a:noFill/>
                    </a:lnB>
                    <a:solidFill>
                      <a:schemeClr val="tx1"/>
                    </a:solidFill>
                  </a:tcPr>
                </a:tc>
                <a:extLst>
                  <a:ext uri="{0D108BD9-81ED-4DB2-BD59-A6C34878D82A}">
                    <a16:rowId xmlns:a16="http://schemas.microsoft.com/office/drawing/2014/main" val="2664125880"/>
                  </a:ext>
                </a:extLst>
              </a:tr>
              <a:tr h="264448">
                <a:tc>
                  <a:txBody>
                    <a:bodyPr/>
                    <a:lstStyle/>
                    <a:p>
                      <a:pPr algn="r" fontAlgn="b"/>
                      <a:r>
                        <a:rPr lang="en-CA" sz="1000" u="none" strike="noStrike" cap="none" spc="0">
                          <a:solidFill>
                            <a:schemeClr val="tx1"/>
                          </a:solidFill>
                          <a:effectLst/>
                        </a:rPr>
                        <a:t>2008</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305,664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45,636</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71,409</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40,446</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63,152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60,820</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38100" cmpd="sng">
                      <a:noFill/>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577025953"/>
                  </a:ext>
                </a:extLst>
              </a:tr>
              <a:tr h="264448">
                <a:tc>
                  <a:txBody>
                    <a:bodyPr/>
                    <a:lstStyle/>
                    <a:p>
                      <a:pPr algn="r" fontAlgn="b"/>
                      <a:r>
                        <a:rPr lang="en-CA" sz="1000" u="none" strike="noStrike" cap="none" spc="0" dirty="0">
                          <a:solidFill>
                            <a:schemeClr val="tx1"/>
                          </a:solidFill>
                          <a:effectLst/>
                        </a:rPr>
                        <a:t>2009</a:t>
                      </a:r>
                      <a:endParaRPr lang="en-CA" sz="1000" b="0" i="0" u="none" strike="noStrike" cap="none" spc="0" dirty="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357,814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35,066</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62,612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50,103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111,808</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78,027</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264910492"/>
                  </a:ext>
                </a:extLst>
              </a:tr>
              <a:tr h="264448">
                <a:tc>
                  <a:txBody>
                    <a:bodyPr/>
                    <a:lstStyle/>
                    <a:p>
                      <a:pPr algn="r" fontAlgn="b"/>
                      <a:r>
                        <a:rPr lang="en-CA" sz="1000" u="none" strike="noStrike" cap="none" spc="0">
                          <a:solidFill>
                            <a:schemeClr val="tx1"/>
                          </a:solidFill>
                          <a:effectLst/>
                        </a:rPr>
                        <a:t>2010</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dirty="0">
                          <a:solidFill>
                            <a:schemeClr val="tx1"/>
                          </a:solidFill>
                          <a:effectLst/>
                        </a:rPr>
                        <a:t>328,340</a:t>
                      </a:r>
                      <a:endParaRPr lang="en-CA" sz="1000" b="0" i="0" u="none" strike="noStrike" cap="none" spc="0" dirty="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61,012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63,271</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38,304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82,224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71,733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911995103"/>
                  </a:ext>
                </a:extLst>
              </a:tr>
              <a:tr h="264448">
                <a:tc>
                  <a:txBody>
                    <a:bodyPr/>
                    <a:lstStyle/>
                    <a:p>
                      <a:pPr algn="r" fontAlgn="b"/>
                      <a:r>
                        <a:rPr lang="en-CA" sz="1000" u="none" strike="noStrike" cap="none" spc="0" dirty="0">
                          <a:solidFill>
                            <a:schemeClr val="tx1"/>
                          </a:solidFill>
                          <a:effectLst/>
                        </a:rPr>
                        <a:t>2011</a:t>
                      </a:r>
                      <a:endParaRPr lang="en-CA" sz="1000" b="0" i="0" u="none" strike="noStrike" cap="none" spc="0" dirty="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424,867</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61,792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74,523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55,633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119,457</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90,012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110456649"/>
                  </a:ext>
                </a:extLst>
              </a:tr>
              <a:tr h="264448">
                <a:tc>
                  <a:txBody>
                    <a:bodyPr/>
                    <a:lstStyle/>
                    <a:p>
                      <a:pPr algn="r" fontAlgn="b"/>
                      <a:r>
                        <a:rPr lang="en-CA" sz="1000" u="none" strike="noStrike" cap="none" spc="0">
                          <a:solidFill>
                            <a:schemeClr val="tx1"/>
                          </a:solidFill>
                          <a:effectLst/>
                        </a:rPr>
                        <a:t>2012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452,286</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dirty="0">
                          <a:solidFill>
                            <a:schemeClr val="tx1"/>
                          </a:solidFill>
                          <a:effectLst/>
                        </a:rPr>
                        <a:t>127,094</a:t>
                      </a:r>
                      <a:endParaRPr lang="en-CA" sz="1000" b="0" i="0" u="none" strike="noStrike" cap="none" spc="0" dirty="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66,667</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43,085</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120,692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75,324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1137555319"/>
                  </a:ext>
                </a:extLst>
              </a:tr>
              <a:tr h="264448">
                <a:tc>
                  <a:txBody>
                    <a:bodyPr/>
                    <a:lstStyle/>
                    <a:p>
                      <a:pPr algn="r" fontAlgn="b"/>
                      <a:r>
                        <a:rPr lang="en-CA" sz="1000" u="none" strike="noStrike" cap="none" spc="0">
                          <a:solidFill>
                            <a:schemeClr val="tx1"/>
                          </a:solidFill>
                          <a:effectLst/>
                        </a:rPr>
                        <a:t>2013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418,620</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59,781</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73,144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47,830</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126,594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89,729</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353695915"/>
                  </a:ext>
                </a:extLst>
              </a:tr>
              <a:tr h="264448">
                <a:tc>
                  <a:txBody>
                    <a:bodyPr/>
                    <a:lstStyle/>
                    <a:p>
                      <a:pPr algn="r" fontAlgn="b"/>
                      <a:r>
                        <a:rPr lang="en-CA" sz="1000" u="none" strike="noStrike" cap="none" spc="0">
                          <a:solidFill>
                            <a:schemeClr val="tx1"/>
                          </a:solidFill>
                          <a:effectLst/>
                        </a:rPr>
                        <a:t>2014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320,989</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59,654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48,589</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34,424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91,409</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71,530</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491611784"/>
                  </a:ext>
                </a:extLst>
              </a:tr>
              <a:tr h="264448">
                <a:tc>
                  <a:txBody>
                    <a:bodyPr/>
                    <a:lstStyle/>
                    <a:p>
                      <a:pPr algn="r" fontAlgn="b"/>
                      <a:r>
                        <a:rPr lang="en-CA" sz="1000" u="none" strike="noStrike" cap="none" spc="0">
                          <a:solidFill>
                            <a:schemeClr val="tx1"/>
                          </a:solidFill>
                          <a:effectLst/>
                        </a:rPr>
                        <a:t>2015</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268,853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29,817</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45,612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33,189</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81,873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64,466</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2558249570"/>
                  </a:ext>
                </a:extLst>
              </a:tr>
              <a:tr h="264448">
                <a:tc>
                  <a:txBody>
                    <a:bodyPr/>
                    <a:lstStyle/>
                    <a:p>
                      <a:pPr algn="r" fontAlgn="b"/>
                      <a:r>
                        <a:rPr lang="en-CA" sz="1000" u="none" strike="noStrike" cap="none" spc="0">
                          <a:solidFill>
                            <a:schemeClr val="tx1"/>
                          </a:solidFill>
                          <a:effectLst/>
                        </a:rPr>
                        <a:t>2016</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297,341</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39,883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47,721</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33,968</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88,345</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73,108</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712567211"/>
                  </a:ext>
                </a:extLst>
              </a:tr>
              <a:tr h="264448">
                <a:tc>
                  <a:txBody>
                    <a:bodyPr/>
                    <a:lstStyle/>
                    <a:p>
                      <a:pPr algn="r" fontAlgn="b"/>
                      <a:r>
                        <a:rPr lang="en-CA" sz="1000" u="none" strike="noStrike" cap="none" spc="0">
                          <a:solidFill>
                            <a:schemeClr val="tx1"/>
                          </a:solidFill>
                          <a:effectLst/>
                        </a:rPr>
                        <a:t>2017</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281,386</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33,863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47,340</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32,873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91,912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61,405</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202387649"/>
                  </a:ext>
                </a:extLst>
              </a:tr>
              <a:tr h="264448">
                <a:tc>
                  <a:txBody>
                    <a:bodyPr/>
                    <a:lstStyle/>
                    <a:p>
                      <a:pPr algn="r" fontAlgn="b"/>
                      <a:r>
                        <a:rPr lang="en-CA" sz="1000" u="none" strike="noStrike" cap="none" spc="0">
                          <a:solidFill>
                            <a:schemeClr val="tx1"/>
                          </a:solidFill>
                          <a:effectLst/>
                        </a:rPr>
                        <a:t>2018</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289,132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29,851</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47,284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36,022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94,300</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67,576</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3478615996"/>
                  </a:ext>
                </a:extLst>
              </a:tr>
              <a:tr h="264448">
                <a:tc>
                  <a:txBody>
                    <a:bodyPr/>
                    <a:lstStyle/>
                    <a:p>
                      <a:pPr algn="r" fontAlgn="b"/>
                      <a:r>
                        <a:rPr lang="en-CA" sz="1000" u="none" strike="noStrike" cap="none" spc="0">
                          <a:solidFill>
                            <a:schemeClr val="tx1"/>
                          </a:solidFill>
                          <a:effectLst/>
                        </a:rPr>
                        <a:t>2019</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261,742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34,766</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40,354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31,244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80,318</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63,489</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1907049092"/>
                  </a:ext>
                </a:extLst>
              </a:tr>
              <a:tr h="264448">
                <a:tc>
                  <a:txBody>
                    <a:bodyPr/>
                    <a:lstStyle/>
                    <a:p>
                      <a:pPr algn="r" fontAlgn="b"/>
                      <a:r>
                        <a:rPr lang="en-CA" sz="1000" u="none" strike="noStrike" cap="none" spc="0">
                          <a:solidFill>
                            <a:schemeClr val="tx1"/>
                          </a:solidFill>
                          <a:effectLst/>
                        </a:rPr>
                        <a:t>2020</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261,982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35,669</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42,022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32,207</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81,926</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58,154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4085059560"/>
                  </a:ext>
                </a:extLst>
              </a:tr>
              <a:tr h="264448">
                <a:tc>
                  <a:txBody>
                    <a:bodyPr/>
                    <a:lstStyle/>
                    <a:p>
                      <a:pPr algn="r" fontAlgn="b"/>
                      <a:r>
                        <a:rPr lang="en-CA" sz="1000" u="none" strike="noStrike" cap="none" spc="0">
                          <a:solidFill>
                            <a:schemeClr val="tx1"/>
                          </a:solidFill>
                          <a:effectLst/>
                        </a:rPr>
                        <a:t>2021</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258,588</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29,522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41,659</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31,035</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83,791</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61,248</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003637176"/>
                  </a:ext>
                </a:extLst>
              </a:tr>
              <a:tr h="264448">
                <a:tc>
                  <a:txBody>
                    <a:bodyPr/>
                    <a:lstStyle/>
                    <a:p>
                      <a:pPr algn="r" fontAlgn="b"/>
                      <a:r>
                        <a:rPr lang="en-CA" sz="1000" u="none" strike="noStrike" cap="none" spc="0">
                          <a:solidFill>
                            <a:schemeClr val="tx1"/>
                          </a:solidFill>
                          <a:effectLst/>
                        </a:rPr>
                        <a:t>2022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265,793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34,340</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45,240</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32,275</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88,836</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tc>
                  <a:txBody>
                    <a:bodyPr/>
                    <a:lstStyle/>
                    <a:p>
                      <a:pPr algn="r" fontAlgn="b"/>
                      <a:r>
                        <a:rPr lang="en-CA" sz="1000" u="none" strike="noStrike" cap="none" spc="0">
                          <a:solidFill>
                            <a:schemeClr val="tx1"/>
                          </a:solidFill>
                          <a:effectLst/>
                        </a:rPr>
                        <a:t>54,161</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ap="flat" cmpd="sng" algn="ctr">
                      <a:solidFill>
                        <a:schemeClr val="bg1">
                          <a:lumMod val="75000"/>
                        </a:schemeClr>
                      </a:solidFill>
                      <a:prstDash val="solid"/>
                    </a:lnB>
                    <a:solidFill>
                      <a:srgbClr val="F2F2F2">
                        <a:alpha val="45098"/>
                      </a:srgbClr>
                    </a:solidFill>
                  </a:tcPr>
                </a:tc>
                <a:extLst>
                  <a:ext uri="{0D108BD9-81ED-4DB2-BD59-A6C34878D82A}">
                    <a16:rowId xmlns:a16="http://schemas.microsoft.com/office/drawing/2014/main" val="2847780279"/>
                  </a:ext>
                </a:extLst>
              </a:tr>
              <a:tr h="264448">
                <a:tc>
                  <a:txBody>
                    <a:bodyPr/>
                    <a:lstStyle/>
                    <a:p>
                      <a:pPr algn="r" fontAlgn="b"/>
                      <a:r>
                        <a:rPr lang="en-CA" sz="1000" u="none" strike="noStrike" cap="none" spc="0">
                          <a:solidFill>
                            <a:schemeClr val="tx1"/>
                          </a:solidFill>
                          <a:effectLst/>
                        </a:rPr>
                        <a:t>2023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314,920</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44,541</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51,007</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36,472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94,699</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tc>
                  <a:txBody>
                    <a:bodyPr/>
                    <a:lstStyle/>
                    <a:p>
                      <a:pPr algn="r" fontAlgn="b"/>
                      <a:r>
                        <a:rPr lang="en-CA" sz="1000" u="none" strike="noStrike" cap="none" spc="0">
                          <a:solidFill>
                            <a:schemeClr val="tx1"/>
                          </a:solidFill>
                          <a:effectLst/>
                        </a:rPr>
                        <a:t>76,022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ap="flat" cmpd="sng" algn="ctr">
                      <a:solidFill>
                        <a:schemeClr val="bg1">
                          <a:lumMod val="75000"/>
                        </a:schemeClr>
                      </a:solidFill>
                      <a:prstDash val="solid"/>
                    </a:lnT>
                    <a:lnB w="12700" cmpd="sng">
                      <a:noFill/>
                      <a:prstDash val="solid"/>
                    </a:lnB>
                    <a:solidFill>
                      <a:srgbClr val="BFBFBF">
                        <a:alpha val="34902"/>
                      </a:srgbClr>
                    </a:solidFill>
                  </a:tcPr>
                </a:tc>
                <a:extLst>
                  <a:ext uri="{0D108BD9-81ED-4DB2-BD59-A6C34878D82A}">
                    <a16:rowId xmlns:a16="http://schemas.microsoft.com/office/drawing/2014/main" val="3356991760"/>
                  </a:ext>
                </a:extLst>
              </a:tr>
              <a:tr h="264448">
                <a:tc>
                  <a:txBody>
                    <a:bodyPr/>
                    <a:lstStyle/>
                    <a:p>
                      <a:pPr algn="r" fontAlgn="b"/>
                      <a:r>
                        <a:rPr lang="en-CA" sz="1000" u="none" strike="noStrike" cap="none" spc="0">
                          <a:solidFill>
                            <a:schemeClr val="tx1"/>
                          </a:solidFill>
                          <a:effectLst/>
                        </a:rPr>
                        <a:t>2024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CA" sz="1000" u="none" strike="noStrike" cap="none" spc="0">
                          <a:solidFill>
                            <a:schemeClr val="tx1"/>
                          </a:solidFill>
                          <a:effectLst/>
                        </a:rPr>
                        <a:t>316,222</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CA" sz="1000" u="none" strike="noStrike" cap="none" spc="0">
                          <a:solidFill>
                            <a:schemeClr val="tx1"/>
                          </a:solidFill>
                          <a:effectLst/>
                        </a:rPr>
                        <a:t>44,863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CA" sz="1000" u="none" strike="noStrike" cap="none" spc="0">
                          <a:solidFill>
                            <a:schemeClr val="tx1"/>
                          </a:solidFill>
                          <a:effectLst/>
                        </a:rPr>
                        <a:t>50,453</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CA" sz="1000" u="none" strike="noStrike" cap="none" spc="0">
                          <a:solidFill>
                            <a:schemeClr val="tx1"/>
                          </a:solidFill>
                          <a:effectLst/>
                        </a:rPr>
                        <a:t>35,634</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CA" sz="1000" u="none" strike="noStrike" cap="none" spc="0">
                          <a:solidFill>
                            <a:schemeClr val="tx1"/>
                          </a:solidFill>
                          <a:effectLst/>
                        </a:rPr>
                        <a:t>99,558</a:t>
                      </a:r>
                      <a:endParaRPr lang="en-CA" sz="1000" b="0" i="0" u="none" strike="noStrike" cap="none" spc="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tc>
                  <a:txBody>
                    <a:bodyPr/>
                    <a:lstStyle/>
                    <a:p>
                      <a:pPr algn="r" fontAlgn="b"/>
                      <a:r>
                        <a:rPr lang="en-CA" sz="1000" u="none" strike="noStrike" cap="none" spc="0" dirty="0">
                          <a:solidFill>
                            <a:schemeClr val="tx1"/>
                          </a:solidFill>
                          <a:effectLst/>
                        </a:rPr>
                        <a:t>74,644</a:t>
                      </a:r>
                      <a:endParaRPr lang="en-CA" sz="1000" b="0" i="0" u="none" strike="noStrike" cap="none" spc="0" dirty="0">
                        <a:solidFill>
                          <a:schemeClr val="tx1"/>
                        </a:solidFill>
                        <a:effectLst/>
                        <a:latin typeface="Aptos Narrow" panose="020B0004020202020204" pitchFamily="34" charset="0"/>
                      </a:endParaRPr>
                    </a:p>
                  </a:txBody>
                  <a:tcPr marL="7678" marR="7678" marT="73707" marB="0" anchor="b">
                    <a:lnL w="12700" cmpd="sng">
                      <a:noFill/>
                      <a:prstDash val="solid"/>
                    </a:lnL>
                    <a:lnR w="12700" cmpd="sng">
                      <a:noFill/>
                      <a:prstDash val="solid"/>
                    </a:lnR>
                    <a:lnT w="12700" cmpd="sng">
                      <a:noFill/>
                      <a:prstDash val="solid"/>
                    </a:lnT>
                    <a:lnB w="12700" cmpd="sng">
                      <a:noFill/>
                      <a:prstDash val="solid"/>
                    </a:lnB>
                    <a:solidFill>
                      <a:srgbClr val="F2F2F2">
                        <a:alpha val="45098"/>
                      </a:srgbClr>
                    </a:solidFill>
                  </a:tcPr>
                </a:tc>
                <a:extLst>
                  <a:ext uri="{0D108BD9-81ED-4DB2-BD59-A6C34878D82A}">
                    <a16:rowId xmlns:a16="http://schemas.microsoft.com/office/drawing/2014/main" val="7449580"/>
                  </a:ext>
                </a:extLst>
              </a:tr>
            </a:tbl>
          </a:graphicData>
        </a:graphic>
      </p:graphicFrame>
      <p:sp>
        <p:nvSpPr>
          <p:cNvPr id="3" name="TextBox 2">
            <a:extLst>
              <a:ext uri="{FF2B5EF4-FFF2-40B4-BE49-F238E27FC236}">
                <a16:creationId xmlns:a16="http://schemas.microsoft.com/office/drawing/2014/main" id="{142EF6F3-B1BD-0519-63EB-FCFE0E163AA2}"/>
              </a:ext>
            </a:extLst>
          </p:cNvPr>
          <p:cNvSpPr txBox="1"/>
          <p:nvPr/>
        </p:nvSpPr>
        <p:spPr>
          <a:xfrm>
            <a:off x="290683" y="6546029"/>
            <a:ext cx="5367528" cy="261610"/>
          </a:xfrm>
          <a:prstGeom prst="rect">
            <a:avLst/>
          </a:prstGeom>
          <a:noFill/>
        </p:spPr>
        <p:txBody>
          <a:bodyPr wrap="square" rtlCol="0">
            <a:spAutoFit/>
          </a:bodyPr>
          <a:lstStyle/>
          <a:p>
            <a:r>
              <a:rPr lang="en-US" sz="1100" b="1" i="1" u="sng" dirty="0"/>
              <a:t>Source: </a:t>
            </a:r>
            <a:r>
              <a:rPr lang="en-US" sz="1100" i="1" dirty="0">
                <a:hlinkClick r:id="rId2"/>
              </a:rPr>
              <a:t>https://www150.statcan.gc.ca/t1/tbl1/en/tv.action?pid=3210010601</a:t>
            </a:r>
            <a:r>
              <a:rPr lang="en-US" sz="1100" i="1" dirty="0"/>
              <a:t> </a:t>
            </a:r>
            <a:endParaRPr lang="en-CA" sz="1100" i="1" dirty="0"/>
          </a:p>
        </p:txBody>
      </p:sp>
    </p:spTree>
    <p:extLst>
      <p:ext uri="{BB962C8B-B14F-4D97-AF65-F5344CB8AC3E}">
        <p14:creationId xmlns:p14="http://schemas.microsoft.com/office/powerpoint/2010/main" val="3109006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301F447-EEF7-48F5-AF73-7566EE7F6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8A364F-265A-5D89-0C6D-3DA56B797E54}"/>
              </a:ext>
            </a:extLst>
          </p:cNvPr>
          <p:cNvSpPr>
            <a:spLocks noGrp="1"/>
          </p:cNvSpPr>
          <p:nvPr>
            <p:ph type="title"/>
          </p:nvPr>
        </p:nvSpPr>
        <p:spPr>
          <a:xfrm>
            <a:off x="841248" y="334644"/>
            <a:ext cx="10509504" cy="1076914"/>
          </a:xfrm>
        </p:spPr>
        <p:txBody>
          <a:bodyPr anchor="ctr">
            <a:normAutofit/>
          </a:bodyPr>
          <a:lstStyle/>
          <a:p>
            <a:r>
              <a:rPr lang="en-US" sz="4000" dirty="0"/>
              <a:t>AgriStability: (Data Table for slides 9 and 10)</a:t>
            </a:r>
            <a:endParaRPr lang="en-CA" sz="4000" dirty="0"/>
          </a:p>
        </p:txBody>
      </p:sp>
      <p:sp>
        <p:nvSpPr>
          <p:cNvPr id="11" name="Rectangle 10">
            <a:extLst>
              <a:ext uri="{FF2B5EF4-FFF2-40B4-BE49-F238E27FC236}">
                <a16:creationId xmlns:a16="http://schemas.microsoft.com/office/drawing/2014/main" id="{F7117410-A2A4-4085-9ADC-46744551DB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772" y="0"/>
            <a:ext cx="10506456" cy="19138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9F74EB5-E547-4FB4-95F5-BCC788F3C4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1512994"/>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4" name="Content Placeholder 3">
            <a:extLst>
              <a:ext uri="{FF2B5EF4-FFF2-40B4-BE49-F238E27FC236}">
                <a16:creationId xmlns:a16="http://schemas.microsoft.com/office/drawing/2014/main" id="{110F8156-D4B8-DEB4-E89A-E3C9241CACA9}"/>
              </a:ext>
            </a:extLst>
          </p:cNvPr>
          <p:cNvGraphicFramePr>
            <a:graphicFrameLocks noGrp="1"/>
          </p:cNvGraphicFramePr>
          <p:nvPr>
            <p:ph idx="1"/>
            <p:extLst>
              <p:ext uri="{D42A27DB-BD31-4B8C-83A1-F6EECF244321}">
                <p14:modId xmlns:p14="http://schemas.microsoft.com/office/powerpoint/2010/main" val="3125573468"/>
              </p:ext>
            </p:extLst>
          </p:nvPr>
        </p:nvGraphicFramePr>
        <p:xfrm>
          <a:off x="3015537" y="1737360"/>
          <a:ext cx="6151784" cy="4535433"/>
        </p:xfrm>
        <a:graphic>
          <a:graphicData uri="http://schemas.openxmlformats.org/drawingml/2006/table">
            <a:tbl>
              <a:tblPr firstRow="1" bandRow="1">
                <a:tableStyleId>{7E9639D4-E3E2-4D34-9284-5A2195B3D0D7}</a:tableStyleId>
              </a:tblPr>
              <a:tblGrid>
                <a:gridCol w="757745">
                  <a:extLst>
                    <a:ext uri="{9D8B030D-6E8A-4147-A177-3AD203B41FA5}">
                      <a16:colId xmlns:a16="http://schemas.microsoft.com/office/drawing/2014/main" val="3379889750"/>
                    </a:ext>
                  </a:extLst>
                </a:gridCol>
                <a:gridCol w="1285172">
                  <a:extLst>
                    <a:ext uri="{9D8B030D-6E8A-4147-A177-3AD203B41FA5}">
                      <a16:colId xmlns:a16="http://schemas.microsoft.com/office/drawing/2014/main" val="3451370300"/>
                    </a:ext>
                  </a:extLst>
                </a:gridCol>
                <a:gridCol w="1221834">
                  <a:extLst>
                    <a:ext uri="{9D8B030D-6E8A-4147-A177-3AD203B41FA5}">
                      <a16:colId xmlns:a16="http://schemas.microsoft.com/office/drawing/2014/main" val="2093248064"/>
                    </a:ext>
                  </a:extLst>
                </a:gridCol>
                <a:gridCol w="1616255">
                  <a:extLst>
                    <a:ext uri="{9D8B030D-6E8A-4147-A177-3AD203B41FA5}">
                      <a16:colId xmlns:a16="http://schemas.microsoft.com/office/drawing/2014/main" val="4208996980"/>
                    </a:ext>
                  </a:extLst>
                </a:gridCol>
                <a:gridCol w="1270778">
                  <a:extLst>
                    <a:ext uri="{9D8B030D-6E8A-4147-A177-3AD203B41FA5}">
                      <a16:colId xmlns:a16="http://schemas.microsoft.com/office/drawing/2014/main" val="2091355060"/>
                    </a:ext>
                  </a:extLst>
                </a:gridCol>
              </a:tblGrid>
              <a:tr h="215973">
                <a:tc>
                  <a:txBody>
                    <a:bodyPr/>
                    <a:lstStyle/>
                    <a:p>
                      <a:pPr algn="l" fontAlgn="b"/>
                      <a:r>
                        <a:rPr lang="en-CA" sz="1100" u="none" strike="noStrike">
                          <a:effectLst/>
                        </a:rPr>
                        <a:t>Year</a:t>
                      </a:r>
                      <a:endParaRPr lang="en-CA" sz="1100" b="0" i="0" u="none" strike="noStrike">
                        <a:effectLst/>
                        <a:latin typeface="Calibri" panose="020F0502020204030204" pitchFamily="34" charset="0"/>
                      </a:endParaRPr>
                    </a:p>
                  </a:txBody>
                  <a:tcPr marL="10363" marR="10363" marT="10363" marB="0" anchor="b"/>
                </a:tc>
                <a:tc>
                  <a:txBody>
                    <a:bodyPr/>
                    <a:lstStyle/>
                    <a:p>
                      <a:pPr algn="ctr" fontAlgn="b"/>
                      <a:r>
                        <a:rPr lang="en-CA" sz="1100" u="none" strike="noStrike">
                          <a:effectLst/>
                        </a:rPr>
                        <a:t>Processed</a:t>
                      </a:r>
                      <a:endParaRPr lang="en-CA" sz="1100" b="1" i="0" u="none" strike="noStrike">
                        <a:effectLst/>
                        <a:latin typeface="Calibri" panose="020F0502020204030204" pitchFamily="34" charset="0"/>
                      </a:endParaRPr>
                    </a:p>
                  </a:txBody>
                  <a:tcPr marL="10363" marR="10363" marT="10363" marB="0" anchor="b"/>
                </a:tc>
                <a:tc>
                  <a:txBody>
                    <a:bodyPr/>
                    <a:lstStyle/>
                    <a:p>
                      <a:pPr algn="ctr" fontAlgn="b"/>
                      <a:r>
                        <a:rPr lang="en-CA" sz="1100" u="none" strike="noStrike" dirty="0">
                          <a:effectLst/>
                        </a:rPr>
                        <a:t>Program Payments</a:t>
                      </a:r>
                      <a:endParaRPr lang="en-CA" sz="1100" b="1" i="0" u="none" strike="noStrike" dirty="0">
                        <a:effectLst/>
                        <a:latin typeface="Calibri" panose="020F0502020204030204" pitchFamily="34" charset="0"/>
                      </a:endParaRPr>
                    </a:p>
                  </a:txBody>
                  <a:tcPr marL="10363" marR="10363" marT="10363" marB="0" anchor="b"/>
                </a:tc>
                <a:tc>
                  <a:txBody>
                    <a:bodyPr/>
                    <a:lstStyle/>
                    <a:p>
                      <a:pPr algn="ctr" fontAlgn="b"/>
                      <a:r>
                        <a:rPr lang="en-CA" sz="1100" u="none" strike="noStrike">
                          <a:effectLst/>
                        </a:rPr>
                        <a:t>Total</a:t>
                      </a:r>
                      <a:endParaRPr lang="en-CA" sz="1100" b="1" i="0" u="none" strike="noStrike">
                        <a:effectLst/>
                        <a:latin typeface="Calibri" panose="020F0502020204030204" pitchFamily="34" charset="0"/>
                      </a:endParaRPr>
                    </a:p>
                  </a:txBody>
                  <a:tcPr marL="10363" marR="10363" marT="10363" marB="0" anchor="b"/>
                </a:tc>
                <a:tc>
                  <a:txBody>
                    <a:bodyPr/>
                    <a:lstStyle/>
                    <a:p>
                      <a:pPr algn="ctr" fontAlgn="b"/>
                      <a:r>
                        <a:rPr lang="en-CA" sz="1100" u="none" strike="noStrike">
                          <a:effectLst/>
                        </a:rPr>
                        <a:t>Average</a:t>
                      </a:r>
                      <a:endParaRPr lang="en-CA" sz="1100" b="1" i="0" u="none" strike="noStrike">
                        <a:effectLst/>
                        <a:latin typeface="Calibri" panose="020F0502020204030204" pitchFamily="34" charset="0"/>
                      </a:endParaRPr>
                    </a:p>
                  </a:txBody>
                  <a:tcPr marL="10363" marR="10363" marT="10363" marB="0" anchor="b"/>
                </a:tc>
                <a:extLst>
                  <a:ext uri="{0D108BD9-81ED-4DB2-BD59-A6C34878D82A}">
                    <a16:rowId xmlns:a16="http://schemas.microsoft.com/office/drawing/2014/main" val="90163122"/>
                  </a:ext>
                </a:extLst>
              </a:tr>
              <a:tr h="215973">
                <a:tc>
                  <a:txBody>
                    <a:bodyPr/>
                    <a:lstStyle/>
                    <a:p>
                      <a:pPr algn="l" fontAlgn="b"/>
                      <a:r>
                        <a:rPr lang="en-CA" sz="1100" u="none" strike="noStrike">
                          <a:effectLst/>
                        </a:rPr>
                        <a:t>2003</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11,634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3,888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$ 21,623,774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5,562 </a:t>
                      </a:r>
                      <a:endParaRPr lang="en-CA" sz="1100" b="0" i="0" u="none" strike="noStrike" dirty="0">
                        <a:effectLst/>
                        <a:latin typeface="Calibri" panose="020F0502020204030204" pitchFamily="34" charset="0"/>
                      </a:endParaRPr>
                    </a:p>
                  </a:txBody>
                  <a:tcPr marL="10363" marR="10363" marT="10363" marB="0" anchor="b"/>
                </a:tc>
                <a:extLst>
                  <a:ext uri="{0D108BD9-81ED-4DB2-BD59-A6C34878D82A}">
                    <a16:rowId xmlns:a16="http://schemas.microsoft.com/office/drawing/2014/main" val="2164058987"/>
                  </a:ext>
                </a:extLst>
              </a:tr>
              <a:tr h="215973">
                <a:tc>
                  <a:txBody>
                    <a:bodyPr/>
                    <a:lstStyle/>
                    <a:p>
                      <a:pPr algn="l" fontAlgn="b"/>
                      <a:r>
                        <a:rPr lang="en-CA" sz="1100" u="none" strike="noStrike">
                          <a:effectLst/>
                        </a:rPr>
                        <a:t>2004</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10,699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4,154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$ 31,327,119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7,541 </a:t>
                      </a:r>
                      <a:endParaRPr lang="en-CA" sz="1100" b="0" i="0" u="none" strike="noStrike">
                        <a:effectLst/>
                        <a:latin typeface="Calibri" panose="020F0502020204030204" pitchFamily="34" charset="0"/>
                      </a:endParaRPr>
                    </a:p>
                  </a:txBody>
                  <a:tcPr marL="10363" marR="10363" marT="10363" marB="0" anchor="b"/>
                </a:tc>
                <a:extLst>
                  <a:ext uri="{0D108BD9-81ED-4DB2-BD59-A6C34878D82A}">
                    <a16:rowId xmlns:a16="http://schemas.microsoft.com/office/drawing/2014/main" val="609650202"/>
                  </a:ext>
                </a:extLst>
              </a:tr>
              <a:tr h="215973">
                <a:tc>
                  <a:txBody>
                    <a:bodyPr/>
                    <a:lstStyle/>
                    <a:p>
                      <a:pPr algn="l" fontAlgn="b"/>
                      <a:r>
                        <a:rPr lang="en-CA" sz="1100" u="none" strike="noStrike">
                          <a:effectLst/>
                        </a:rPr>
                        <a:t>2005</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11,127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5,970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$ 52,657,143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8,820 </a:t>
                      </a:r>
                      <a:endParaRPr lang="en-CA" sz="1100" b="0" i="0" u="none" strike="noStrike" dirty="0">
                        <a:effectLst/>
                        <a:latin typeface="Calibri" panose="020F0502020204030204" pitchFamily="34" charset="0"/>
                      </a:endParaRPr>
                    </a:p>
                  </a:txBody>
                  <a:tcPr marL="10363" marR="10363" marT="10363" marB="0" anchor="b"/>
                </a:tc>
                <a:extLst>
                  <a:ext uri="{0D108BD9-81ED-4DB2-BD59-A6C34878D82A}">
                    <a16:rowId xmlns:a16="http://schemas.microsoft.com/office/drawing/2014/main" val="3565526630"/>
                  </a:ext>
                </a:extLst>
              </a:tr>
              <a:tr h="215973">
                <a:tc>
                  <a:txBody>
                    <a:bodyPr/>
                    <a:lstStyle/>
                    <a:p>
                      <a:pPr algn="l" fontAlgn="b"/>
                      <a:r>
                        <a:rPr lang="en-CA" sz="1100" u="none" strike="noStrike">
                          <a:effectLst/>
                        </a:rPr>
                        <a:t>2006</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10,835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3,659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$ 29,479,039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8,057 </a:t>
                      </a:r>
                      <a:endParaRPr lang="en-CA" sz="1100" b="0" i="0" u="none" strike="noStrike">
                        <a:effectLst/>
                        <a:latin typeface="Calibri" panose="020F0502020204030204" pitchFamily="34" charset="0"/>
                      </a:endParaRPr>
                    </a:p>
                  </a:txBody>
                  <a:tcPr marL="10363" marR="10363" marT="10363" marB="0" anchor="b"/>
                </a:tc>
                <a:extLst>
                  <a:ext uri="{0D108BD9-81ED-4DB2-BD59-A6C34878D82A}">
                    <a16:rowId xmlns:a16="http://schemas.microsoft.com/office/drawing/2014/main" val="1568787185"/>
                  </a:ext>
                </a:extLst>
              </a:tr>
              <a:tr h="215973">
                <a:tc>
                  <a:txBody>
                    <a:bodyPr/>
                    <a:lstStyle/>
                    <a:p>
                      <a:pPr algn="l" fontAlgn="b"/>
                      <a:r>
                        <a:rPr lang="en-CA" sz="1100" u="none" strike="noStrike">
                          <a:effectLst/>
                        </a:rPr>
                        <a:t>2007</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10,762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1,635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$ 12,249,061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7,492 </a:t>
                      </a:r>
                      <a:endParaRPr lang="en-CA" sz="1100" b="0" i="0" u="none" strike="noStrike">
                        <a:effectLst/>
                        <a:latin typeface="Calibri" panose="020F0502020204030204" pitchFamily="34" charset="0"/>
                      </a:endParaRPr>
                    </a:p>
                  </a:txBody>
                  <a:tcPr marL="10363" marR="10363" marT="10363" marB="0" anchor="b"/>
                </a:tc>
                <a:extLst>
                  <a:ext uri="{0D108BD9-81ED-4DB2-BD59-A6C34878D82A}">
                    <a16:rowId xmlns:a16="http://schemas.microsoft.com/office/drawing/2014/main" val="1305461480"/>
                  </a:ext>
                </a:extLst>
              </a:tr>
              <a:tr h="215973">
                <a:tc>
                  <a:txBody>
                    <a:bodyPr/>
                    <a:lstStyle/>
                    <a:p>
                      <a:pPr algn="l" fontAlgn="b"/>
                      <a:r>
                        <a:rPr lang="en-CA" sz="1100" u="none" strike="noStrike">
                          <a:effectLst/>
                        </a:rPr>
                        <a:t>2008</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10,720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952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$ 10,855,626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11,403 </a:t>
                      </a:r>
                      <a:endParaRPr lang="en-CA" sz="1100" b="0" i="0" u="none" strike="noStrike">
                        <a:effectLst/>
                        <a:latin typeface="Calibri" panose="020F0502020204030204" pitchFamily="34" charset="0"/>
                      </a:endParaRPr>
                    </a:p>
                  </a:txBody>
                  <a:tcPr marL="10363" marR="10363" marT="10363" marB="0" anchor="b"/>
                </a:tc>
                <a:extLst>
                  <a:ext uri="{0D108BD9-81ED-4DB2-BD59-A6C34878D82A}">
                    <a16:rowId xmlns:a16="http://schemas.microsoft.com/office/drawing/2014/main" val="3235158916"/>
                  </a:ext>
                </a:extLst>
              </a:tr>
              <a:tr h="215973">
                <a:tc>
                  <a:txBody>
                    <a:bodyPr/>
                    <a:lstStyle/>
                    <a:p>
                      <a:pPr algn="l" fontAlgn="b"/>
                      <a:r>
                        <a:rPr lang="en-CA" sz="1100" u="none" strike="noStrike">
                          <a:effectLst/>
                        </a:rPr>
                        <a:t>2009</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10,356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2,093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$ 17,713,723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8,463 </a:t>
                      </a:r>
                      <a:endParaRPr lang="en-CA" sz="1100" b="0" i="0" u="none" strike="noStrike" dirty="0">
                        <a:effectLst/>
                        <a:latin typeface="Calibri" panose="020F0502020204030204" pitchFamily="34" charset="0"/>
                      </a:endParaRPr>
                    </a:p>
                  </a:txBody>
                  <a:tcPr marL="10363" marR="10363" marT="10363" marB="0" anchor="b"/>
                </a:tc>
                <a:extLst>
                  <a:ext uri="{0D108BD9-81ED-4DB2-BD59-A6C34878D82A}">
                    <a16:rowId xmlns:a16="http://schemas.microsoft.com/office/drawing/2014/main" val="3733256070"/>
                  </a:ext>
                </a:extLst>
              </a:tr>
              <a:tr h="215973">
                <a:tc>
                  <a:txBody>
                    <a:bodyPr/>
                    <a:lstStyle/>
                    <a:p>
                      <a:pPr algn="l" fontAlgn="b"/>
                      <a:r>
                        <a:rPr lang="en-CA" sz="1100" u="none" strike="noStrike">
                          <a:effectLst/>
                        </a:rPr>
                        <a:t>2010</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9,685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635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7,495,584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11,804 </a:t>
                      </a:r>
                      <a:endParaRPr lang="en-CA" sz="1100" b="0" i="0" u="none" strike="noStrike">
                        <a:effectLst/>
                        <a:latin typeface="Calibri" panose="020F0502020204030204" pitchFamily="34" charset="0"/>
                      </a:endParaRPr>
                    </a:p>
                  </a:txBody>
                  <a:tcPr marL="10363" marR="10363" marT="10363" marB="0" anchor="b"/>
                </a:tc>
                <a:extLst>
                  <a:ext uri="{0D108BD9-81ED-4DB2-BD59-A6C34878D82A}">
                    <a16:rowId xmlns:a16="http://schemas.microsoft.com/office/drawing/2014/main" val="694254291"/>
                  </a:ext>
                </a:extLst>
              </a:tr>
              <a:tr h="215973">
                <a:tc>
                  <a:txBody>
                    <a:bodyPr/>
                    <a:lstStyle/>
                    <a:p>
                      <a:pPr algn="l" fontAlgn="b"/>
                      <a:r>
                        <a:rPr lang="en-CA" sz="1100" u="none" strike="noStrike">
                          <a:effectLst/>
                        </a:rPr>
                        <a:t>2011</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8,897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498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3,464,570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6,957 </a:t>
                      </a:r>
                      <a:endParaRPr lang="en-CA" sz="1100" b="0" i="0" u="none" strike="noStrike">
                        <a:effectLst/>
                        <a:latin typeface="Calibri" panose="020F0502020204030204" pitchFamily="34" charset="0"/>
                      </a:endParaRPr>
                    </a:p>
                  </a:txBody>
                  <a:tcPr marL="10363" marR="10363" marT="10363" marB="0" anchor="b"/>
                </a:tc>
                <a:extLst>
                  <a:ext uri="{0D108BD9-81ED-4DB2-BD59-A6C34878D82A}">
                    <a16:rowId xmlns:a16="http://schemas.microsoft.com/office/drawing/2014/main" val="45302613"/>
                  </a:ext>
                </a:extLst>
              </a:tr>
              <a:tr h="215973">
                <a:tc>
                  <a:txBody>
                    <a:bodyPr/>
                    <a:lstStyle/>
                    <a:p>
                      <a:pPr algn="l" fontAlgn="b"/>
                      <a:r>
                        <a:rPr lang="en-CA" sz="1100" u="none" strike="noStrike">
                          <a:effectLst/>
                        </a:rPr>
                        <a:t>2012</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8,809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352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2,693,431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7,652 </a:t>
                      </a:r>
                      <a:endParaRPr lang="en-CA" sz="1100" b="0" i="0" u="none" strike="noStrike" dirty="0">
                        <a:effectLst/>
                        <a:latin typeface="Calibri" panose="020F0502020204030204" pitchFamily="34" charset="0"/>
                      </a:endParaRPr>
                    </a:p>
                  </a:txBody>
                  <a:tcPr marL="10363" marR="10363" marT="10363" marB="0" anchor="b"/>
                </a:tc>
                <a:extLst>
                  <a:ext uri="{0D108BD9-81ED-4DB2-BD59-A6C34878D82A}">
                    <a16:rowId xmlns:a16="http://schemas.microsoft.com/office/drawing/2014/main" val="3318077279"/>
                  </a:ext>
                </a:extLst>
              </a:tr>
              <a:tr h="215973">
                <a:tc>
                  <a:txBody>
                    <a:bodyPr/>
                    <a:lstStyle/>
                    <a:p>
                      <a:pPr algn="l" fontAlgn="b"/>
                      <a:r>
                        <a:rPr lang="en-CA" sz="1100" u="none" strike="noStrike">
                          <a:effectLst/>
                        </a:rPr>
                        <a:t>2013</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8,257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917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$ 10,317,566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11,251 </a:t>
                      </a:r>
                      <a:endParaRPr lang="en-CA" sz="1100" b="0" i="0" u="none" strike="noStrike">
                        <a:effectLst/>
                        <a:latin typeface="Calibri" panose="020F0502020204030204" pitchFamily="34" charset="0"/>
                      </a:endParaRPr>
                    </a:p>
                  </a:txBody>
                  <a:tcPr marL="10363" marR="10363" marT="10363" marB="0" anchor="b"/>
                </a:tc>
                <a:extLst>
                  <a:ext uri="{0D108BD9-81ED-4DB2-BD59-A6C34878D82A}">
                    <a16:rowId xmlns:a16="http://schemas.microsoft.com/office/drawing/2014/main" val="1419134308"/>
                  </a:ext>
                </a:extLst>
              </a:tr>
              <a:tr h="215973">
                <a:tc>
                  <a:txBody>
                    <a:bodyPr/>
                    <a:lstStyle/>
                    <a:p>
                      <a:pPr algn="l" fontAlgn="b"/>
                      <a:r>
                        <a:rPr lang="en-CA" sz="1100" u="none" strike="noStrike">
                          <a:effectLst/>
                        </a:rPr>
                        <a:t>2014</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7,623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664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5,964,195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8,982 </a:t>
                      </a:r>
                      <a:endParaRPr lang="en-CA" sz="1100" b="0" i="0" u="none" strike="noStrike">
                        <a:effectLst/>
                        <a:latin typeface="Calibri" panose="020F0502020204030204" pitchFamily="34" charset="0"/>
                      </a:endParaRPr>
                    </a:p>
                  </a:txBody>
                  <a:tcPr marL="10363" marR="10363" marT="10363" marB="0" anchor="b"/>
                </a:tc>
                <a:extLst>
                  <a:ext uri="{0D108BD9-81ED-4DB2-BD59-A6C34878D82A}">
                    <a16:rowId xmlns:a16="http://schemas.microsoft.com/office/drawing/2014/main" val="2985032738"/>
                  </a:ext>
                </a:extLst>
              </a:tr>
              <a:tr h="215973">
                <a:tc>
                  <a:txBody>
                    <a:bodyPr/>
                    <a:lstStyle/>
                    <a:p>
                      <a:pPr algn="l" fontAlgn="b"/>
                      <a:r>
                        <a:rPr lang="en-CA" sz="1100" u="none" strike="noStrike">
                          <a:effectLst/>
                        </a:rPr>
                        <a:t>2015</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6,504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591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4,796,023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8,115 </a:t>
                      </a:r>
                      <a:endParaRPr lang="en-CA" sz="1100" b="0" i="0" u="none" strike="noStrike" dirty="0">
                        <a:effectLst/>
                        <a:latin typeface="Calibri" panose="020F0502020204030204" pitchFamily="34" charset="0"/>
                      </a:endParaRPr>
                    </a:p>
                  </a:txBody>
                  <a:tcPr marL="10363" marR="10363" marT="10363" marB="0" anchor="b"/>
                </a:tc>
                <a:extLst>
                  <a:ext uri="{0D108BD9-81ED-4DB2-BD59-A6C34878D82A}">
                    <a16:rowId xmlns:a16="http://schemas.microsoft.com/office/drawing/2014/main" val="1375078243"/>
                  </a:ext>
                </a:extLst>
              </a:tr>
              <a:tr h="215973">
                <a:tc>
                  <a:txBody>
                    <a:bodyPr/>
                    <a:lstStyle/>
                    <a:p>
                      <a:pPr algn="l" fontAlgn="b"/>
                      <a:r>
                        <a:rPr lang="en-CA" sz="1100" u="none" strike="noStrike">
                          <a:effectLst/>
                        </a:rPr>
                        <a:t>2016</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5,822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605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5,653,662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     9,345 </a:t>
                      </a:r>
                      <a:endParaRPr lang="en-CA" sz="1100" b="0" i="0" u="none" strike="noStrike">
                        <a:effectLst/>
                        <a:latin typeface="Calibri" panose="020F0502020204030204" pitchFamily="34" charset="0"/>
                      </a:endParaRPr>
                    </a:p>
                  </a:txBody>
                  <a:tcPr marL="10363" marR="10363" marT="10363" marB="0" anchor="b"/>
                </a:tc>
                <a:extLst>
                  <a:ext uri="{0D108BD9-81ED-4DB2-BD59-A6C34878D82A}">
                    <a16:rowId xmlns:a16="http://schemas.microsoft.com/office/drawing/2014/main" val="3519256716"/>
                  </a:ext>
                </a:extLst>
              </a:tr>
              <a:tr h="215973">
                <a:tc>
                  <a:txBody>
                    <a:bodyPr/>
                    <a:lstStyle/>
                    <a:p>
                      <a:pPr algn="l" fontAlgn="b"/>
                      <a:r>
                        <a:rPr lang="en-CA" sz="1100" u="none" strike="noStrike">
                          <a:effectLst/>
                        </a:rPr>
                        <a:t>2017</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5,183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381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2,578,003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6,766 </a:t>
                      </a:r>
                      <a:endParaRPr lang="en-CA" sz="1100" b="0" i="0" u="none" strike="noStrike" dirty="0">
                        <a:effectLst/>
                        <a:latin typeface="Calibri" panose="020F0502020204030204" pitchFamily="34" charset="0"/>
                      </a:endParaRPr>
                    </a:p>
                  </a:txBody>
                  <a:tcPr marL="10363" marR="10363" marT="10363" marB="0" anchor="b"/>
                </a:tc>
                <a:extLst>
                  <a:ext uri="{0D108BD9-81ED-4DB2-BD59-A6C34878D82A}">
                    <a16:rowId xmlns:a16="http://schemas.microsoft.com/office/drawing/2014/main" val="1298507739"/>
                  </a:ext>
                </a:extLst>
              </a:tr>
              <a:tr h="215973">
                <a:tc>
                  <a:txBody>
                    <a:bodyPr/>
                    <a:lstStyle/>
                    <a:p>
                      <a:pPr algn="l" fontAlgn="b"/>
                      <a:r>
                        <a:rPr lang="en-CA" sz="1100" u="none" strike="noStrike">
                          <a:effectLst/>
                        </a:rPr>
                        <a:t>2018</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a:effectLst/>
                        </a:rPr>
                        <a:t>        4,671 </a:t>
                      </a:r>
                      <a:endParaRPr lang="en-CA" sz="1100" b="0" i="0" u="none" strike="noStrike">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190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1,877,472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9,881 </a:t>
                      </a:r>
                      <a:endParaRPr lang="en-CA" sz="1100" b="0" i="0" u="none" strike="noStrike" dirty="0">
                        <a:effectLst/>
                        <a:latin typeface="Calibri" panose="020F0502020204030204" pitchFamily="34" charset="0"/>
                      </a:endParaRPr>
                    </a:p>
                  </a:txBody>
                  <a:tcPr marL="10363" marR="10363" marT="10363" marB="0" anchor="b"/>
                </a:tc>
                <a:extLst>
                  <a:ext uri="{0D108BD9-81ED-4DB2-BD59-A6C34878D82A}">
                    <a16:rowId xmlns:a16="http://schemas.microsoft.com/office/drawing/2014/main" val="363281562"/>
                  </a:ext>
                </a:extLst>
              </a:tr>
              <a:tr h="215973">
                <a:tc>
                  <a:txBody>
                    <a:bodyPr/>
                    <a:lstStyle/>
                    <a:p>
                      <a:pPr algn="l" fontAlgn="b"/>
                      <a:r>
                        <a:rPr lang="en-CA" sz="1100" u="none" strike="noStrike">
                          <a:effectLst/>
                        </a:rPr>
                        <a:t>2019</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4,410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312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3,163,502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10,139 </a:t>
                      </a:r>
                      <a:endParaRPr lang="en-CA" sz="1100" b="0" i="0" u="none" strike="noStrike" dirty="0">
                        <a:effectLst/>
                        <a:latin typeface="Calibri" panose="020F0502020204030204" pitchFamily="34" charset="0"/>
                      </a:endParaRPr>
                    </a:p>
                  </a:txBody>
                  <a:tcPr marL="10363" marR="10363" marT="10363" marB="0" anchor="b"/>
                </a:tc>
                <a:extLst>
                  <a:ext uri="{0D108BD9-81ED-4DB2-BD59-A6C34878D82A}">
                    <a16:rowId xmlns:a16="http://schemas.microsoft.com/office/drawing/2014/main" val="4233298344"/>
                  </a:ext>
                </a:extLst>
              </a:tr>
              <a:tr h="215973">
                <a:tc>
                  <a:txBody>
                    <a:bodyPr/>
                    <a:lstStyle/>
                    <a:p>
                      <a:pPr algn="l" fontAlgn="b"/>
                      <a:r>
                        <a:rPr lang="en-CA" sz="1100" u="none" strike="noStrike">
                          <a:effectLst/>
                        </a:rPr>
                        <a:t>2020</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4,211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155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3,740,496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24,132 </a:t>
                      </a:r>
                      <a:endParaRPr lang="en-CA" sz="1100" b="0" i="0" u="none" strike="noStrike" dirty="0">
                        <a:effectLst/>
                        <a:latin typeface="Calibri" panose="020F0502020204030204" pitchFamily="34" charset="0"/>
                      </a:endParaRPr>
                    </a:p>
                  </a:txBody>
                  <a:tcPr marL="10363" marR="10363" marT="10363" marB="0" anchor="b"/>
                </a:tc>
                <a:extLst>
                  <a:ext uri="{0D108BD9-81ED-4DB2-BD59-A6C34878D82A}">
                    <a16:rowId xmlns:a16="http://schemas.microsoft.com/office/drawing/2014/main" val="3783588759"/>
                  </a:ext>
                </a:extLst>
              </a:tr>
              <a:tr h="215973">
                <a:tc>
                  <a:txBody>
                    <a:bodyPr/>
                    <a:lstStyle/>
                    <a:p>
                      <a:pPr algn="l" fontAlgn="b"/>
                      <a:r>
                        <a:rPr lang="en-CA" sz="1100" u="none" strike="noStrike">
                          <a:effectLst/>
                        </a:rPr>
                        <a:t>2021</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3,865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34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413,073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12,149 </a:t>
                      </a:r>
                      <a:endParaRPr lang="en-CA" sz="1100" b="0" i="0" u="none" strike="noStrike" dirty="0">
                        <a:effectLst/>
                        <a:latin typeface="Calibri" panose="020F0502020204030204" pitchFamily="34" charset="0"/>
                      </a:endParaRPr>
                    </a:p>
                  </a:txBody>
                  <a:tcPr marL="10363" marR="10363" marT="10363" marB="0" anchor="b"/>
                </a:tc>
                <a:extLst>
                  <a:ext uri="{0D108BD9-81ED-4DB2-BD59-A6C34878D82A}">
                    <a16:rowId xmlns:a16="http://schemas.microsoft.com/office/drawing/2014/main" val="1631364314"/>
                  </a:ext>
                </a:extLst>
              </a:tr>
              <a:tr h="215973">
                <a:tc>
                  <a:txBody>
                    <a:bodyPr/>
                    <a:lstStyle/>
                    <a:p>
                      <a:pPr algn="l" fontAlgn="b"/>
                      <a:r>
                        <a:rPr lang="en-CA" sz="1100" u="none" strike="noStrike">
                          <a:effectLst/>
                        </a:rPr>
                        <a:t>2022</a:t>
                      </a:r>
                      <a:endParaRPr lang="en-CA" sz="1100" b="0" i="0" u="none" strike="noStrike">
                        <a:solidFill>
                          <a:srgbClr val="000000"/>
                        </a:solidFill>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3,494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41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3,504,790 </a:t>
                      </a:r>
                      <a:endParaRPr lang="en-CA" sz="1100" b="0" i="0" u="none" strike="noStrike" dirty="0">
                        <a:effectLst/>
                        <a:latin typeface="Calibri" panose="020F0502020204030204" pitchFamily="34" charset="0"/>
                      </a:endParaRPr>
                    </a:p>
                  </a:txBody>
                  <a:tcPr marL="10363" marR="10363" marT="10363" marB="0" anchor="b"/>
                </a:tc>
                <a:tc>
                  <a:txBody>
                    <a:bodyPr/>
                    <a:lstStyle/>
                    <a:p>
                      <a:pPr algn="l" fontAlgn="b"/>
                      <a:r>
                        <a:rPr lang="en-CA" sz="1100" u="none" strike="noStrike" dirty="0">
                          <a:effectLst/>
                        </a:rPr>
                        <a:t> $   85,483 </a:t>
                      </a:r>
                      <a:endParaRPr lang="en-CA" sz="1100" b="0" i="0" u="none" strike="noStrike" dirty="0">
                        <a:effectLst/>
                        <a:latin typeface="Calibri" panose="020F0502020204030204" pitchFamily="34" charset="0"/>
                      </a:endParaRPr>
                    </a:p>
                  </a:txBody>
                  <a:tcPr marL="10363" marR="10363" marT="10363" marB="0" anchor="b"/>
                </a:tc>
                <a:extLst>
                  <a:ext uri="{0D108BD9-81ED-4DB2-BD59-A6C34878D82A}">
                    <a16:rowId xmlns:a16="http://schemas.microsoft.com/office/drawing/2014/main" val="1362215235"/>
                  </a:ext>
                </a:extLst>
              </a:tr>
            </a:tbl>
          </a:graphicData>
        </a:graphic>
      </p:graphicFrame>
      <p:sp>
        <p:nvSpPr>
          <p:cNvPr id="3" name="TextBox 2">
            <a:extLst>
              <a:ext uri="{FF2B5EF4-FFF2-40B4-BE49-F238E27FC236}">
                <a16:creationId xmlns:a16="http://schemas.microsoft.com/office/drawing/2014/main" id="{2A4887CE-2055-F642-E0CB-DD2521C622F0}"/>
              </a:ext>
            </a:extLst>
          </p:cNvPr>
          <p:cNvSpPr txBox="1"/>
          <p:nvPr/>
        </p:nvSpPr>
        <p:spPr>
          <a:xfrm>
            <a:off x="331773" y="6510843"/>
            <a:ext cx="5367528" cy="261610"/>
          </a:xfrm>
          <a:prstGeom prst="rect">
            <a:avLst/>
          </a:prstGeom>
          <a:noFill/>
        </p:spPr>
        <p:txBody>
          <a:bodyPr wrap="square" rtlCol="0">
            <a:spAutoFit/>
          </a:bodyPr>
          <a:lstStyle/>
          <a:p>
            <a:r>
              <a:rPr lang="en-US" sz="1100" b="1" i="1" u="sng" dirty="0"/>
              <a:t>Source: </a:t>
            </a:r>
            <a:r>
              <a:rPr lang="en-US" sz="1100" i="1" dirty="0">
                <a:hlinkClick r:id="rId2"/>
              </a:rPr>
              <a:t>https://www150.statcan.gc.ca/t1/tbl1/en/tv.action?pid=3210010601</a:t>
            </a:r>
            <a:r>
              <a:rPr lang="en-US" sz="1100" i="1" dirty="0"/>
              <a:t> </a:t>
            </a:r>
            <a:endParaRPr lang="en-CA" sz="1100" i="1" dirty="0"/>
          </a:p>
        </p:txBody>
      </p:sp>
    </p:spTree>
    <p:extLst>
      <p:ext uri="{BB962C8B-B14F-4D97-AF65-F5344CB8AC3E}">
        <p14:creationId xmlns:p14="http://schemas.microsoft.com/office/powerpoint/2010/main" val="1295459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FA063A0-460F-9EE0-A1D9-84F151E9DDF9}"/>
              </a:ext>
            </a:extLst>
          </p:cNvPr>
          <p:cNvSpPr>
            <a:spLocks noGrp="1"/>
          </p:cNvSpPr>
          <p:nvPr>
            <p:ph type="title"/>
          </p:nvPr>
        </p:nvSpPr>
        <p:spPr>
          <a:xfrm>
            <a:off x="841248" y="256032"/>
            <a:ext cx="10506456" cy="1014984"/>
          </a:xfrm>
        </p:spPr>
        <p:txBody>
          <a:bodyPr anchor="b">
            <a:normAutofit/>
          </a:bodyPr>
          <a:lstStyle/>
          <a:p>
            <a:r>
              <a:rPr lang="en-US" dirty="0"/>
              <a:t>RMP (Data for slide 15)</a:t>
            </a:r>
            <a:endParaRPr lang="en-CA"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8405DB75-36B8-22C3-4271-77447197B6E4}"/>
              </a:ext>
            </a:extLst>
          </p:cNvPr>
          <p:cNvGraphicFramePr>
            <a:graphicFrameLocks noGrp="1"/>
          </p:cNvGraphicFramePr>
          <p:nvPr>
            <p:ph idx="1"/>
            <p:extLst>
              <p:ext uri="{D42A27DB-BD31-4B8C-83A1-F6EECF244321}">
                <p14:modId xmlns:p14="http://schemas.microsoft.com/office/powerpoint/2010/main" val="2687797197"/>
              </p:ext>
            </p:extLst>
          </p:nvPr>
        </p:nvGraphicFramePr>
        <p:xfrm>
          <a:off x="838200" y="3051891"/>
          <a:ext cx="10887281" cy="2106276"/>
        </p:xfrm>
        <a:graphic>
          <a:graphicData uri="http://schemas.openxmlformats.org/drawingml/2006/table">
            <a:tbl>
              <a:tblPr>
                <a:solidFill>
                  <a:schemeClr val="bg1"/>
                </a:solidFill>
                <a:tableStyleId>{5C22544A-7EE6-4342-B048-85BDC9FD1C3A}</a:tableStyleId>
              </a:tblPr>
              <a:tblGrid>
                <a:gridCol w="1251855">
                  <a:extLst>
                    <a:ext uri="{9D8B030D-6E8A-4147-A177-3AD203B41FA5}">
                      <a16:colId xmlns:a16="http://schemas.microsoft.com/office/drawing/2014/main" val="276783254"/>
                    </a:ext>
                  </a:extLst>
                </a:gridCol>
                <a:gridCol w="777333">
                  <a:extLst>
                    <a:ext uri="{9D8B030D-6E8A-4147-A177-3AD203B41FA5}">
                      <a16:colId xmlns:a16="http://schemas.microsoft.com/office/drawing/2014/main" val="1109664099"/>
                    </a:ext>
                  </a:extLst>
                </a:gridCol>
                <a:gridCol w="777333">
                  <a:extLst>
                    <a:ext uri="{9D8B030D-6E8A-4147-A177-3AD203B41FA5}">
                      <a16:colId xmlns:a16="http://schemas.microsoft.com/office/drawing/2014/main" val="3361666399"/>
                    </a:ext>
                  </a:extLst>
                </a:gridCol>
                <a:gridCol w="777333">
                  <a:extLst>
                    <a:ext uri="{9D8B030D-6E8A-4147-A177-3AD203B41FA5}">
                      <a16:colId xmlns:a16="http://schemas.microsoft.com/office/drawing/2014/main" val="1975964699"/>
                    </a:ext>
                  </a:extLst>
                </a:gridCol>
                <a:gridCol w="777333">
                  <a:extLst>
                    <a:ext uri="{9D8B030D-6E8A-4147-A177-3AD203B41FA5}">
                      <a16:colId xmlns:a16="http://schemas.microsoft.com/office/drawing/2014/main" val="2156345862"/>
                    </a:ext>
                  </a:extLst>
                </a:gridCol>
                <a:gridCol w="777333">
                  <a:extLst>
                    <a:ext uri="{9D8B030D-6E8A-4147-A177-3AD203B41FA5}">
                      <a16:colId xmlns:a16="http://schemas.microsoft.com/office/drawing/2014/main" val="3194914582"/>
                    </a:ext>
                  </a:extLst>
                </a:gridCol>
                <a:gridCol w="777333">
                  <a:extLst>
                    <a:ext uri="{9D8B030D-6E8A-4147-A177-3AD203B41FA5}">
                      <a16:colId xmlns:a16="http://schemas.microsoft.com/office/drawing/2014/main" val="245096040"/>
                    </a:ext>
                  </a:extLst>
                </a:gridCol>
                <a:gridCol w="777333">
                  <a:extLst>
                    <a:ext uri="{9D8B030D-6E8A-4147-A177-3AD203B41FA5}">
                      <a16:colId xmlns:a16="http://schemas.microsoft.com/office/drawing/2014/main" val="3301983580"/>
                    </a:ext>
                  </a:extLst>
                </a:gridCol>
                <a:gridCol w="777333">
                  <a:extLst>
                    <a:ext uri="{9D8B030D-6E8A-4147-A177-3AD203B41FA5}">
                      <a16:colId xmlns:a16="http://schemas.microsoft.com/office/drawing/2014/main" val="1296276692"/>
                    </a:ext>
                  </a:extLst>
                </a:gridCol>
                <a:gridCol w="811615">
                  <a:extLst>
                    <a:ext uri="{9D8B030D-6E8A-4147-A177-3AD203B41FA5}">
                      <a16:colId xmlns:a16="http://schemas.microsoft.com/office/drawing/2014/main" val="474054271"/>
                    </a:ext>
                  </a:extLst>
                </a:gridCol>
                <a:gridCol w="880178">
                  <a:extLst>
                    <a:ext uri="{9D8B030D-6E8A-4147-A177-3AD203B41FA5}">
                      <a16:colId xmlns:a16="http://schemas.microsoft.com/office/drawing/2014/main" val="245704426"/>
                    </a:ext>
                  </a:extLst>
                </a:gridCol>
                <a:gridCol w="880178">
                  <a:extLst>
                    <a:ext uri="{9D8B030D-6E8A-4147-A177-3AD203B41FA5}">
                      <a16:colId xmlns:a16="http://schemas.microsoft.com/office/drawing/2014/main" val="2517602590"/>
                    </a:ext>
                  </a:extLst>
                </a:gridCol>
                <a:gridCol w="844791">
                  <a:extLst>
                    <a:ext uri="{9D8B030D-6E8A-4147-A177-3AD203B41FA5}">
                      <a16:colId xmlns:a16="http://schemas.microsoft.com/office/drawing/2014/main" val="759230291"/>
                    </a:ext>
                  </a:extLst>
                </a:gridCol>
              </a:tblGrid>
              <a:tr h="301503">
                <a:tc>
                  <a:txBody>
                    <a:bodyPr/>
                    <a:lstStyle/>
                    <a:p>
                      <a:pPr algn="l" fontAlgn="b"/>
                      <a:r>
                        <a:rPr lang="en-CA" sz="1000" b="1" u="none" strike="noStrike" cap="none" spc="0" dirty="0">
                          <a:solidFill>
                            <a:schemeClr val="bg1"/>
                          </a:solidFill>
                          <a:effectLst/>
                        </a:rPr>
                        <a:t> </a:t>
                      </a:r>
                      <a:endParaRPr lang="en-CA" sz="1000" b="1" i="0" u="none" strike="noStrike" cap="none" spc="0" dirty="0">
                        <a:solidFill>
                          <a:schemeClr val="bg1"/>
                        </a:solidFill>
                        <a:effectLst/>
                        <a:latin typeface="Aptos Narrow" panose="020B0004020202020204" pitchFamily="34" charset="0"/>
                      </a:endParaRPr>
                    </a:p>
                  </a:txBody>
                  <a:tcPr marL="82807" marR="6456" marT="63698" marB="63698" anchor="b">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dirty="0">
                          <a:solidFill>
                            <a:schemeClr val="bg1"/>
                          </a:solidFill>
                          <a:effectLst/>
                        </a:rPr>
                        <a:t>2013</a:t>
                      </a:r>
                      <a:endParaRPr lang="en-CA" sz="1000" b="1" i="0" u="none" strike="noStrike" cap="none" spc="0" dirty="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a:solidFill>
                            <a:schemeClr val="bg1"/>
                          </a:solidFill>
                          <a:effectLst/>
                        </a:rPr>
                        <a:t>2014</a:t>
                      </a:r>
                      <a:endParaRPr lang="en-CA" sz="1000" b="1" i="0" u="none" strike="noStrike" cap="none" spc="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dirty="0">
                          <a:solidFill>
                            <a:schemeClr val="bg1"/>
                          </a:solidFill>
                          <a:effectLst/>
                        </a:rPr>
                        <a:t>2015</a:t>
                      </a:r>
                      <a:endParaRPr lang="en-CA" sz="1000" b="1" i="0" u="none" strike="noStrike" cap="none" spc="0" dirty="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dirty="0">
                          <a:solidFill>
                            <a:schemeClr val="bg1"/>
                          </a:solidFill>
                          <a:effectLst/>
                        </a:rPr>
                        <a:t>2016</a:t>
                      </a:r>
                      <a:endParaRPr lang="en-CA" sz="1000" b="1" i="0" u="none" strike="noStrike" cap="none" spc="0" dirty="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dirty="0">
                          <a:solidFill>
                            <a:schemeClr val="bg1"/>
                          </a:solidFill>
                          <a:effectLst/>
                        </a:rPr>
                        <a:t>2017</a:t>
                      </a:r>
                      <a:endParaRPr lang="en-CA" sz="1000" b="1" i="0" u="none" strike="noStrike" cap="none" spc="0" dirty="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dirty="0">
                          <a:solidFill>
                            <a:schemeClr val="bg1"/>
                          </a:solidFill>
                          <a:effectLst/>
                        </a:rPr>
                        <a:t>2018</a:t>
                      </a:r>
                      <a:endParaRPr lang="en-CA" sz="1000" b="1" i="0" u="none" strike="noStrike" cap="none" spc="0" dirty="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a:solidFill>
                            <a:schemeClr val="bg1"/>
                          </a:solidFill>
                          <a:effectLst/>
                        </a:rPr>
                        <a:t>2019</a:t>
                      </a:r>
                      <a:endParaRPr lang="en-CA" sz="1000" b="1" i="0" u="none" strike="noStrike" cap="none" spc="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dirty="0">
                          <a:solidFill>
                            <a:schemeClr val="bg1"/>
                          </a:solidFill>
                          <a:effectLst/>
                        </a:rPr>
                        <a:t>2020</a:t>
                      </a:r>
                      <a:endParaRPr lang="en-CA" sz="1000" b="1" i="0" u="none" strike="noStrike" cap="none" spc="0" dirty="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a:solidFill>
                            <a:schemeClr val="bg1"/>
                          </a:solidFill>
                          <a:effectLst/>
                        </a:rPr>
                        <a:t>2021</a:t>
                      </a:r>
                      <a:endParaRPr lang="en-CA" sz="1000" b="1" i="0" u="none" strike="noStrike" cap="none" spc="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dirty="0">
                          <a:solidFill>
                            <a:schemeClr val="bg1"/>
                          </a:solidFill>
                          <a:effectLst/>
                        </a:rPr>
                        <a:t>2022</a:t>
                      </a:r>
                      <a:endParaRPr lang="en-CA" sz="1000" b="1" i="0" u="none" strike="noStrike" cap="none" spc="0" dirty="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dirty="0">
                          <a:solidFill>
                            <a:schemeClr val="bg1"/>
                          </a:solidFill>
                          <a:effectLst/>
                        </a:rPr>
                        <a:t>2023</a:t>
                      </a:r>
                      <a:endParaRPr lang="en-CA" sz="1000" b="1" i="0" u="none" strike="noStrike" cap="none" spc="0" dirty="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tc>
                  <a:txBody>
                    <a:bodyPr/>
                    <a:lstStyle/>
                    <a:p>
                      <a:pPr algn="r" fontAlgn="b"/>
                      <a:r>
                        <a:rPr lang="en-CA" sz="1000" b="1" u="none" strike="noStrike" cap="none" spc="0" dirty="0">
                          <a:solidFill>
                            <a:schemeClr val="bg1"/>
                          </a:solidFill>
                          <a:effectLst/>
                        </a:rPr>
                        <a:t>2024</a:t>
                      </a:r>
                      <a:endParaRPr lang="en-CA" sz="1000" b="1" i="0" u="none" strike="noStrike" cap="none" spc="0" dirty="0">
                        <a:solidFill>
                          <a:schemeClr val="bg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6350" cap="flat" cmpd="sng" algn="ctr">
                      <a:solidFill>
                        <a:schemeClr val="tx1">
                          <a:lumMod val="50000"/>
                          <a:lumOff val="50000"/>
                        </a:schemeClr>
                      </a:solidFill>
                      <a:prstDash val="solid"/>
                    </a:lnB>
                    <a:solidFill>
                      <a:schemeClr val="tx1"/>
                    </a:solidFill>
                  </a:tcPr>
                </a:tc>
                <a:extLst>
                  <a:ext uri="{0D108BD9-81ED-4DB2-BD59-A6C34878D82A}">
                    <a16:rowId xmlns:a16="http://schemas.microsoft.com/office/drawing/2014/main" val="1063721118"/>
                  </a:ext>
                </a:extLst>
              </a:tr>
              <a:tr h="301503">
                <a:tc>
                  <a:txBody>
                    <a:bodyPr/>
                    <a:lstStyle/>
                    <a:p>
                      <a:pPr algn="l" fontAlgn="b"/>
                      <a:r>
                        <a:rPr lang="en-CA" sz="1000" u="none" strike="noStrike" cap="none" spc="0">
                          <a:solidFill>
                            <a:schemeClr val="tx1"/>
                          </a:solidFill>
                          <a:effectLst/>
                        </a:rPr>
                        <a:t>Liability</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94,715,381</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71,227,814</a:t>
                      </a:r>
                      <a:endParaRPr lang="en-CA" sz="1000" b="1"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37,197,000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81,316,000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58,572,000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dirty="0">
                          <a:solidFill>
                            <a:schemeClr val="tx1"/>
                          </a:solidFill>
                          <a:effectLst/>
                        </a:rPr>
                        <a:t>50,167,652</a:t>
                      </a:r>
                      <a:endParaRPr lang="en-CA" sz="1000" b="0" i="0" u="none" strike="noStrike" cap="none" spc="0" dirty="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67,336,298</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88,019,502</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170,269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118,648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177,594,540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234,395,524</a:t>
                      </a:r>
                      <a:endParaRPr lang="en-CA" sz="1000" b="1"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2770546399"/>
                  </a:ext>
                </a:extLst>
              </a:tr>
              <a:tr h="301503">
                <a:tc>
                  <a:txBody>
                    <a:bodyPr/>
                    <a:lstStyle/>
                    <a:p>
                      <a:pPr algn="l" fontAlgn="b"/>
                      <a:r>
                        <a:rPr lang="en-CA" sz="1000" u="none" strike="noStrike" cap="none" spc="0">
                          <a:solidFill>
                            <a:schemeClr val="tx1"/>
                          </a:solidFill>
                          <a:effectLst/>
                        </a:rPr>
                        <a:t>Payment</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32,828,000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59,646,300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33,339,000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33,174,000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33,254,000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33,480,906</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33,361,698</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51,049,281</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170,269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118,648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177,594,540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87,965,706</a:t>
                      </a:r>
                      <a:endParaRPr lang="en-CA" sz="1000" b="1"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3418480967"/>
                  </a:ext>
                </a:extLst>
              </a:tr>
              <a:tr h="301503">
                <a:tc>
                  <a:txBody>
                    <a:bodyPr/>
                    <a:lstStyle/>
                    <a:p>
                      <a:pPr algn="l" fontAlgn="b"/>
                      <a:r>
                        <a:rPr lang="en-CA" sz="1000" u="none" strike="noStrike" cap="none" spc="0">
                          <a:solidFill>
                            <a:schemeClr val="tx1"/>
                          </a:solidFill>
                          <a:effectLst/>
                        </a:rPr>
                        <a:t>Fund leftover</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62,280,403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125,779,755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22,346,706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0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1377664340"/>
                  </a:ext>
                </a:extLst>
              </a:tr>
              <a:tr h="450132">
                <a:tc gridSpan="2">
                  <a:txBody>
                    <a:bodyPr/>
                    <a:lstStyle/>
                    <a:p>
                      <a:pPr algn="l" fontAlgn="b"/>
                      <a:r>
                        <a:rPr lang="en-US" sz="1000" u="none" strike="noStrike" cap="none" spc="0">
                          <a:solidFill>
                            <a:schemeClr val="tx1"/>
                          </a:solidFill>
                          <a:effectLst/>
                        </a:rPr>
                        <a:t>Fund Leftover (if our need was met)</a:t>
                      </a:r>
                      <a:endParaRPr lang="en-US" sz="1000" b="0" i="0" u="none" strike="noStrike" cap="none" spc="0">
                        <a:solidFill>
                          <a:schemeClr val="tx1"/>
                        </a:solidFill>
                        <a:effectLst/>
                        <a:latin typeface="Aptos Narrow" panose="020B0004020202020204" pitchFamily="34" charset="0"/>
                      </a:endParaRPr>
                    </a:p>
                  </a:txBody>
                  <a:tcPr marL="82807" marR="6456" marT="63698" marB="63698" anchor="b">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hMerge="1">
                  <a:txBody>
                    <a:bodyPr/>
                    <a:lstStyle/>
                    <a:p>
                      <a:endParaRPr lang="en-CA"/>
                    </a:p>
                  </a:txBody>
                  <a:tcPr/>
                </a:tc>
                <a:tc>
                  <a:txBody>
                    <a:bodyPr/>
                    <a:lstStyle/>
                    <a:p>
                      <a:pPr algn="l" fontAlgn="b"/>
                      <a:r>
                        <a:rPr lang="en-CA" sz="1000" u="none" strike="noStrike" cap="none" spc="0">
                          <a:solidFill>
                            <a:schemeClr val="tx1"/>
                          </a:solidFill>
                          <a:effectLst/>
                        </a:rPr>
                        <a:t>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r>
                        <a:rPr lang="en-CA" sz="1000" u="none" strike="noStrike" cap="none" spc="0">
                          <a:solidFill>
                            <a:schemeClr val="tx1"/>
                          </a:solidFill>
                          <a:effectLst/>
                        </a:rPr>
                        <a:t>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r>
                        <a:rPr lang="en-CA" sz="1000" u="none" strike="noStrike" cap="none" spc="0">
                          <a:solidFill>
                            <a:schemeClr val="tx1"/>
                          </a:solidFill>
                          <a:effectLst/>
                        </a:rPr>
                        <a:t>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r>
                        <a:rPr lang="en-CA" sz="1000" u="none" strike="noStrike" cap="none" spc="0">
                          <a:solidFill>
                            <a:schemeClr val="tx1"/>
                          </a:solidFill>
                          <a:effectLst/>
                        </a:rPr>
                        <a:t>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r>
                        <a:rPr lang="en-CA" sz="1000" u="none" strike="noStrike" cap="none" spc="0">
                          <a:solidFill>
                            <a:schemeClr val="tx1"/>
                          </a:solidFill>
                          <a:effectLst/>
                        </a:rPr>
                        <a:t>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r>
                        <a:rPr lang="en-CA" sz="1000" u="none" strike="noStrike" cap="none" spc="0">
                          <a:solidFill>
                            <a:schemeClr val="tx1"/>
                          </a:solidFill>
                          <a:effectLst/>
                        </a:rPr>
                        <a:t>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l" fontAlgn="b"/>
                      <a:r>
                        <a:rPr lang="en-CA" sz="1000" u="none" strike="noStrike" cap="none" spc="0">
                          <a:solidFill>
                            <a:schemeClr val="tx1"/>
                          </a:solidFill>
                          <a:effectLst/>
                        </a:rPr>
                        <a:t>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94,780,403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158,279,755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54,846,706 </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tc>
                  <a:txBody>
                    <a:bodyPr/>
                    <a:lstStyle/>
                    <a:p>
                      <a:pPr algn="r" fontAlgn="b"/>
                      <a:r>
                        <a:rPr lang="en-CA" sz="1000" u="none" strike="noStrike" cap="none" spc="0">
                          <a:solidFill>
                            <a:schemeClr val="tx1"/>
                          </a:solidFill>
                          <a:effectLst/>
                        </a:rPr>
                        <a:t>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6350" cap="flat" cmpd="sng" algn="ctr">
                      <a:solidFill>
                        <a:schemeClr val="tx1">
                          <a:lumMod val="50000"/>
                          <a:lumOff val="50000"/>
                        </a:schemeClr>
                      </a:solidFill>
                      <a:prstDash val="solid"/>
                    </a:lnB>
                    <a:noFill/>
                  </a:tcPr>
                </a:tc>
                <a:extLst>
                  <a:ext uri="{0D108BD9-81ED-4DB2-BD59-A6C34878D82A}">
                    <a16:rowId xmlns:a16="http://schemas.microsoft.com/office/drawing/2014/main" val="529801808"/>
                  </a:ext>
                </a:extLst>
              </a:tr>
              <a:tr h="450132">
                <a:tc>
                  <a:txBody>
                    <a:bodyPr/>
                    <a:lstStyle/>
                    <a:p>
                      <a:pPr algn="l" fontAlgn="b"/>
                      <a:r>
                        <a:rPr lang="en-CA" sz="1000" u="none" strike="noStrike" cap="none" spc="0">
                          <a:solidFill>
                            <a:schemeClr val="tx1"/>
                          </a:solidFill>
                          <a:effectLst/>
                        </a:rPr>
                        <a:t>Actual proration</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19050" cap="flat" cmpd="sng" algn="ctr">
                      <a:solidFill>
                        <a:schemeClr val="tx1"/>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a:solidFill>
                            <a:schemeClr val="tx1"/>
                          </a:solidFill>
                          <a:effectLst/>
                        </a:rPr>
                        <a:t>34.7%</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a:solidFill>
                            <a:schemeClr val="tx1"/>
                          </a:solidFill>
                          <a:effectLst/>
                        </a:rPr>
                        <a:t>83.7%</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a:solidFill>
                            <a:schemeClr val="tx1"/>
                          </a:solidFill>
                          <a:effectLst/>
                        </a:rPr>
                        <a:t>89.6%</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a:solidFill>
                            <a:schemeClr val="tx1"/>
                          </a:solidFill>
                          <a:effectLst/>
                        </a:rPr>
                        <a:t>40.8%</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a:solidFill>
                            <a:schemeClr val="tx1"/>
                          </a:solidFill>
                          <a:effectLst/>
                        </a:rPr>
                        <a:t>56.8%</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a:solidFill>
                            <a:schemeClr val="tx1"/>
                          </a:solidFill>
                          <a:effectLst/>
                        </a:rPr>
                        <a:t>66.7%</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a:solidFill>
                            <a:schemeClr val="tx1"/>
                          </a:solidFill>
                          <a:effectLst/>
                        </a:rPr>
                        <a:t>49.5%</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a:solidFill>
                            <a:schemeClr val="tx1"/>
                          </a:solidFill>
                          <a:effectLst/>
                        </a:rPr>
                        <a:t>58.0%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a:solidFill>
                            <a:schemeClr val="tx1"/>
                          </a:solidFill>
                          <a:effectLst/>
                        </a:rPr>
                        <a:t>100.0%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a:solidFill>
                            <a:schemeClr val="tx1"/>
                          </a:solidFill>
                          <a:effectLst/>
                        </a:rPr>
                        <a:t>100.0%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a:solidFill>
                            <a:schemeClr val="tx1"/>
                          </a:solidFill>
                          <a:effectLst/>
                        </a:rPr>
                        <a:t>100.0%</a:t>
                      </a:r>
                      <a:endParaRPr lang="en-CA" sz="1000" b="0" i="0" u="none" strike="noStrike" cap="none" spc="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tc>
                  <a:txBody>
                    <a:bodyPr/>
                    <a:lstStyle/>
                    <a:p>
                      <a:pPr algn="r" fontAlgn="b"/>
                      <a:r>
                        <a:rPr lang="en-CA" sz="1000" u="none" strike="noStrike" cap="none" spc="0" dirty="0">
                          <a:solidFill>
                            <a:schemeClr val="tx1"/>
                          </a:solidFill>
                          <a:effectLst/>
                        </a:rPr>
                        <a:t>35%</a:t>
                      </a:r>
                      <a:endParaRPr lang="en-CA" sz="1000" b="1" i="0" u="none" strike="noStrike" cap="none" spc="0" dirty="0">
                        <a:solidFill>
                          <a:schemeClr val="tx1"/>
                        </a:solidFill>
                        <a:effectLst/>
                        <a:latin typeface="Aptos Narrow" panose="020B0004020202020204" pitchFamily="34" charset="0"/>
                      </a:endParaRPr>
                    </a:p>
                  </a:txBody>
                  <a:tcPr marL="82807" marR="6456" marT="63698" marB="63698" anchor="b">
                    <a:lnL w="6350" cap="flat" cmpd="sng" algn="ctr">
                      <a:solidFill>
                        <a:schemeClr val="tx1">
                          <a:lumMod val="50000"/>
                          <a:lumOff val="50000"/>
                        </a:schemeClr>
                      </a:solidFill>
                      <a:prstDash val="solid"/>
                    </a:lnL>
                    <a:lnR w="19050" cap="flat" cmpd="sng" algn="ctr">
                      <a:solidFill>
                        <a:schemeClr val="tx1"/>
                      </a:solidFill>
                      <a:prstDash val="solid"/>
                    </a:lnR>
                    <a:lnT w="6350" cap="flat" cmpd="sng" algn="ctr">
                      <a:solidFill>
                        <a:schemeClr val="tx1">
                          <a:lumMod val="50000"/>
                          <a:lumOff val="50000"/>
                        </a:schemeClr>
                      </a:solidFill>
                      <a:prstDash val="solid"/>
                    </a:lnT>
                    <a:lnB w="19050" cap="flat" cmpd="sng" algn="ctr">
                      <a:solidFill>
                        <a:schemeClr val="tx1"/>
                      </a:solidFill>
                      <a:prstDash val="solid"/>
                    </a:lnB>
                    <a:noFill/>
                  </a:tcPr>
                </a:tc>
                <a:extLst>
                  <a:ext uri="{0D108BD9-81ED-4DB2-BD59-A6C34878D82A}">
                    <a16:rowId xmlns:a16="http://schemas.microsoft.com/office/drawing/2014/main" val="691888317"/>
                  </a:ext>
                </a:extLst>
              </a:tr>
            </a:tbl>
          </a:graphicData>
        </a:graphic>
      </p:graphicFrame>
      <p:sp>
        <p:nvSpPr>
          <p:cNvPr id="3" name="TextBox 2">
            <a:extLst>
              <a:ext uri="{FF2B5EF4-FFF2-40B4-BE49-F238E27FC236}">
                <a16:creationId xmlns:a16="http://schemas.microsoft.com/office/drawing/2014/main" id="{751920D0-6893-A90F-B50D-DD0CE9A08DE7}"/>
              </a:ext>
            </a:extLst>
          </p:cNvPr>
          <p:cNvSpPr txBox="1"/>
          <p:nvPr/>
        </p:nvSpPr>
        <p:spPr>
          <a:xfrm>
            <a:off x="366974" y="5877278"/>
            <a:ext cx="5367528" cy="261610"/>
          </a:xfrm>
          <a:prstGeom prst="rect">
            <a:avLst/>
          </a:prstGeom>
          <a:noFill/>
        </p:spPr>
        <p:txBody>
          <a:bodyPr wrap="square" rtlCol="0">
            <a:spAutoFit/>
          </a:bodyPr>
          <a:lstStyle/>
          <a:p>
            <a:r>
              <a:rPr lang="en-US" sz="1100" b="1" i="1" u="sng" dirty="0"/>
              <a:t>Source: </a:t>
            </a:r>
            <a:r>
              <a:rPr lang="en-US" sz="1100" b="1" i="1" dirty="0"/>
              <a:t>OACC Program Delivery Update</a:t>
            </a:r>
            <a:endParaRPr lang="en-CA" sz="1100" i="1" dirty="0"/>
          </a:p>
        </p:txBody>
      </p:sp>
    </p:spTree>
    <p:extLst>
      <p:ext uri="{BB962C8B-B14F-4D97-AF65-F5344CB8AC3E}">
        <p14:creationId xmlns:p14="http://schemas.microsoft.com/office/powerpoint/2010/main" val="1143243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D2287C-19AD-177E-B63B-D21A86F87416}"/>
              </a:ext>
            </a:extLst>
          </p:cNvPr>
          <p:cNvSpPr>
            <a:spLocks noGrp="1"/>
          </p:cNvSpPr>
          <p:nvPr>
            <p:ph type="title"/>
          </p:nvPr>
        </p:nvSpPr>
        <p:spPr>
          <a:xfrm>
            <a:off x="841248" y="256032"/>
            <a:ext cx="10506456" cy="1014984"/>
          </a:xfrm>
        </p:spPr>
        <p:txBody>
          <a:bodyPr anchor="b">
            <a:normAutofit fontScale="90000"/>
          </a:bodyPr>
          <a:lstStyle/>
          <a:p>
            <a:r>
              <a:rPr lang="en-US" dirty="0"/>
              <a:t>RMP – OASC commodities (Data for 16 and 17)</a:t>
            </a:r>
            <a:endParaRPr lang="en-CA"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Content Placeholder 3">
            <a:extLst>
              <a:ext uri="{FF2B5EF4-FFF2-40B4-BE49-F238E27FC236}">
                <a16:creationId xmlns:a16="http://schemas.microsoft.com/office/drawing/2014/main" id="{AD0D0C6B-A527-547B-8192-12F3313F60E5}"/>
              </a:ext>
            </a:extLst>
          </p:cNvPr>
          <p:cNvGraphicFramePr>
            <a:graphicFrameLocks noGrp="1"/>
          </p:cNvGraphicFramePr>
          <p:nvPr>
            <p:ph idx="1"/>
            <p:extLst>
              <p:ext uri="{D42A27DB-BD31-4B8C-83A1-F6EECF244321}">
                <p14:modId xmlns:p14="http://schemas.microsoft.com/office/powerpoint/2010/main" val="2546678418"/>
              </p:ext>
            </p:extLst>
          </p:nvPr>
        </p:nvGraphicFramePr>
        <p:xfrm>
          <a:off x="2192920" y="1926266"/>
          <a:ext cx="7806162" cy="4357534"/>
        </p:xfrm>
        <a:graphic>
          <a:graphicData uri="http://schemas.openxmlformats.org/drawingml/2006/table">
            <a:tbl>
              <a:tblPr>
                <a:noFill/>
              </a:tblPr>
              <a:tblGrid>
                <a:gridCol w="1609079">
                  <a:extLst>
                    <a:ext uri="{9D8B030D-6E8A-4147-A177-3AD203B41FA5}">
                      <a16:colId xmlns:a16="http://schemas.microsoft.com/office/drawing/2014/main" val="376502042"/>
                    </a:ext>
                  </a:extLst>
                </a:gridCol>
                <a:gridCol w="1440356">
                  <a:extLst>
                    <a:ext uri="{9D8B030D-6E8A-4147-A177-3AD203B41FA5}">
                      <a16:colId xmlns:a16="http://schemas.microsoft.com/office/drawing/2014/main" val="893651891"/>
                    </a:ext>
                  </a:extLst>
                </a:gridCol>
                <a:gridCol w="1440356">
                  <a:extLst>
                    <a:ext uri="{9D8B030D-6E8A-4147-A177-3AD203B41FA5}">
                      <a16:colId xmlns:a16="http://schemas.microsoft.com/office/drawing/2014/main" val="1848844760"/>
                    </a:ext>
                  </a:extLst>
                </a:gridCol>
                <a:gridCol w="1068597">
                  <a:extLst>
                    <a:ext uri="{9D8B030D-6E8A-4147-A177-3AD203B41FA5}">
                      <a16:colId xmlns:a16="http://schemas.microsoft.com/office/drawing/2014/main" val="816413955"/>
                    </a:ext>
                  </a:extLst>
                </a:gridCol>
                <a:gridCol w="1179177">
                  <a:extLst>
                    <a:ext uri="{9D8B030D-6E8A-4147-A177-3AD203B41FA5}">
                      <a16:colId xmlns:a16="http://schemas.microsoft.com/office/drawing/2014/main" val="1491608709"/>
                    </a:ext>
                  </a:extLst>
                </a:gridCol>
                <a:gridCol w="1068597">
                  <a:extLst>
                    <a:ext uri="{9D8B030D-6E8A-4147-A177-3AD203B41FA5}">
                      <a16:colId xmlns:a16="http://schemas.microsoft.com/office/drawing/2014/main" val="3781945164"/>
                    </a:ext>
                  </a:extLst>
                </a:gridCol>
              </a:tblGrid>
              <a:tr h="393811">
                <a:tc>
                  <a:txBody>
                    <a:bodyPr/>
                    <a:lstStyle/>
                    <a:p>
                      <a:pPr algn="l" fontAlgn="b"/>
                      <a:endParaRPr lang="en-CA" sz="1300" b="0" i="0" u="none" strike="noStrike" cap="none" spc="0" dirty="0">
                        <a:solidFill>
                          <a:schemeClr val="bg1"/>
                        </a:solidFill>
                        <a:effectLst/>
                        <a:latin typeface="Aptos Narrow" panose="020B0004020202020204" pitchFamily="34" charset="0"/>
                      </a:endParaRPr>
                    </a:p>
                  </a:txBody>
                  <a:tcPr marL="67236" marR="10005" marT="19210" marB="144077" anchor="b">
                    <a:lnL w="9525" cap="flat" cmpd="sng" algn="ctr">
                      <a:solidFill>
                        <a:schemeClr val="tx1"/>
                      </a:solid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algn="r" fontAlgn="b"/>
                      <a:r>
                        <a:rPr lang="en-CA" sz="1300" b="1" i="0" u="none" strike="noStrike" cap="none" spc="0" dirty="0">
                          <a:solidFill>
                            <a:schemeClr val="bg1"/>
                          </a:solidFill>
                          <a:effectLst/>
                          <a:latin typeface="Aptos Narrow" panose="020B0004020202020204" pitchFamily="34" charset="0"/>
                        </a:rPr>
                        <a:t>2020</a:t>
                      </a:r>
                    </a:p>
                  </a:txBody>
                  <a:tcPr marL="67236" marR="10005" marT="19210" marB="144077" anchor="b">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algn="r" fontAlgn="b"/>
                      <a:r>
                        <a:rPr lang="en-CA" sz="1300" b="1" i="0" u="none" strike="noStrike" cap="none" spc="0" dirty="0">
                          <a:solidFill>
                            <a:schemeClr val="bg1"/>
                          </a:solidFill>
                          <a:effectLst/>
                          <a:latin typeface="Aptos Narrow" panose="020B0004020202020204" pitchFamily="34" charset="0"/>
                        </a:rPr>
                        <a:t>2021</a:t>
                      </a:r>
                    </a:p>
                  </a:txBody>
                  <a:tcPr marL="67236" marR="10005" marT="19210" marB="144077" anchor="b">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algn="r" fontAlgn="b"/>
                      <a:r>
                        <a:rPr lang="en-CA" sz="1300" b="1" i="0" u="none" strike="noStrike" cap="none" spc="0" dirty="0">
                          <a:solidFill>
                            <a:schemeClr val="bg1"/>
                          </a:solidFill>
                          <a:effectLst/>
                          <a:latin typeface="Aptos Narrow" panose="020B0004020202020204" pitchFamily="34" charset="0"/>
                        </a:rPr>
                        <a:t>2022</a:t>
                      </a:r>
                    </a:p>
                  </a:txBody>
                  <a:tcPr marL="67236" marR="10005" marT="19210" marB="144077" anchor="b">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algn="r" fontAlgn="b"/>
                      <a:r>
                        <a:rPr lang="en-CA" sz="1300" b="1" i="0" u="none" strike="noStrike" cap="none" spc="0" dirty="0">
                          <a:solidFill>
                            <a:schemeClr val="bg1"/>
                          </a:solidFill>
                          <a:effectLst/>
                          <a:latin typeface="Aptos Narrow" panose="020B0004020202020204" pitchFamily="34" charset="0"/>
                        </a:rPr>
                        <a:t>2023</a:t>
                      </a:r>
                    </a:p>
                  </a:txBody>
                  <a:tcPr marL="67236" marR="10005" marT="19210" marB="144077" anchor="b">
                    <a:lnL w="12700" cmpd="sng">
                      <a:noFill/>
                      <a:prstDash val="solid"/>
                    </a:lnL>
                    <a:lnR w="12700" cmpd="sng">
                      <a:noFill/>
                      <a:prstDash val="solid"/>
                    </a:lnR>
                    <a:lnT w="9525" cap="flat" cmpd="sng" algn="ctr">
                      <a:noFill/>
                      <a:prstDash val="solid"/>
                    </a:lnT>
                    <a:lnB w="12700" cmpd="sng">
                      <a:noFill/>
                      <a:prstDash val="solid"/>
                    </a:lnB>
                    <a:solidFill>
                      <a:schemeClr val="tx1"/>
                    </a:solidFill>
                  </a:tcPr>
                </a:tc>
                <a:tc>
                  <a:txBody>
                    <a:bodyPr/>
                    <a:lstStyle/>
                    <a:p>
                      <a:pPr algn="r" fontAlgn="b"/>
                      <a:r>
                        <a:rPr lang="en-CA" sz="1300" b="1" i="0" u="none" strike="noStrike" cap="none" spc="0" dirty="0">
                          <a:solidFill>
                            <a:schemeClr val="bg1"/>
                          </a:solidFill>
                          <a:effectLst/>
                          <a:latin typeface="Aptos Narrow" panose="020B0004020202020204" pitchFamily="34" charset="0"/>
                        </a:rPr>
                        <a:t>2024</a:t>
                      </a:r>
                    </a:p>
                  </a:txBody>
                  <a:tcPr marL="67236" marR="10005" marT="19210" marB="144077" anchor="b">
                    <a:lnL w="12700" cmpd="sng">
                      <a:noFill/>
                      <a:prstDash val="solid"/>
                    </a:lnL>
                    <a:lnR w="12700" cmpd="sng">
                      <a:noFill/>
                      <a:prstDash val="solid"/>
                    </a:lnR>
                    <a:lnT w="9525" cap="flat" cmpd="sng" algn="ctr">
                      <a:noFill/>
                      <a:prstDash val="solid"/>
                    </a:lnT>
                    <a:lnB w="12700" cmpd="sng">
                      <a:noFill/>
                      <a:prstDash val="solid"/>
                    </a:lnB>
                    <a:solidFill>
                      <a:schemeClr val="tx1"/>
                    </a:solidFill>
                  </a:tcPr>
                </a:tc>
                <a:extLst>
                  <a:ext uri="{0D108BD9-81ED-4DB2-BD59-A6C34878D82A}">
                    <a16:rowId xmlns:a16="http://schemas.microsoft.com/office/drawing/2014/main" val="2460420746"/>
                  </a:ext>
                </a:extLst>
              </a:tr>
              <a:tr h="393811">
                <a:tc>
                  <a:txBody>
                    <a:bodyPr/>
                    <a:lstStyle/>
                    <a:p>
                      <a:pPr algn="l" fontAlgn="b"/>
                      <a:r>
                        <a:rPr lang="en-CA" sz="1300" b="0" i="0" u="none" strike="noStrike" cap="none" spc="0">
                          <a:solidFill>
                            <a:schemeClr val="tx1"/>
                          </a:solidFill>
                          <a:effectLst/>
                          <a:latin typeface="Aptos Narrow" panose="020B0004020202020204" pitchFamily="34" charset="0"/>
                        </a:rPr>
                        <a:t>Participation</a:t>
                      </a:r>
                    </a:p>
                  </a:txBody>
                  <a:tcPr marL="67236" marR="10005" marT="19210" marB="144077"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6,047</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5,785</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5,536</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5,636</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5,828</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646815851"/>
                  </a:ext>
                </a:extLst>
              </a:tr>
              <a:tr h="393811">
                <a:tc>
                  <a:txBody>
                    <a:bodyPr/>
                    <a:lstStyle/>
                    <a:p>
                      <a:pPr algn="l" fontAlgn="b"/>
                      <a:r>
                        <a:rPr lang="en-CA" sz="1300" b="0" i="0" u="none" strike="noStrike" cap="none" spc="0">
                          <a:solidFill>
                            <a:schemeClr val="tx1"/>
                          </a:solidFill>
                          <a:effectLst/>
                          <a:latin typeface="Aptos Narrow" panose="020B0004020202020204" pitchFamily="34" charset="0"/>
                        </a:rPr>
                        <a:t>Acres</a:t>
                      </a:r>
                    </a:p>
                  </a:txBody>
                  <a:tcPr marL="67236" marR="10005" marT="19210" marB="144077"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3.258</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3.183</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3.102</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3.181</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3.258</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024804542"/>
                  </a:ext>
                </a:extLst>
              </a:tr>
              <a:tr h="393811">
                <a:tc>
                  <a:txBody>
                    <a:bodyPr/>
                    <a:lstStyle/>
                    <a:p>
                      <a:pPr algn="l" fontAlgn="b"/>
                      <a:r>
                        <a:rPr lang="en-CA" sz="1300" b="0" i="0" u="none" strike="noStrike" cap="none" spc="0">
                          <a:solidFill>
                            <a:schemeClr val="tx1"/>
                          </a:solidFill>
                          <a:effectLst/>
                          <a:latin typeface="Aptos Narrow" panose="020B0004020202020204" pitchFamily="34" charset="0"/>
                        </a:rPr>
                        <a:t>Premiums</a:t>
                      </a:r>
                    </a:p>
                  </a:txBody>
                  <a:tcPr marL="67236" marR="10005" marT="19210" marB="144077"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$14.41</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$12.56</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$12.51</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$14.97</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$16.34</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901548001"/>
                  </a:ext>
                </a:extLst>
              </a:tr>
              <a:tr h="393811">
                <a:tc>
                  <a:txBody>
                    <a:bodyPr/>
                    <a:lstStyle/>
                    <a:p>
                      <a:pPr algn="l" fontAlgn="b"/>
                      <a:r>
                        <a:rPr lang="en-CA" sz="1300" b="0" i="0" u="none" strike="noStrike" cap="none" spc="0">
                          <a:solidFill>
                            <a:schemeClr val="tx1"/>
                          </a:solidFill>
                          <a:effectLst/>
                          <a:latin typeface="Aptos Narrow" panose="020B0004020202020204" pitchFamily="34" charset="0"/>
                        </a:rPr>
                        <a:t>Pre-harvest</a:t>
                      </a:r>
                    </a:p>
                  </a:txBody>
                  <a:tcPr marL="67236" marR="10005" marT="19210" marB="144077"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$45.53</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$0.17</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$0.05</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$54.83</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$43.60</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959015439"/>
                  </a:ext>
                </a:extLst>
              </a:tr>
              <a:tr h="393811">
                <a:tc>
                  <a:txBody>
                    <a:bodyPr/>
                    <a:lstStyle/>
                    <a:p>
                      <a:pPr algn="l" fontAlgn="b"/>
                      <a:r>
                        <a:rPr lang="en-CA" sz="1300" b="0" i="0" u="none" strike="noStrike" cap="none" spc="0">
                          <a:solidFill>
                            <a:schemeClr val="tx1"/>
                          </a:solidFill>
                          <a:effectLst/>
                          <a:latin typeface="Aptos Narrow" panose="020B0004020202020204" pitchFamily="34" charset="0"/>
                        </a:rPr>
                        <a:t>Post-harvest</a:t>
                      </a:r>
                    </a:p>
                  </a:txBody>
                  <a:tcPr marL="67236" marR="10005" marT="19210" marB="144077"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$5.35</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$0.00</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$0.06</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$123.10</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endParaRPr lang="en-CA" sz="1300" b="0" i="0" u="none" strike="noStrike" cap="none" spc="0">
                        <a:solidFill>
                          <a:schemeClr val="tx1"/>
                        </a:solidFill>
                        <a:effectLst/>
                        <a:latin typeface="Aptos Narrow" panose="020B0004020202020204" pitchFamily="34" charset="0"/>
                      </a:endParaRP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3116375020"/>
                  </a:ext>
                </a:extLst>
              </a:tr>
              <a:tr h="419424">
                <a:tc>
                  <a:txBody>
                    <a:bodyPr/>
                    <a:lstStyle/>
                    <a:p>
                      <a:pPr algn="l" fontAlgn="b"/>
                      <a:endParaRPr lang="en-CA" sz="1300" b="0" i="0" u="none" strike="noStrike" cap="none" spc="0">
                        <a:solidFill>
                          <a:schemeClr val="tx1"/>
                        </a:solidFill>
                        <a:effectLst/>
                        <a:latin typeface="Aptos Narrow" panose="020B0004020202020204" pitchFamily="34" charset="0"/>
                      </a:endParaRPr>
                    </a:p>
                  </a:txBody>
                  <a:tcPr marL="67236" marR="10005" marT="19210" marB="144077"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l" fontAlgn="b"/>
                      <a:endParaRPr lang="en-CA" sz="1300" b="0" i="0" u="none" strike="noStrike" cap="none" spc="0">
                        <a:solidFill>
                          <a:schemeClr val="tx1"/>
                        </a:solidFill>
                        <a:effectLst/>
                        <a:latin typeface="Aptos Narrow" panose="020B0004020202020204" pitchFamily="34" charset="0"/>
                      </a:endParaRP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endParaRPr lang="en-CA" sz="1300" b="0" i="0" u="none" strike="noStrike" cap="none" spc="0">
                        <a:solidFill>
                          <a:schemeClr val="tx1"/>
                        </a:solidFill>
                        <a:effectLst/>
                        <a:latin typeface="Aptos Narrow" panose="020B0004020202020204" pitchFamily="34" charset="0"/>
                      </a:endParaRP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endParaRPr lang="en-CA" sz="1300" b="0" i="0" u="none" strike="noStrike" cap="none" spc="0">
                        <a:solidFill>
                          <a:schemeClr val="tx1"/>
                        </a:solidFill>
                        <a:effectLst/>
                        <a:latin typeface="Aptos Narrow" panose="020B0004020202020204" pitchFamily="34" charset="0"/>
                      </a:endParaRP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endParaRPr lang="en-CA" sz="1300" b="0" i="0" u="none" strike="noStrike" cap="none" spc="0">
                        <a:solidFill>
                          <a:schemeClr val="tx1"/>
                        </a:solidFill>
                        <a:effectLst/>
                        <a:latin typeface="Aptos Narrow" panose="020B0004020202020204" pitchFamily="34" charset="0"/>
                      </a:endParaRP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endParaRPr lang="en-CA" sz="1300" b="0" i="0" u="none" strike="noStrike" cap="none" spc="0">
                        <a:solidFill>
                          <a:schemeClr val="tx1"/>
                        </a:solidFill>
                        <a:effectLst/>
                        <a:latin typeface="Aptos Narrow" panose="020B0004020202020204" pitchFamily="34" charset="0"/>
                      </a:endParaRP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573898415"/>
                  </a:ext>
                </a:extLst>
              </a:tr>
              <a:tr h="393811">
                <a:tc>
                  <a:txBody>
                    <a:bodyPr/>
                    <a:lstStyle/>
                    <a:p>
                      <a:pPr algn="l" fontAlgn="b"/>
                      <a:endParaRPr lang="en-CA" sz="1300" b="0" i="0" u="none" strike="noStrike" cap="none" spc="0">
                        <a:solidFill>
                          <a:schemeClr val="tx1"/>
                        </a:solidFill>
                        <a:effectLst/>
                        <a:latin typeface="Aptos Narrow" panose="020B0004020202020204" pitchFamily="34" charset="0"/>
                      </a:endParaRPr>
                    </a:p>
                  </a:txBody>
                  <a:tcPr marL="67236" marR="10005" marT="19210" marB="144077"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2020</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2021</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2022</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2023</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l" fontAlgn="b"/>
                      <a:r>
                        <a:rPr lang="en-CA" sz="1300" b="0" i="0" u="none" strike="noStrike" cap="none" spc="0">
                          <a:solidFill>
                            <a:schemeClr val="tx1"/>
                          </a:solidFill>
                          <a:effectLst/>
                          <a:latin typeface="Aptos Narrow" panose="020B0004020202020204" pitchFamily="34" charset="0"/>
                        </a:rPr>
                        <a:t>2024*</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521270447"/>
                  </a:ext>
                </a:extLst>
              </a:tr>
              <a:tr h="393811">
                <a:tc>
                  <a:txBody>
                    <a:bodyPr/>
                    <a:lstStyle/>
                    <a:p>
                      <a:pPr algn="l" fontAlgn="b"/>
                      <a:r>
                        <a:rPr lang="en-CA" sz="1300" b="0" i="0" u="none" strike="noStrike" cap="none" spc="0">
                          <a:solidFill>
                            <a:schemeClr val="tx1"/>
                          </a:solidFill>
                          <a:effectLst/>
                          <a:latin typeface="Aptos Narrow" panose="020B0004020202020204" pitchFamily="34" charset="0"/>
                        </a:rPr>
                        <a:t>G&amp;O</a:t>
                      </a:r>
                    </a:p>
                  </a:txBody>
                  <a:tcPr marL="67236" marR="10005" marT="19210" marB="144077"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$50.88</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$0.17</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$0.12</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$177.92</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$43.60</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643457772"/>
                  </a:ext>
                </a:extLst>
              </a:tr>
              <a:tr h="393811">
                <a:tc>
                  <a:txBody>
                    <a:bodyPr/>
                    <a:lstStyle/>
                    <a:p>
                      <a:pPr algn="l" fontAlgn="b"/>
                      <a:r>
                        <a:rPr lang="en-CA" sz="1300" b="0" i="0" u="none" strike="noStrike" cap="none" spc="0">
                          <a:solidFill>
                            <a:schemeClr val="tx1"/>
                          </a:solidFill>
                          <a:effectLst/>
                          <a:latin typeface="Aptos Narrow" panose="020B0004020202020204" pitchFamily="34" charset="0"/>
                        </a:rPr>
                        <a:t>Livestock</a:t>
                      </a:r>
                    </a:p>
                  </a:txBody>
                  <a:tcPr marL="67236" marR="10005" marT="19210" marB="144077"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$59.53</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$75.55</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$77.19</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$79.20</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23.13</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1381004115"/>
                  </a:ext>
                </a:extLst>
              </a:tr>
              <a:tr h="393811">
                <a:tc>
                  <a:txBody>
                    <a:bodyPr/>
                    <a:lstStyle/>
                    <a:p>
                      <a:pPr algn="l" fontAlgn="b"/>
                      <a:r>
                        <a:rPr lang="en-CA" sz="1300" b="0" i="0" u="none" strike="noStrike" cap="none" spc="0">
                          <a:solidFill>
                            <a:schemeClr val="tx1"/>
                          </a:solidFill>
                          <a:effectLst/>
                          <a:latin typeface="Aptos Narrow" panose="020B0004020202020204" pitchFamily="34" charset="0"/>
                        </a:rPr>
                        <a:t>SDRM</a:t>
                      </a:r>
                    </a:p>
                  </a:txBody>
                  <a:tcPr marL="67236" marR="10005" marT="19210" marB="144077" anchor="b">
                    <a:lnL w="9525" cap="flat" cmpd="sng" algn="ctr">
                      <a:solidFill>
                        <a:schemeClr val="tx1"/>
                      </a:solid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$33.06</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$33.26</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$33.18</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a:solidFill>
                            <a:schemeClr val="tx1"/>
                          </a:solidFill>
                          <a:effectLst/>
                          <a:latin typeface="Aptos Narrow" panose="020B0004020202020204" pitchFamily="34" charset="0"/>
                        </a:rPr>
                        <a:t>$30.89</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tc>
                  <a:txBody>
                    <a:bodyPr/>
                    <a:lstStyle/>
                    <a:p>
                      <a:pPr algn="r" fontAlgn="b"/>
                      <a:r>
                        <a:rPr lang="en-CA" sz="1300" b="0" i="0" u="none" strike="noStrike" cap="none" spc="0" dirty="0">
                          <a:solidFill>
                            <a:schemeClr val="tx1"/>
                          </a:solidFill>
                          <a:effectLst/>
                          <a:latin typeface="Aptos Narrow" panose="020B0004020202020204" pitchFamily="34" charset="0"/>
                        </a:rPr>
                        <a:t>$5.11</a:t>
                      </a:r>
                    </a:p>
                  </a:txBody>
                  <a:tcPr marL="67236" marR="10005" marT="19210" marB="144077" anchor="b">
                    <a:lnL w="12700" cmpd="sng">
                      <a:noFill/>
                      <a:prstDash val="solid"/>
                    </a:lnL>
                    <a:lnR w="12700" cmpd="sng">
                      <a:noFill/>
                      <a:prstDash val="solid"/>
                    </a:lnR>
                    <a:lnT w="12700" cmpd="sng">
                      <a:noFill/>
                      <a:prstDash val="solid"/>
                    </a:lnT>
                    <a:lnB w="12700" cmpd="sng">
                      <a:noFill/>
                      <a:prstDash val="solid"/>
                    </a:lnB>
                    <a:noFill/>
                  </a:tcPr>
                </a:tc>
                <a:extLst>
                  <a:ext uri="{0D108BD9-81ED-4DB2-BD59-A6C34878D82A}">
                    <a16:rowId xmlns:a16="http://schemas.microsoft.com/office/drawing/2014/main" val="2322645450"/>
                  </a:ext>
                </a:extLst>
              </a:tr>
            </a:tbl>
          </a:graphicData>
        </a:graphic>
      </p:graphicFrame>
      <p:sp>
        <p:nvSpPr>
          <p:cNvPr id="5" name="TextBox 4">
            <a:extLst>
              <a:ext uri="{FF2B5EF4-FFF2-40B4-BE49-F238E27FC236}">
                <a16:creationId xmlns:a16="http://schemas.microsoft.com/office/drawing/2014/main" id="{1B859EEF-140A-941C-5A0C-D40EBDDF66B5}"/>
              </a:ext>
            </a:extLst>
          </p:cNvPr>
          <p:cNvSpPr txBox="1"/>
          <p:nvPr/>
        </p:nvSpPr>
        <p:spPr>
          <a:xfrm>
            <a:off x="948249" y="6463468"/>
            <a:ext cx="5286375" cy="276999"/>
          </a:xfrm>
          <a:prstGeom prst="rect">
            <a:avLst/>
          </a:prstGeom>
          <a:noFill/>
        </p:spPr>
        <p:txBody>
          <a:bodyPr wrap="square" rtlCol="0">
            <a:spAutoFit/>
          </a:bodyPr>
          <a:lstStyle/>
          <a:p>
            <a:r>
              <a:rPr lang="en-US" sz="1200" b="1" i="1" dirty="0"/>
              <a:t>Source: RMP Year-end updates  provided by OMAFA.</a:t>
            </a:r>
            <a:endParaRPr lang="en-CA" sz="1200" b="1" i="1" dirty="0"/>
          </a:p>
        </p:txBody>
      </p:sp>
    </p:spTree>
    <p:extLst>
      <p:ext uri="{BB962C8B-B14F-4D97-AF65-F5344CB8AC3E}">
        <p14:creationId xmlns:p14="http://schemas.microsoft.com/office/powerpoint/2010/main" val="8284145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CF373DC-A88C-CBB6-D026-9FEB4B117CAC}"/>
              </a:ext>
            </a:extLst>
          </p:cNvPr>
          <p:cNvSpPr>
            <a:spLocks noGrp="1"/>
          </p:cNvSpPr>
          <p:nvPr>
            <p:ph type="title"/>
          </p:nvPr>
        </p:nvSpPr>
        <p:spPr>
          <a:xfrm>
            <a:off x="292608" y="337072"/>
            <a:ext cx="11768328" cy="1014984"/>
          </a:xfrm>
        </p:spPr>
        <p:txBody>
          <a:bodyPr anchor="b">
            <a:noAutofit/>
          </a:bodyPr>
          <a:lstStyle/>
          <a:p>
            <a:r>
              <a:rPr lang="en-US" sz="3600" dirty="0"/>
              <a:t>AgriInvest – Provincial Breakdown (Total </a:t>
            </a:r>
            <a:r>
              <a:rPr lang="en-US" sz="3600" b="1" dirty="0"/>
              <a:t>Govt. Contributions</a:t>
            </a:r>
            <a:r>
              <a:rPr lang="en-US" sz="3600" dirty="0"/>
              <a:t>)</a:t>
            </a:r>
            <a:endParaRPr lang="en-CA" sz="3600" dirty="0"/>
          </a:p>
        </p:txBody>
      </p:sp>
      <p:sp>
        <p:nvSpPr>
          <p:cNvPr id="12" name="Rectangle 1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7" name="Content Placeholder 3">
            <a:extLst>
              <a:ext uri="{FF2B5EF4-FFF2-40B4-BE49-F238E27FC236}">
                <a16:creationId xmlns:a16="http://schemas.microsoft.com/office/drawing/2014/main" id="{FEE15B65-C793-C04A-FF34-FE73FE830182}"/>
              </a:ext>
            </a:extLst>
          </p:cNvPr>
          <p:cNvGraphicFramePr>
            <a:graphicFrameLocks noGrp="1"/>
          </p:cNvGraphicFramePr>
          <p:nvPr>
            <p:ph idx="1"/>
            <p:extLst>
              <p:ext uri="{D42A27DB-BD31-4B8C-83A1-F6EECF244321}">
                <p14:modId xmlns:p14="http://schemas.microsoft.com/office/powerpoint/2010/main" val="3507238764"/>
              </p:ext>
            </p:extLst>
          </p:nvPr>
        </p:nvGraphicFramePr>
        <p:xfrm>
          <a:off x="838200" y="1926266"/>
          <a:ext cx="10515600" cy="4357524"/>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a:extLst>
              <a:ext uri="{FF2B5EF4-FFF2-40B4-BE49-F238E27FC236}">
                <a16:creationId xmlns:a16="http://schemas.microsoft.com/office/drawing/2014/main" id="{A5D4CD7D-2E34-438C-5A41-D672DE1F75D9}"/>
              </a:ext>
            </a:extLst>
          </p:cNvPr>
          <p:cNvSpPr txBox="1"/>
          <p:nvPr/>
        </p:nvSpPr>
        <p:spPr>
          <a:xfrm>
            <a:off x="594360" y="6446520"/>
            <a:ext cx="5367528" cy="261610"/>
          </a:xfrm>
          <a:prstGeom prst="rect">
            <a:avLst/>
          </a:prstGeom>
          <a:noFill/>
        </p:spPr>
        <p:txBody>
          <a:bodyPr wrap="square" rtlCol="0">
            <a:spAutoFit/>
          </a:bodyPr>
          <a:lstStyle/>
          <a:p>
            <a:r>
              <a:rPr lang="en-US" sz="1100" b="1" i="1" u="sng" dirty="0"/>
              <a:t>Source: </a:t>
            </a:r>
            <a:r>
              <a:rPr lang="en-US" sz="1100" i="1" dirty="0">
                <a:hlinkClick r:id="rId4"/>
              </a:rPr>
              <a:t>https://www150.statcan.gc.ca/t1/tbl1/en/tv.action?pid=3210010601</a:t>
            </a:r>
            <a:r>
              <a:rPr lang="en-US" sz="1100" i="1" dirty="0"/>
              <a:t> </a:t>
            </a:r>
            <a:endParaRPr lang="en-CA" sz="1100" i="1" dirty="0"/>
          </a:p>
        </p:txBody>
      </p:sp>
    </p:spTree>
    <p:extLst>
      <p:ext uri="{BB962C8B-B14F-4D97-AF65-F5344CB8AC3E}">
        <p14:creationId xmlns:p14="http://schemas.microsoft.com/office/powerpoint/2010/main" val="2608651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61CE1-E96D-BC2C-DD77-626EB36B8719}"/>
              </a:ext>
            </a:extLst>
          </p:cNvPr>
          <p:cNvSpPr>
            <a:spLocks noGrp="1"/>
          </p:cNvSpPr>
          <p:nvPr>
            <p:ph type="title"/>
          </p:nvPr>
        </p:nvSpPr>
        <p:spPr>
          <a:xfrm>
            <a:off x="838200" y="365125"/>
            <a:ext cx="10875264" cy="1325563"/>
          </a:xfrm>
        </p:spPr>
        <p:txBody>
          <a:bodyPr/>
          <a:lstStyle/>
          <a:p>
            <a:r>
              <a:rPr lang="en-US" dirty="0"/>
              <a:t>AgriInvest: Ontario - Account Balances</a:t>
            </a:r>
            <a:endParaRPr lang="en-CA" dirty="0"/>
          </a:p>
        </p:txBody>
      </p:sp>
      <p:sp>
        <p:nvSpPr>
          <p:cNvPr id="3" name="Content Placeholder 2">
            <a:extLst>
              <a:ext uri="{FF2B5EF4-FFF2-40B4-BE49-F238E27FC236}">
                <a16:creationId xmlns:a16="http://schemas.microsoft.com/office/drawing/2014/main" id="{D4142A4F-21A8-92B9-DEC3-7912EBF4ABDC}"/>
              </a:ext>
            </a:extLst>
          </p:cNvPr>
          <p:cNvSpPr>
            <a:spLocks noGrp="1"/>
          </p:cNvSpPr>
          <p:nvPr>
            <p:ph idx="1"/>
          </p:nvPr>
        </p:nvSpPr>
        <p:spPr>
          <a:xfrm>
            <a:off x="838200" y="1626853"/>
            <a:ext cx="10515600" cy="4351338"/>
          </a:xfrm>
        </p:spPr>
        <p:txBody>
          <a:bodyPr/>
          <a:lstStyle/>
          <a:p>
            <a:pPr marL="0" indent="0">
              <a:buNone/>
            </a:pPr>
            <a:r>
              <a:rPr lang="en-US" dirty="0"/>
              <a:t>Fund as of March 2025 (latest update)</a:t>
            </a:r>
            <a:endParaRPr lang="en-CA" dirty="0"/>
          </a:p>
        </p:txBody>
      </p:sp>
      <p:graphicFrame>
        <p:nvGraphicFramePr>
          <p:cNvPr id="4" name="Table 3">
            <a:extLst>
              <a:ext uri="{FF2B5EF4-FFF2-40B4-BE49-F238E27FC236}">
                <a16:creationId xmlns:a16="http://schemas.microsoft.com/office/drawing/2014/main" id="{559A6EFD-015A-CE95-59DD-452F494F6CC1}"/>
              </a:ext>
            </a:extLst>
          </p:cNvPr>
          <p:cNvGraphicFramePr>
            <a:graphicFrameLocks noGrp="1"/>
          </p:cNvGraphicFramePr>
          <p:nvPr>
            <p:extLst>
              <p:ext uri="{D42A27DB-BD31-4B8C-83A1-F6EECF244321}">
                <p14:modId xmlns:p14="http://schemas.microsoft.com/office/powerpoint/2010/main" val="1875388282"/>
              </p:ext>
            </p:extLst>
          </p:nvPr>
        </p:nvGraphicFramePr>
        <p:xfrm>
          <a:off x="838200" y="2341658"/>
          <a:ext cx="8094243" cy="3319271"/>
        </p:xfrm>
        <a:graphic>
          <a:graphicData uri="http://schemas.openxmlformats.org/drawingml/2006/table">
            <a:tbl>
              <a:tblPr>
                <a:tableStyleId>{793D81CF-94F2-401A-BA57-92F5A7B2D0C5}</a:tableStyleId>
              </a:tblPr>
              <a:tblGrid>
                <a:gridCol w="1956816">
                  <a:extLst>
                    <a:ext uri="{9D8B030D-6E8A-4147-A177-3AD203B41FA5}">
                      <a16:colId xmlns:a16="http://schemas.microsoft.com/office/drawing/2014/main" val="1878464284"/>
                    </a:ext>
                  </a:extLst>
                </a:gridCol>
                <a:gridCol w="1712722">
                  <a:extLst>
                    <a:ext uri="{9D8B030D-6E8A-4147-A177-3AD203B41FA5}">
                      <a16:colId xmlns:a16="http://schemas.microsoft.com/office/drawing/2014/main" val="3867618575"/>
                    </a:ext>
                  </a:extLst>
                </a:gridCol>
                <a:gridCol w="1526344">
                  <a:extLst>
                    <a:ext uri="{9D8B030D-6E8A-4147-A177-3AD203B41FA5}">
                      <a16:colId xmlns:a16="http://schemas.microsoft.com/office/drawing/2014/main" val="2034705015"/>
                    </a:ext>
                  </a:extLst>
                </a:gridCol>
                <a:gridCol w="1347788">
                  <a:extLst>
                    <a:ext uri="{9D8B030D-6E8A-4147-A177-3AD203B41FA5}">
                      <a16:colId xmlns:a16="http://schemas.microsoft.com/office/drawing/2014/main" val="2379441697"/>
                    </a:ext>
                  </a:extLst>
                </a:gridCol>
                <a:gridCol w="1550573">
                  <a:extLst>
                    <a:ext uri="{9D8B030D-6E8A-4147-A177-3AD203B41FA5}">
                      <a16:colId xmlns:a16="http://schemas.microsoft.com/office/drawing/2014/main" val="3902284565"/>
                    </a:ext>
                  </a:extLst>
                </a:gridCol>
              </a:tblGrid>
              <a:tr h="1197863">
                <a:tc>
                  <a:txBody>
                    <a:bodyPr/>
                    <a:lstStyle/>
                    <a:p>
                      <a:pPr algn="l" fontAlgn="ctr"/>
                      <a:r>
                        <a:rPr lang="en-CA" sz="1800" u="none" strike="noStrike" dirty="0">
                          <a:solidFill>
                            <a:schemeClr val="bg1"/>
                          </a:solidFill>
                          <a:effectLst/>
                        </a:rPr>
                        <a:t>Farm Type</a:t>
                      </a:r>
                      <a:endParaRPr lang="en-CA" sz="1800" b="1"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l" fontAlgn="ctr"/>
                      <a:r>
                        <a:rPr lang="en-CA" sz="1800" u="none" strike="noStrike" dirty="0">
                          <a:solidFill>
                            <a:schemeClr val="bg1"/>
                          </a:solidFill>
                          <a:effectLst/>
                        </a:rPr>
                        <a:t>No. of Producers</a:t>
                      </a:r>
                      <a:endParaRPr lang="en-CA" sz="1800" b="1"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l" fontAlgn="ctr"/>
                      <a:r>
                        <a:rPr lang="en-CA" sz="1800" u="none" strike="noStrike" dirty="0">
                          <a:solidFill>
                            <a:schemeClr val="bg1"/>
                          </a:solidFill>
                          <a:effectLst/>
                        </a:rPr>
                        <a:t>    Fund 1</a:t>
                      </a:r>
                      <a:endParaRPr lang="en-CA" sz="1800" b="1"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l" fontAlgn="ctr"/>
                      <a:r>
                        <a:rPr lang="en-CA" sz="1800" u="none" strike="noStrike" dirty="0">
                          <a:solidFill>
                            <a:schemeClr val="bg1"/>
                          </a:solidFill>
                          <a:effectLst/>
                        </a:rPr>
                        <a:t>Fund 2</a:t>
                      </a:r>
                      <a:endParaRPr lang="en-CA" sz="1800" b="1" i="0" u="none" strike="noStrike" dirty="0">
                        <a:solidFill>
                          <a:schemeClr val="bg1"/>
                        </a:solidFill>
                        <a:effectLst/>
                        <a:latin typeface="Calibri" panose="020F0502020204030204" pitchFamily="34" charset="0"/>
                      </a:endParaRPr>
                    </a:p>
                  </a:txBody>
                  <a:tcPr marL="9525" marR="9525" marT="9525" marB="0" anchor="ctr">
                    <a:solidFill>
                      <a:schemeClr val="tx1"/>
                    </a:solidFill>
                  </a:tcPr>
                </a:tc>
                <a:tc>
                  <a:txBody>
                    <a:bodyPr/>
                    <a:lstStyle/>
                    <a:p>
                      <a:pPr algn="l" fontAlgn="ctr"/>
                      <a:r>
                        <a:rPr lang="en-CA" sz="1800" u="none" strike="noStrike" dirty="0">
                          <a:solidFill>
                            <a:schemeClr val="bg1"/>
                          </a:solidFill>
                          <a:effectLst/>
                        </a:rPr>
                        <a:t>   Total Funds</a:t>
                      </a:r>
                      <a:endParaRPr lang="en-CA" sz="1800" b="1" i="0" u="none" strike="noStrike" dirty="0">
                        <a:solidFill>
                          <a:schemeClr val="bg1"/>
                        </a:solidFill>
                        <a:effectLst/>
                        <a:latin typeface="Calibri" panose="020F0502020204030204" pitchFamily="34" charset="0"/>
                      </a:endParaRPr>
                    </a:p>
                  </a:txBody>
                  <a:tcPr marL="9525" marR="9525" marT="9525" marB="0" anchor="ctr">
                    <a:solidFill>
                      <a:schemeClr val="tx1"/>
                    </a:solidFill>
                  </a:tcPr>
                </a:tc>
                <a:extLst>
                  <a:ext uri="{0D108BD9-81ED-4DB2-BD59-A6C34878D82A}">
                    <a16:rowId xmlns:a16="http://schemas.microsoft.com/office/drawing/2014/main" val="1110528733"/>
                  </a:ext>
                </a:extLst>
              </a:tr>
              <a:tr h="982271">
                <a:tc>
                  <a:txBody>
                    <a:bodyPr/>
                    <a:lstStyle/>
                    <a:p>
                      <a:pPr algn="l" fontAlgn="ctr"/>
                      <a:r>
                        <a:rPr lang="en-CA" sz="1800" u="none" strike="noStrike">
                          <a:effectLst/>
                        </a:rPr>
                        <a:t>Field Crops</a:t>
                      </a:r>
                      <a:endParaRPr lang="en-CA" sz="1800" b="0" i="0" u="none" strike="noStrike">
                        <a:solidFill>
                          <a:srgbClr val="242424"/>
                        </a:solidFill>
                        <a:effectLst/>
                        <a:latin typeface="Calibri" panose="020F0502020204030204" pitchFamily="34" charset="0"/>
                      </a:endParaRPr>
                    </a:p>
                  </a:txBody>
                  <a:tcPr marL="9525" marR="9525" marT="9525" marB="0" anchor="ctr"/>
                </a:tc>
                <a:tc>
                  <a:txBody>
                    <a:bodyPr/>
                    <a:lstStyle/>
                    <a:p>
                      <a:pPr algn="l" fontAlgn="ctr"/>
                      <a:r>
                        <a:rPr lang="en-CA" sz="1800" u="none" strike="noStrike" dirty="0">
                          <a:effectLst/>
                        </a:rPr>
                        <a:t>               12,088</a:t>
                      </a:r>
                      <a:endParaRPr lang="en-CA" sz="1800" b="0" i="0" u="none" strike="noStrike" dirty="0">
                        <a:solidFill>
                          <a:srgbClr val="242424"/>
                        </a:solidFill>
                        <a:effectLst/>
                        <a:latin typeface="Calibri" panose="020F0502020204030204" pitchFamily="34" charset="0"/>
                      </a:endParaRPr>
                    </a:p>
                  </a:txBody>
                  <a:tcPr marL="9525" marR="9525" marT="9525" marB="0" anchor="ctr"/>
                </a:tc>
                <a:tc>
                  <a:txBody>
                    <a:bodyPr/>
                    <a:lstStyle/>
                    <a:p>
                      <a:pPr algn="ctr" fontAlgn="ctr"/>
                      <a:r>
                        <a:rPr lang="en-CA" sz="1800" b="0" i="0" u="none" strike="noStrike" dirty="0">
                          <a:solidFill>
                            <a:srgbClr val="000000"/>
                          </a:solidFill>
                          <a:effectLst/>
                          <a:latin typeface="Aptos Narrow" panose="020B0004020202020204" pitchFamily="34" charset="0"/>
                        </a:rPr>
                        <a:t>130,421,974</a:t>
                      </a:r>
                    </a:p>
                  </a:txBody>
                  <a:tcPr marL="9525" marR="9525" marT="9525" marB="0" anchor="ctr"/>
                </a:tc>
                <a:tc>
                  <a:txBody>
                    <a:bodyPr/>
                    <a:lstStyle/>
                    <a:p>
                      <a:pPr algn="ctr" fontAlgn="ctr"/>
                      <a:r>
                        <a:rPr lang="en-CA" sz="1800" b="0" i="0" u="none" strike="noStrike" dirty="0">
                          <a:solidFill>
                            <a:srgbClr val="000000"/>
                          </a:solidFill>
                          <a:effectLst/>
                          <a:latin typeface="Aptos Narrow" panose="020B0004020202020204" pitchFamily="34" charset="0"/>
                        </a:rPr>
                        <a:t>130,092,854</a:t>
                      </a:r>
                    </a:p>
                  </a:txBody>
                  <a:tcPr marL="9525" marR="9525" marT="9525" marB="0" anchor="ctr"/>
                </a:tc>
                <a:tc>
                  <a:txBody>
                    <a:bodyPr/>
                    <a:lstStyle/>
                    <a:p>
                      <a:pPr algn="ctr" fontAlgn="ctr"/>
                      <a:r>
                        <a:rPr lang="en-CA" sz="1800" b="0" i="0" u="none" strike="noStrike" dirty="0">
                          <a:solidFill>
                            <a:srgbClr val="000000"/>
                          </a:solidFill>
                          <a:effectLst/>
                          <a:latin typeface="Aptos Narrow" panose="020B0004020202020204" pitchFamily="34" charset="0"/>
                        </a:rPr>
                        <a:t>260,514,828</a:t>
                      </a:r>
                    </a:p>
                  </a:txBody>
                  <a:tcPr marL="9525" marR="9525" marT="9525" marB="0" anchor="ctr"/>
                </a:tc>
                <a:extLst>
                  <a:ext uri="{0D108BD9-81ED-4DB2-BD59-A6C34878D82A}">
                    <a16:rowId xmlns:a16="http://schemas.microsoft.com/office/drawing/2014/main" val="1970043872"/>
                  </a:ext>
                </a:extLst>
              </a:tr>
              <a:tr h="1139137">
                <a:tc>
                  <a:txBody>
                    <a:bodyPr/>
                    <a:lstStyle/>
                    <a:p>
                      <a:pPr algn="l" fontAlgn="ctr"/>
                      <a:r>
                        <a:rPr lang="en-CA" sz="1800" u="none" strike="noStrike" dirty="0">
                          <a:effectLst/>
                        </a:rPr>
                        <a:t>All commodities</a:t>
                      </a:r>
                      <a:endParaRPr lang="en-CA" sz="1800" b="1" i="0" u="none" strike="noStrike" dirty="0">
                        <a:solidFill>
                          <a:srgbClr val="242424"/>
                        </a:solidFill>
                        <a:effectLst/>
                        <a:latin typeface="Calibri" panose="020F0502020204030204" pitchFamily="34" charset="0"/>
                      </a:endParaRPr>
                    </a:p>
                  </a:txBody>
                  <a:tcPr marL="9525" marR="9525" marT="9525" marB="0" anchor="ctr"/>
                </a:tc>
                <a:tc>
                  <a:txBody>
                    <a:bodyPr/>
                    <a:lstStyle/>
                    <a:p>
                      <a:pPr algn="ctr" fontAlgn="ctr"/>
                      <a:r>
                        <a:rPr lang="en-CA" sz="1800" b="1" i="0" u="none" strike="noStrike">
                          <a:solidFill>
                            <a:srgbClr val="000000"/>
                          </a:solidFill>
                          <a:effectLst/>
                          <a:latin typeface="Aptos Narrow" panose="020B0004020202020204" pitchFamily="34" charset="0"/>
                        </a:rPr>
                        <a:t>21,985</a:t>
                      </a:r>
                    </a:p>
                  </a:txBody>
                  <a:tcPr marL="9525" marR="9525" marT="9525" marB="0" anchor="ctr"/>
                </a:tc>
                <a:tc>
                  <a:txBody>
                    <a:bodyPr/>
                    <a:lstStyle/>
                    <a:p>
                      <a:pPr algn="ctr" fontAlgn="ctr"/>
                      <a:r>
                        <a:rPr lang="en-CA" sz="1800" b="1" i="0" u="none" strike="noStrike" dirty="0">
                          <a:solidFill>
                            <a:srgbClr val="000000"/>
                          </a:solidFill>
                          <a:effectLst/>
                          <a:latin typeface="Aptos Narrow" panose="020B0004020202020204" pitchFamily="34" charset="0"/>
                        </a:rPr>
                        <a:t>206,616,135</a:t>
                      </a:r>
                    </a:p>
                  </a:txBody>
                  <a:tcPr marL="9525" marR="9525" marT="9525" marB="0" anchor="ctr"/>
                </a:tc>
                <a:tc>
                  <a:txBody>
                    <a:bodyPr/>
                    <a:lstStyle/>
                    <a:p>
                      <a:pPr algn="ctr" fontAlgn="ctr"/>
                      <a:r>
                        <a:rPr lang="en-CA" sz="1800" b="1" i="0" u="none" strike="noStrike" dirty="0">
                          <a:solidFill>
                            <a:srgbClr val="000000"/>
                          </a:solidFill>
                          <a:effectLst/>
                          <a:latin typeface="Aptos Narrow" panose="020B0004020202020204" pitchFamily="34" charset="0"/>
                        </a:rPr>
                        <a:t>203,364,948</a:t>
                      </a:r>
                    </a:p>
                  </a:txBody>
                  <a:tcPr marL="9525" marR="9525" marT="9525" marB="0" anchor="ctr"/>
                </a:tc>
                <a:tc>
                  <a:txBody>
                    <a:bodyPr/>
                    <a:lstStyle/>
                    <a:p>
                      <a:pPr algn="ctr" fontAlgn="ctr"/>
                      <a:r>
                        <a:rPr lang="en-CA" sz="1800" b="1" i="0" u="none" strike="noStrike" dirty="0">
                          <a:solidFill>
                            <a:srgbClr val="000000"/>
                          </a:solidFill>
                          <a:effectLst/>
                          <a:latin typeface="Aptos Narrow" panose="020B0004020202020204" pitchFamily="34" charset="0"/>
                        </a:rPr>
                        <a:t>409,981,084</a:t>
                      </a:r>
                    </a:p>
                  </a:txBody>
                  <a:tcPr marL="9525" marR="9525" marT="9525" marB="0" anchor="ctr"/>
                </a:tc>
                <a:extLst>
                  <a:ext uri="{0D108BD9-81ED-4DB2-BD59-A6C34878D82A}">
                    <a16:rowId xmlns:a16="http://schemas.microsoft.com/office/drawing/2014/main" val="1999297117"/>
                  </a:ext>
                </a:extLst>
              </a:tr>
            </a:tbl>
          </a:graphicData>
        </a:graphic>
      </p:graphicFrame>
      <p:sp>
        <p:nvSpPr>
          <p:cNvPr id="5" name="TextBox 4">
            <a:extLst>
              <a:ext uri="{FF2B5EF4-FFF2-40B4-BE49-F238E27FC236}">
                <a16:creationId xmlns:a16="http://schemas.microsoft.com/office/drawing/2014/main" id="{A628C58B-1BD6-28BB-2C99-822AF3F8F186}"/>
              </a:ext>
            </a:extLst>
          </p:cNvPr>
          <p:cNvSpPr txBox="1"/>
          <p:nvPr/>
        </p:nvSpPr>
        <p:spPr>
          <a:xfrm>
            <a:off x="9234539" y="1755821"/>
            <a:ext cx="2459736" cy="4016484"/>
          </a:xfrm>
          <a:prstGeom prst="rect">
            <a:avLst/>
          </a:prstGeom>
          <a:noFill/>
        </p:spPr>
        <p:txBody>
          <a:bodyPr wrap="square" rtlCol="0">
            <a:spAutoFit/>
          </a:bodyPr>
          <a:lstStyle/>
          <a:p>
            <a:r>
              <a:rPr lang="en-US" sz="1500" b="1" u="sng" dirty="0"/>
              <a:t>Fund 1: </a:t>
            </a:r>
          </a:p>
          <a:p>
            <a:r>
              <a:rPr lang="en-US" sz="1500" dirty="0"/>
              <a:t>Producer's deposits (after-tax); withdrawals are tax-free. Producers can deposit up to 100% of Allowable Net Sales.</a:t>
            </a:r>
          </a:p>
          <a:p>
            <a:endParaRPr lang="en-US" sz="1500" dirty="0"/>
          </a:p>
          <a:p>
            <a:r>
              <a:rPr lang="en-US" sz="1500" b="1" u="sng" dirty="0"/>
              <a:t>Fund 2: </a:t>
            </a:r>
          </a:p>
          <a:p>
            <a:r>
              <a:rPr lang="en-US" sz="1500" dirty="0"/>
              <a:t>Holds government matching contributions and all interest earned. Withdrawals are taxable as investment income.</a:t>
            </a:r>
          </a:p>
          <a:p>
            <a:endParaRPr lang="en-US" sz="1500" dirty="0"/>
          </a:p>
          <a:p>
            <a:r>
              <a:rPr lang="en-US" sz="1500" b="1" u="sng" dirty="0"/>
              <a:t>Matching: </a:t>
            </a:r>
            <a:r>
              <a:rPr lang="en-US" sz="1500" dirty="0"/>
              <a:t>Government matches 1% of Allowable Net Sales, up to $10,000.</a:t>
            </a:r>
            <a:endParaRPr lang="en-CA" sz="1500" dirty="0"/>
          </a:p>
        </p:txBody>
      </p:sp>
      <p:sp>
        <p:nvSpPr>
          <p:cNvPr id="6" name="TextBox 5">
            <a:extLst>
              <a:ext uri="{FF2B5EF4-FFF2-40B4-BE49-F238E27FC236}">
                <a16:creationId xmlns:a16="http://schemas.microsoft.com/office/drawing/2014/main" id="{030BB574-4AA3-E749-E47D-4090E4068445}"/>
              </a:ext>
            </a:extLst>
          </p:cNvPr>
          <p:cNvSpPr txBox="1"/>
          <p:nvPr/>
        </p:nvSpPr>
        <p:spPr>
          <a:xfrm>
            <a:off x="1218368" y="5890497"/>
            <a:ext cx="7468431" cy="738664"/>
          </a:xfrm>
          <a:prstGeom prst="rect">
            <a:avLst/>
          </a:prstGeom>
          <a:noFill/>
        </p:spPr>
        <p:txBody>
          <a:bodyPr wrap="square" rtlCol="0">
            <a:spAutoFit/>
          </a:bodyPr>
          <a:lstStyle/>
          <a:p>
            <a:r>
              <a:rPr lang="en-US" sz="1400" b="1" dirty="0"/>
              <a:t>“Field crops” </a:t>
            </a:r>
            <a:r>
              <a:rPr lang="en-US" sz="1400" dirty="0"/>
              <a:t>– contains our main five GFO crops, but also crops such as canary seed, canola, chickpeas, sunflower seed etc.</a:t>
            </a:r>
          </a:p>
          <a:p>
            <a:r>
              <a:rPr lang="en-US" sz="1400" dirty="0"/>
              <a:t>However, these crops represent not more than 5% of the overall Ontario acreage. </a:t>
            </a:r>
            <a:endParaRPr lang="en-CA" sz="1400" dirty="0"/>
          </a:p>
        </p:txBody>
      </p:sp>
      <p:sp>
        <p:nvSpPr>
          <p:cNvPr id="7" name="TextBox 6">
            <a:extLst>
              <a:ext uri="{FF2B5EF4-FFF2-40B4-BE49-F238E27FC236}">
                <a16:creationId xmlns:a16="http://schemas.microsoft.com/office/drawing/2014/main" id="{7B5AE282-EC9D-B8C0-C6A2-B399985689DA}"/>
              </a:ext>
            </a:extLst>
          </p:cNvPr>
          <p:cNvSpPr txBox="1"/>
          <p:nvPr/>
        </p:nvSpPr>
        <p:spPr>
          <a:xfrm>
            <a:off x="8777800" y="6581001"/>
            <a:ext cx="3214176" cy="276999"/>
          </a:xfrm>
          <a:prstGeom prst="rect">
            <a:avLst/>
          </a:prstGeom>
          <a:noFill/>
        </p:spPr>
        <p:txBody>
          <a:bodyPr wrap="square" rtlCol="0">
            <a:spAutoFit/>
          </a:bodyPr>
          <a:lstStyle/>
          <a:p>
            <a:r>
              <a:rPr lang="en-US" sz="1200" b="1" i="1" dirty="0"/>
              <a:t>Source: OACC Tech committee report 2025</a:t>
            </a:r>
            <a:endParaRPr lang="en-CA" sz="1200" b="1" i="1" dirty="0"/>
          </a:p>
        </p:txBody>
      </p:sp>
    </p:spTree>
    <p:extLst>
      <p:ext uri="{BB962C8B-B14F-4D97-AF65-F5344CB8AC3E}">
        <p14:creationId xmlns:p14="http://schemas.microsoft.com/office/powerpoint/2010/main" val="25622738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6ED19D9-0122-7E7B-0103-095C4132EA70}"/>
              </a:ext>
            </a:extLst>
          </p:cNvPr>
          <p:cNvSpPr>
            <a:spLocks noGrp="1"/>
          </p:cNvSpPr>
          <p:nvPr>
            <p:ph type="title"/>
          </p:nvPr>
        </p:nvSpPr>
        <p:spPr>
          <a:xfrm>
            <a:off x="841248" y="256032"/>
            <a:ext cx="10506456" cy="1014984"/>
          </a:xfrm>
        </p:spPr>
        <p:txBody>
          <a:bodyPr anchor="b">
            <a:normAutofit/>
          </a:bodyPr>
          <a:lstStyle/>
          <a:p>
            <a:r>
              <a:rPr lang="en-US" dirty="0"/>
              <a:t>Field Crops vs Other commodities - 2025</a:t>
            </a:r>
            <a:endParaRPr lang="en-CA"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F4963000-D9D7-A206-F303-73C17DC53CAD}"/>
              </a:ext>
            </a:extLst>
          </p:cNvPr>
          <p:cNvSpPr txBox="1"/>
          <p:nvPr/>
        </p:nvSpPr>
        <p:spPr>
          <a:xfrm>
            <a:off x="8309837" y="2574580"/>
            <a:ext cx="3624833" cy="1246495"/>
          </a:xfrm>
          <a:prstGeom prst="rect">
            <a:avLst/>
          </a:prstGeom>
          <a:noFill/>
        </p:spPr>
        <p:txBody>
          <a:bodyPr wrap="square" rtlCol="0">
            <a:spAutoFit/>
          </a:bodyPr>
          <a:lstStyle/>
          <a:p>
            <a:r>
              <a:rPr lang="en-US" sz="1500" dirty="0"/>
              <a:t>Field crops dominates the total fund by percentage.</a:t>
            </a:r>
          </a:p>
          <a:p>
            <a:endParaRPr lang="en-US" sz="1500" dirty="0"/>
          </a:p>
          <a:p>
            <a:r>
              <a:rPr lang="en-US" sz="1500" dirty="0"/>
              <a:t>- With fund 1 being over </a:t>
            </a:r>
            <a:r>
              <a:rPr lang="en-US" sz="1500" b="1" dirty="0"/>
              <a:t>62%</a:t>
            </a:r>
            <a:r>
              <a:rPr lang="en-US" sz="1500" dirty="0"/>
              <a:t> field crops</a:t>
            </a:r>
          </a:p>
          <a:p>
            <a:r>
              <a:rPr lang="en-US" sz="1500" dirty="0"/>
              <a:t>- Fund 2 being over </a:t>
            </a:r>
            <a:r>
              <a:rPr lang="en-US" sz="1500" b="1" dirty="0"/>
              <a:t>63% </a:t>
            </a:r>
            <a:r>
              <a:rPr lang="en-US" sz="1500" dirty="0"/>
              <a:t>field crops</a:t>
            </a:r>
            <a:endParaRPr lang="en-CA" sz="1500" dirty="0"/>
          </a:p>
        </p:txBody>
      </p:sp>
      <p:sp>
        <p:nvSpPr>
          <p:cNvPr id="6" name="TextBox 5">
            <a:extLst>
              <a:ext uri="{FF2B5EF4-FFF2-40B4-BE49-F238E27FC236}">
                <a16:creationId xmlns:a16="http://schemas.microsoft.com/office/drawing/2014/main" id="{2CFBEC3E-CD90-6BA1-8BF5-42DEF19CDCE5}"/>
              </a:ext>
            </a:extLst>
          </p:cNvPr>
          <p:cNvSpPr txBox="1"/>
          <p:nvPr/>
        </p:nvSpPr>
        <p:spPr>
          <a:xfrm>
            <a:off x="8705849" y="6371135"/>
            <a:ext cx="3324225" cy="276999"/>
          </a:xfrm>
          <a:prstGeom prst="rect">
            <a:avLst/>
          </a:prstGeom>
          <a:noFill/>
        </p:spPr>
        <p:txBody>
          <a:bodyPr wrap="square" rtlCol="0">
            <a:spAutoFit/>
          </a:bodyPr>
          <a:lstStyle/>
          <a:p>
            <a:r>
              <a:rPr lang="en-US" sz="1200" b="1" i="1" dirty="0"/>
              <a:t>Source: OACC Tech committee report 2025</a:t>
            </a:r>
            <a:endParaRPr lang="en-CA" sz="1200" b="1" i="1" dirty="0"/>
          </a:p>
        </p:txBody>
      </p:sp>
      <p:graphicFrame>
        <p:nvGraphicFramePr>
          <p:cNvPr id="34" name="Content Placeholder 33">
            <a:extLst>
              <a:ext uri="{FF2B5EF4-FFF2-40B4-BE49-F238E27FC236}">
                <a16:creationId xmlns:a16="http://schemas.microsoft.com/office/drawing/2014/main" id="{B2C4AEEB-5D5F-15B2-5146-EBB4E2895887}"/>
              </a:ext>
            </a:extLst>
          </p:cNvPr>
          <p:cNvGraphicFramePr>
            <a:graphicFrameLocks noGrp="1"/>
          </p:cNvGraphicFramePr>
          <p:nvPr>
            <p:ph idx="1"/>
            <p:extLst>
              <p:ext uri="{D42A27DB-BD31-4B8C-83A1-F6EECF244321}">
                <p14:modId xmlns:p14="http://schemas.microsoft.com/office/powerpoint/2010/main" val="4131781026"/>
              </p:ext>
            </p:extLst>
          </p:nvPr>
        </p:nvGraphicFramePr>
        <p:xfrm>
          <a:off x="1280161" y="1915150"/>
          <a:ext cx="6670685" cy="4588340"/>
        </p:xfrm>
        <a:graphic>
          <a:graphicData uri="http://schemas.openxmlformats.org/drawingml/2006/table">
            <a:tbl>
              <a:tblPr>
                <a:tableStyleId>{7E9639D4-E3E2-4D34-9284-5A2195B3D0D7}</a:tableStyleId>
              </a:tblPr>
              <a:tblGrid>
                <a:gridCol w="1885224">
                  <a:extLst>
                    <a:ext uri="{9D8B030D-6E8A-4147-A177-3AD203B41FA5}">
                      <a16:colId xmlns:a16="http://schemas.microsoft.com/office/drawing/2014/main" val="286384378"/>
                    </a:ext>
                  </a:extLst>
                </a:gridCol>
                <a:gridCol w="1171544">
                  <a:extLst>
                    <a:ext uri="{9D8B030D-6E8A-4147-A177-3AD203B41FA5}">
                      <a16:colId xmlns:a16="http://schemas.microsoft.com/office/drawing/2014/main" val="448543212"/>
                    </a:ext>
                  </a:extLst>
                </a:gridCol>
                <a:gridCol w="1270829">
                  <a:extLst>
                    <a:ext uri="{9D8B030D-6E8A-4147-A177-3AD203B41FA5}">
                      <a16:colId xmlns:a16="http://schemas.microsoft.com/office/drawing/2014/main" val="2129713937"/>
                    </a:ext>
                  </a:extLst>
                </a:gridCol>
                <a:gridCol w="1171544">
                  <a:extLst>
                    <a:ext uri="{9D8B030D-6E8A-4147-A177-3AD203B41FA5}">
                      <a16:colId xmlns:a16="http://schemas.microsoft.com/office/drawing/2014/main" val="1940402890"/>
                    </a:ext>
                  </a:extLst>
                </a:gridCol>
                <a:gridCol w="1171544">
                  <a:extLst>
                    <a:ext uri="{9D8B030D-6E8A-4147-A177-3AD203B41FA5}">
                      <a16:colId xmlns:a16="http://schemas.microsoft.com/office/drawing/2014/main" val="1035502778"/>
                    </a:ext>
                  </a:extLst>
                </a:gridCol>
              </a:tblGrid>
              <a:tr h="360524">
                <a:tc>
                  <a:txBody>
                    <a:bodyPr/>
                    <a:lstStyle/>
                    <a:p>
                      <a:pPr algn="l" fontAlgn="ctr"/>
                      <a:r>
                        <a:rPr lang="en-CA" sz="1200" u="none" strike="noStrike" dirty="0">
                          <a:solidFill>
                            <a:schemeClr val="bg1"/>
                          </a:solidFill>
                          <a:effectLst/>
                        </a:rPr>
                        <a:t>Farm Type</a:t>
                      </a:r>
                      <a:endParaRPr lang="en-CA" sz="1200" b="1" i="0" u="none" strike="noStrike" dirty="0">
                        <a:solidFill>
                          <a:schemeClr val="bg1"/>
                        </a:solidFill>
                        <a:effectLst/>
                        <a:latin typeface="Aptos Narrow" panose="020B0004020202020204" pitchFamily="34" charset="0"/>
                      </a:endParaRPr>
                    </a:p>
                  </a:txBody>
                  <a:tcPr marL="8368" marR="8368" marT="8368" marB="0" anchor="ctr">
                    <a:solidFill>
                      <a:schemeClr val="tx1"/>
                    </a:solidFill>
                  </a:tcPr>
                </a:tc>
                <a:tc>
                  <a:txBody>
                    <a:bodyPr/>
                    <a:lstStyle/>
                    <a:p>
                      <a:pPr algn="l" fontAlgn="ctr"/>
                      <a:r>
                        <a:rPr lang="en-CA" sz="1200" u="none" strike="noStrike" dirty="0">
                          <a:solidFill>
                            <a:schemeClr val="bg1"/>
                          </a:solidFill>
                          <a:effectLst/>
                        </a:rPr>
                        <a:t>No. of Producers</a:t>
                      </a:r>
                      <a:endParaRPr lang="en-CA" sz="1200" b="1" i="0" u="none" strike="noStrike" dirty="0">
                        <a:solidFill>
                          <a:schemeClr val="bg1"/>
                        </a:solidFill>
                        <a:effectLst/>
                        <a:latin typeface="Aptos Narrow" panose="020B0004020202020204" pitchFamily="34" charset="0"/>
                      </a:endParaRPr>
                    </a:p>
                  </a:txBody>
                  <a:tcPr marL="8368" marR="8368" marT="8368" marB="0" anchor="ctr">
                    <a:solidFill>
                      <a:schemeClr val="tx1"/>
                    </a:solidFill>
                  </a:tcPr>
                </a:tc>
                <a:tc>
                  <a:txBody>
                    <a:bodyPr/>
                    <a:lstStyle/>
                    <a:p>
                      <a:pPr algn="l" fontAlgn="ctr"/>
                      <a:r>
                        <a:rPr lang="en-CA" sz="1200" u="none" strike="noStrike" dirty="0">
                          <a:solidFill>
                            <a:schemeClr val="bg1"/>
                          </a:solidFill>
                          <a:effectLst/>
                        </a:rPr>
                        <a:t>Fund 1</a:t>
                      </a:r>
                      <a:endParaRPr lang="en-CA" sz="1200" b="1" i="0" u="none" strike="noStrike" dirty="0">
                        <a:solidFill>
                          <a:schemeClr val="bg1"/>
                        </a:solidFill>
                        <a:effectLst/>
                        <a:latin typeface="Aptos Narrow" panose="020B0004020202020204" pitchFamily="34" charset="0"/>
                      </a:endParaRPr>
                    </a:p>
                  </a:txBody>
                  <a:tcPr marL="8368" marR="8368" marT="8368" marB="0" anchor="ctr">
                    <a:solidFill>
                      <a:schemeClr val="tx1"/>
                    </a:solidFill>
                  </a:tcPr>
                </a:tc>
                <a:tc>
                  <a:txBody>
                    <a:bodyPr/>
                    <a:lstStyle/>
                    <a:p>
                      <a:pPr algn="l" fontAlgn="ctr"/>
                      <a:r>
                        <a:rPr lang="en-CA" sz="1200" u="none" strike="noStrike" dirty="0">
                          <a:solidFill>
                            <a:schemeClr val="bg1"/>
                          </a:solidFill>
                          <a:effectLst/>
                        </a:rPr>
                        <a:t>Fund 2</a:t>
                      </a:r>
                      <a:endParaRPr lang="en-CA" sz="1200" b="1" i="0" u="none" strike="noStrike" dirty="0">
                        <a:solidFill>
                          <a:schemeClr val="bg1"/>
                        </a:solidFill>
                        <a:effectLst/>
                        <a:latin typeface="Aptos Narrow" panose="020B0004020202020204" pitchFamily="34" charset="0"/>
                      </a:endParaRPr>
                    </a:p>
                  </a:txBody>
                  <a:tcPr marL="8368" marR="8368" marT="8368" marB="0" anchor="ctr">
                    <a:solidFill>
                      <a:schemeClr val="tx1"/>
                    </a:solidFill>
                  </a:tcPr>
                </a:tc>
                <a:tc>
                  <a:txBody>
                    <a:bodyPr/>
                    <a:lstStyle/>
                    <a:p>
                      <a:pPr algn="l" fontAlgn="ctr"/>
                      <a:r>
                        <a:rPr lang="en-CA" sz="1200" u="none" strike="noStrike" dirty="0">
                          <a:solidFill>
                            <a:schemeClr val="bg1"/>
                          </a:solidFill>
                          <a:effectLst/>
                        </a:rPr>
                        <a:t>Total Funds</a:t>
                      </a:r>
                      <a:endParaRPr lang="en-CA" sz="1200" b="1" i="0" u="none" strike="noStrike" dirty="0">
                        <a:solidFill>
                          <a:schemeClr val="bg1"/>
                        </a:solidFill>
                        <a:effectLst/>
                        <a:latin typeface="Aptos Narrow" panose="020B0004020202020204" pitchFamily="34" charset="0"/>
                      </a:endParaRPr>
                    </a:p>
                  </a:txBody>
                  <a:tcPr marL="8368" marR="8368" marT="8368" marB="0" anchor="ctr">
                    <a:solidFill>
                      <a:schemeClr val="tx1"/>
                    </a:solidFill>
                  </a:tcPr>
                </a:tc>
                <a:extLst>
                  <a:ext uri="{0D108BD9-81ED-4DB2-BD59-A6C34878D82A}">
                    <a16:rowId xmlns:a16="http://schemas.microsoft.com/office/drawing/2014/main" val="3192861289"/>
                  </a:ext>
                </a:extLst>
              </a:tr>
              <a:tr h="180262">
                <a:tc>
                  <a:txBody>
                    <a:bodyPr/>
                    <a:lstStyle/>
                    <a:p>
                      <a:pPr algn="l" fontAlgn="ctr"/>
                      <a:r>
                        <a:rPr lang="en-CA" sz="1200" u="none" strike="noStrike">
                          <a:effectLst/>
                        </a:rPr>
                        <a:t>Apples</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176</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1,229,195</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887,331</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2,116,526</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3604669643"/>
                  </a:ext>
                </a:extLst>
              </a:tr>
              <a:tr h="180262">
                <a:tc>
                  <a:txBody>
                    <a:bodyPr/>
                    <a:lstStyle/>
                    <a:p>
                      <a:pPr algn="l" fontAlgn="ctr"/>
                      <a:r>
                        <a:rPr lang="en-CA" sz="1200" u="none" strike="noStrike">
                          <a:effectLst/>
                        </a:rPr>
                        <a:t>Beef Cattle</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1,739</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5,494,128</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5,166,937</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10,661,065</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101707482"/>
                  </a:ext>
                </a:extLst>
              </a:tr>
              <a:tr h="180262">
                <a:tc>
                  <a:txBody>
                    <a:bodyPr/>
                    <a:lstStyle/>
                    <a:p>
                      <a:pPr algn="l" fontAlgn="ctr"/>
                      <a:r>
                        <a:rPr lang="en-CA" sz="1200" u="none" strike="noStrike">
                          <a:effectLst/>
                        </a:rPr>
                        <a:t>Cattle Feeders</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669</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5,169,063</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4,822,928</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9,991,991</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1367298542"/>
                  </a:ext>
                </a:extLst>
              </a:tr>
              <a:tr h="180262">
                <a:tc>
                  <a:txBody>
                    <a:bodyPr/>
                    <a:lstStyle/>
                    <a:p>
                      <a:pPr algn="l" fontAlgn="ctr"/>
                      <a:r>
                        <a:rPr lang="en-CA" sz="1200" u="none" strike="noStrike">
                          <a:effectLst/>
                        </a:rPr>
                        <a:t>Dairy</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1,424</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7,415,237</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7,321,360</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14,736,596</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3232859582"/>
                  </a:ext>
                </a:extLst>
              </a:tr>
              <a:tr h="180262">
                <a:tc>
                  <a:txBody>
                    <a:bodyPr/>
                    <a:lstStyle/>
                    <a:p>
                      <a:pPr algn="l" fontAlgn="ctr"/>
                      <a:r>
                        <a:rPr lang="en-CA" sz="1200" u="none" strike="noStrike">
                          <a:effectLst/>
                        </a:rPr>
                        <a:t>Dairy Heifers</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1226835121"/>
                  </a:ext>
                </a:extLst>
              </a:tr>
              <a:tr h="180262">
                <a:tc>
                  <a:txBody>
                    <a:bodyPr/>
                    <a:lstStyle/>
                    <a:p>
                      <a:pPr algn="l" fontAlgn="ctr"/>
                      <a:r>
                        <a:rPr lang="en-CA" sz="1200" u="none" strike="noStrike">
                          <a:effectLst/>
                        </a:rPr>
                        <a:t>Deer and Elk</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6</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14,725</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13,732</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28,457</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1647861347"/>
                  </a:ext>
                </a:extLst>
              </a:tr>
              <a:tr h="180262">
                <a:tc>
                  <a:txBody>
                    <a:bodyPr/>
                    <a:lstStyle/>
                    <a:p>
                      <a:pPr algn="l" fontAlgn="ctr"/>
                      <a:r>
                        <a:rPr lang="en-CA" sz="1200" b="1" u="none" strike="noStrike" dirty="0">
                          <a:effectLst/>
                        </a:rPr>
                        <a:t>Field Crops</a:t>
                      </a:r>
                      <a:endParaRPr lang="en-CA" sz="1200" b="1" i="0" u="none" strike="noStrike" dirty="0">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b="1" u="none" strike="noStrike" dirty="0">
                          <a:effectLst/>
                        </a:rPr>
                        <a:t>12,088</a:t>
                      </a:r>
                      <a:endParaRPr lang="en-CA" sz="1200" b="1" i="0" u="none" strike="noStrike" dirty="0">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b="1" u="none" strike="noStrike" dirty="0">
                          <a:effectLst/>
                        </a:rPr>
                        <a:t>130,421,974</a:t>
                      </a:r>
                      <a:endParaRPr lang="en-CA" sz="1200" b="1" i="0" u="none" strike="noStrike" dirty="0">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b="1" u="none" strike="noStrike" dirty="0">
                          <a:effectLst/>
                        </a:rPr>
                        <a:t>130,092,854</a:t>
                      </a:r>
                      <a:endParaRPr lang="en-CA" sz="1200" b="1" i="0" u="none" strike="noStrike" dirty="0">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b="1" u="none" strike="noStrike" dirty="0">
                          <a:effectLst/>
                        </a:rPr>
                        <a:t>260,514,828</a:t>
                      </a:r>
                      <a:endParaRPr lang="en-CA" sz="1200" b="1" i="0" u="none" strike="noStrike" dirty="0">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161394382"/>
                  </a:ext>
                </a:extLst>
              </a:tr>
              <a:tr h="180262">
                <a:tc>
                  <a:txBody>
                    <a:bodyPr/>
                    <a:lstStyle/>
                    <a:p>
                      <a:pPr algn="l" fontAlgn="ctr"/>
                      <a:r>
                        <a:rPr lang="en-CA" sz="1200" u="none" strike="noStrike">
                          <a:effectLst/>
                        </a:rPr>
                        <a:t>Floriculture</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216</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dirty="0">
                          <a:effectLst/>
                        </a:rPr>
                        <a:t>4,531,964</a:t>
                      </a:r>
                      <a:endParaRPr lang="en-CA" sz="1200" b="0" i="0" u="none" strike="noStrike" dirty="0">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4,581,025</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9,112,989</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2632254715"/>
                  </a:ext>
                </a:extLst>
              </a:tr>
              <a:tr h="180262">
                <a:tc>
                  <a:txBody>
                    <a:bodyPr/>
                    <a:lstStyle/>
                    <a:p>
                      <a:pPr algn="l" fontAlgn="ctr"/>
                      <a:r>
                        <a:rPr lang="en-CA" sz="1200" u="none" strike="noStrike">
                          <a:effectLst/>
                        </a:rPr>
                        <a:t>Grapes</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195</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2,310,835</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2,167,955</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4,478,790</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2802153508"/>
                  </a:ext>
                </a:extLst>
              </a:tr>
              <a:tr h="180192">
                <a:tc>
                  <a:txBody>
                    <a:bodyPr/>
                    <a:lstStyle/>
                    <a:p>
                      <a:pPr algn="l" fontAlgn="ctr"/>
                      <a:r>
                        <a:rPr lang="en-CA" sz="1200" u="none" strike="noStrike">
                          <a:effectLst/>
                        </a:rPr>
                        <a:t>Greenhouse (F&amp;V)</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141</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2,033,030</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1,800,885</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3,833,915</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2647717774"/>
                  </a:ext>
                </a:extLst>
              </a:tr>
              <a:tr h="180262">
                <a:tc>
                  <a:txBody>
                    <a:bodyPr/>
                    <a:lstStyle/>
                    <a:p>
                      <a:pPr algn="l" fontAlgn="ctr"/>
                      <a:r>
                        <a:rPr lang="en-CA" sz="1200" u="none" strike="noStrike">
                          <a:effectLst/>
                        </a:rPr>
                        <a:t>Mixed</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2,610</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9,291,080</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9,295,515</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18,586,595</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2618279298"/>
                  </a:ext>
                </a:extLst>
              </a:tr>
              <a:tr h="180262">
                <a:tc>
                  <a:txBody>
                    <a:bodyPr/>
                    <a:lstStyle/>
                    <a:p>
                      <a:pPr algn="l" fontAlgn="ctr"/>
                      <a:r>
                        <a:rPr lang="en-CA" sz="1200" u="none" strike="noStrike">
                          <a:effectLst/>
                        </a:rPr>
                        <a:t>Nursery</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233</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5,065,307</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5,263,114</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10,328,421</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1854715944"/>
                  </a:ext>
                </a:extLst>
              </a:tr>
              <a:tr h="180262">
                <a:tc>
                  <a:txBody>
                    <a:bodyPr/>
                    <a:lstStyle/>
                    <a:p>
                      <a:pPr algn="l" fontAlgn="ctr"/>
                      <a:r>
                        <a:rPr lang="en-CA" sz="1200" u="none" strike="noStrike">
                          <a:effectLst/>
                        </a:rPr>
                        <a:t>Other</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168</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978,706</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982,789</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1,961,495</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2125917269"/>
                  </a:ext>
                </a:extLst>
              </a:tr>
              <a:tr h="180262">
                <a:tc>
                  <a:txBody>
                    <a:bodyPr/>
                    <a:lstStyle/>
                    <a:p>
                      <a:pPr algn="l" fontAlgn="ctr"/>
                      <a:r>
                        <a:rPr lang="en-CA" sz="1200" u="none" strike="noStrike">
                          <a:effectLst/>
                        </a:rPr>
                        <a:t>Other Livestock</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118</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360,236</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318,712</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678,948</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3103776946"/>
                  </a:ext>
                </a:extLst>
              </a:tr>
              <a:tr h="180262">
                <a:tc>
                  <a:txBody>
                    <a:bodyPr/>
                    <a:lstStyle/>
                    <a:p>
                      <a:pPr algn="l" fontAlgn="ctr"/>
                      <a:r>
                        <a:rPr lang="en-CA" sz="1200" u="none" strike="noStrike">
                          <a:effectLst/>
                        </a:rPr>
                        <a:t>Potatoes</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92</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2,527,621</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2,306,731</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4,834,352</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3964897326"/>
                  </a:ext>
                </a:extLst>
              </a:tr>
              <a:tr h="180262">
                <a:tc>
                  <a:txBody>
                    <a:bodyPr/>
                    <a:lstStyle/>
                    <a:p>
                      <a:pPr algn="l" fontAlgn="ctr"/>
                      <a:r>
                        <a:rPr lang="en-CA" sz="1200" u="none" strike="noStrike">
                          <a:effectLst/>
                        </a:rPr>
                        <a:t>Poultry</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513</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4,115,214</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4,119,481</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8,234,695</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3422928760"/>
                  </a:ext>
                </a:extLst>
              </a:tr>
              <a:tr h="180262">
                <a:tc>
                  <a:txBody>
                    <a:bodyPr/>
                    <a:lstStyle/>
                    <a:p>
                      <a:pPr algn="l" fontAlgn="ctr"/>
                      <a:r>
                        <a:rPr lang="en-CA" sz="1200" u="none" strike="noStrike">
                          <a:effectLst/>
                        </a:rPr>
                        <a:t>Sheep</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128</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337,477</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368,130</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705,607</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2953840819"/>
                  </a:ext>
                </a:extLst>
              </a:tr>
              <a:tr h="180262">
                <a:tc>
                  <a:txBody>
                    <a:bodyPr/>
                    <a:lstStyle/>
                    <a:p>
                      <a:pPr algn="l" fontAlgn="ctr"/>
                      <a:r>
                        <a:rPr lang="en-CA" sz="1200" u="none" strike="noStrike">
                          <a:effectLst/>
                        </a:rPr>
                        <a:t>Swine</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471</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8,415,214</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7,907,682</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16,322,896</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1908053199"/>
                  </a:ext>
                </a:extLst>
              </a:tr>
              <a:tr h="180262">
                <a:tc>
                  <a:txBody>
                    <a:bodyPr/>
                    <a:lstStyle/>
                    <a:p>
                      <a:pPr algn="l" fontAlgn="ctr"/>
                      <a:r>
                        <a:rPr lang="en-CA" sz="1200" u="none" strike="noStrike">
                          <a:effectLst/>
                        </a:rPr>
                        <a:t>Tender Fruit</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94</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1,465,541</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1,279,425</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2,744,967</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3740436483"/>
                  </a:ext>
                </a:extLst>
              </a:tr>
              <a:tr h="180262">
                <a:tc>
                  <a:txBody>
                    <a:bodyPr/>
                    <a:lstStyle/>
                    <a:p>
                      <a:pPr algn="l" fontAlgn="ctr"/>
                      <a:r>
                        <a:rPr lang="en-CA" sz="1200" u="none" strike="noStrike">
                          <a:effectLst/>
                        </a:rPr>
                        <a:t>Tobacco</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122</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1,592,993</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1,538,164</a:t>
                      </a:r>
                      <a:endParaRPr lang="en-CA" sz="1200" b="0" i="0" u="none" strike="noStrike">
                        <a:solidFill>
                          <a:srgbClr val="000000"/>
                        </a:solidFill>
                        <a:effectLst/>
                        <a:latin typeface="Aptos Narrow" panose="020B0004020202020204" pitchFamily="34" charset="0"/>
                      </a:endParaRPr>
                    </a:p>
                  </a:txBody>
                  <a:tcPr marL="8368" marR="8368" marT="8368" marB="0" anchor="ctr"/>
                </a:tc>
                <a:tc>
                  <a:txBody>
                    <a:bodyPr/>
                    <a:lstStyle/>
                    <a:p>
                      <a:pPr algn="l" fontAlgn="ctr"/>
                      <a:r>
                        <a:rPr lang="en-CA" sz="1200" u="none" strike="noStrike">
                          <a:effectLst/>
                        </a:rPr>
                        <a:t>3,131,156</a:t>
                      </a:r>
                      <a:endParaRPr lang="en-CA" sz="1200" b="0" i="0" u="none" strike="noStrike">
                        <a:solidFill>
                          <a:srgbClr val="000000"/>
                        </a:solidFill>
                        <a:effectLst/>
                        <a:latin typeface="Aptos Narrow" panose="020B0004020202020204" pitchFamily="34" charset="0"/>
                      </a:endParaRPr>
                    </a:p>
                  </a:txBody>
                  <a:tcPr marL="8368" marR="8368" marT="8368" marB="0" anchor="ctr"/>
                </a:tc>
                <a:extLst>
                  <a:ext uri="{0D108BD9-81ED-4DB2-BD59-A6C34878D82A}">
                    <a16:rowId xmlns:a16="http://schemas.microsoft.com/office/drawing/2014/main" val="1191900826"/>
                  </a:ext>
                </a:extLst>
              </a:tr>
              <a:tr h="211608">
                <a:tc>
                  <a:txBody>
                    <a:bodyPr/>
                    <a:lstStyle/>
                    <a:p>
                      <a:pPr algn="l" fontAlgn="ctr"/>
                      <a:r>
                        <a:rPr lang="en-CA" sz="1200" u="none" strike="noStrike" dirty="0">
                          <a:effectLst/>
                        </a:rPr>
                        <a:t>Vegetables and Fruit (Other)</a:t>
                      </a:r>
                      <a:endParaRPr lang="en-CA" sz="1200" b="0" i="0" u="none" strike="noStrike" dirty="0">
                        <a:solidFill>
                          <a:srgbClr val="000000"/>
                        </a:solidFill>
                        <a:effectLst/>
                        <a:latin typeface="Aptos Narrow" panose="020B0004020202020204" pitchFamily="34" charset="0"/>
                      </a:endParaRPr>
                    </a:p>
                  </a:txBody>
                  <a:tcPr marL="8368" marR="8368" marT="8368" marB="0" anchor="ctr">
                    <a:lnB w="12700" cap="flat" cmpd="sng" algn="ctr">
                      <a:solidFill>
                        <a:schemeClr val="tx1"/>
                      </a:solidFill>
                      <a:prstDash val="solid"/>
                      <a:round/>
                      <a:headEnd type="none" w="med" len="med"/>
                      <a:tailEnd type="none" w="med" len="med"/>
                    </a:lnB>
                  </a:tcPr>
                </a:tc>
                <a:tc>
                  <a:txBody>
                    <a:bodyPr/>
                    <a:lstStyle/>
                    <a:p>
                      <a:pPr algn="l" fontAlgn="ctr"/>
                      <a:r>
                        <a:rPr lang="en-CA" sz="1200" u="none" strike="noStrike" dirty="0">
                          <a:effectLst/>
                        </a:rPr>
                        <a:t>782</a:t>
                      </a:r>
                      <a:endParaRPr lang="en-CA" sz="1200" b="0" i="0" u="none" strike="noStrike" dirty="0">
                        <a:solidFill>
                          <a:srgbClr val="000000"/>
                        </a:solidFill>
                        <a:effectLst/>
                        <a:latin typeface="Aptos Narrow" panose="020B0004020202020204" pitchFamily="34" charset="0"/>
                      </a:endParaRPr>
                    </a:p>
                  </a:txBody>
                  <a:tcPr marL="8368" marR="8368" marT="8368" marB="0" anchor="ctr">
                    <a:lnB w="12700" cap="flat" cmpd="sng" algn="ctr">
                      <a:solidFill>
                        <a:schemeClr val="tx1"/>
                      </a:solidFill>
                      <a:prstDash val="solid"/>
                      <a:round/>
                      <a:headEnd type="none" w="med" len="med"/>
                      <a:tailEnd type="none" w="med" len="med"/>
                    </a:lnB>
                  </a:tcPr>
                </a:tc>
                <a:tc>
                  <a:txBody>
                    <a:bodyPr/>
                    <a:lstStyle/>
                    <a:p>
                      <a:pPr algn="l" fontAlgn="ctr"/>
                      <a:r>
                        <a:rPr lang="en-CA" sz="1200" u="none" strike="noStrike" dirty="0">
                          <a:effectLst/>
                        </a:rPr>
                        <a:t>13,846,595</a:t>
                      </a:r>
                      <a:endParaRPr lang="en-CA" sz="1200" b="0" i="0" u="none" strike="noStrike" dirty="0">
                        <a:solidFill>
                          <a:srgbClr val="000000"/>
                        </a:solidFill>
                        <a:effectLst/>
                        <a:latin typeface="Aptos Narrow" panose="020B0004020202020204" pitchFamily="34" charset="0"/>
                      </a:endParaRPr>
                    </a:p>
                  </a:txBody>
                  <a:tcPr marL="8368" marR="8368" marT="8368" marB="0" anchor="ctr">
                    <a:lnB w="12700" cap="flat" cmpd="sng" algn="ctr">
                      <a:solidFill>
                        <a:schemeClr val="tx1"/>
                      </a:solidFill>
                      <a:prstDash val="solid"/>
                      <a:round/>
                      <a:headEnd type="none" w="med" len="med"/>
                      <a:tailEnd type="none" w="med" len="med"/>
                    </a:lnB>
                  </a:tcPr>
                </a:tc>
                <a:tc>
                  <a:txBody>
                    <a:bodyPr/>
                    <a:lstStyle/>
                    <a:p>
                      <a:pPr algn="l" fontAlgn="ctr"/>
                      <a:r>
                        <a:rPr lang="en-CA" sz="1200" u="none" strike="noStrike" dirty="0">
                          <a:effectLst/>
                        </a:rPr>
                        <a:t>13,130,200</a:t>
                      </a:r>
                      <a:endParaRPr lang="en-CA" sz="1200" b="0" i="0" u="none" strike="noStrike" dirty="0">
                        <a:solidFill>
                          <a:srgbClr val="000000"/>
                        </a:solidFill>
                        <a:effectLst/>
                        <a:latin typeface="Aptos Narrow" panose="020B0004020202020204" pitchFamily="34" charset="0"/>
                      </a:endParaRPr>
                    </a:p>
                  </a:txBody>
                  <a:tcPr marL="8368" marR="8368" marT="8368" marB="0" anchor="ctr">
                    <a:lnB w="12700" cap="flat" cmpd="sng" algn="ctr">
                      <a:solidFill>
                        <a:schemeClr val="tx1"/>
                      </a:solidFill>
                      <a:prstDash val="solid"/>
                      <a:round/>
                      <a:headEnd type="none" w="med" len="med"/>
                      <a:tailEnd type="none" w="med" len="med"/>
                    </a:lnB>
                  </a:tcPr>
                </a:tc>
                <a:tc>
                  <a:txBody>
                    <a:bodyPr/>
                    <a:lstStyle/>
                    <a:p>
                      <a:pPr algn="l" fontAlgn="ctr"/>
                      <a:r>
                        <a:rPr lang="en-CA" sz="1200" u="none" strike="noStrike" dirty="0">
                          <a:effectLst/>
                        </a:rPr>
                        <a:t>26,976,795</a:t>
                      </a:r>
                      <a:endParaRPr lang="en-CA" sz="1200" b="0" i="0" u="none" strike="noStrike" dirty="0">
                        <a:solidFill>
                          <a:srgbClr val="000000"/>
                        </a:solidFill>
                        <a:effectLst/>
                        <a:latin typeface="Aptos Narrow" panose="020B0004020202020204" pitchFamily="34" charset="0"/>
                      </a:endParaRPr>
                    </a:p>
                  </a:txBody>
                  <a:tcPr marL="8368" marR="8368" marT="8368" marB="0" anchor="ct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804683"/>
                  </a:ext>
                </a:extLst>
              </a:tr>
              <a:tr h="180262">
                <a:tc>
                  <a:txBody>
                    <a:bodyPr/>
                    <a:lstStyle/>
                    <a:p>
                      <a:pPr algn="l" fontAlgn="ctr"/>
                      <a:r>
                        <a:rPr lang="en-CA" sz="1200" b="1" u="none" strike="noStrike" dirty="0">
                          <a:effectLst/>
                        </a:rPr>
                        <a:t>Total</a:t>
                      </a:r>
                      <a:endParaRPr lang="en-CA" sz="1200" b="1" i="0" u="none" strike="noStrike" dirty="0">
                        <a:solidFill>
                          <a:srgbClr val="000000"/>
                        </a:solidFill>
                        <a:effectLst/>
                        <a:latin typeface="Aptos Narrow" panose="020B0004020202020204" pitchFamily="34" charset="0"/>
                      </a:endParaRPr>
                    </a:p>
                  </a:txBody>
                  <a:tcPr marL="8368" marR="8368" marT="8368" marB="0" anchor="ctr">
                    <a:lnT w="12700" cap="flat" cmpd="sng" algn="ctr">
                      <a:solidFill>
                        <a:schemeClr val="tx1"/>
                      </a:solidFill>
                      <a:prstDash val="solid"/>
                      <a:round/>
                      <a:headEnd type="none" w="med" len="med"/>
                      <a:tailEnd type="none" w="med" len="med"/>
                    </a:lnT>
                  </a:tcPr>
                </a:tc>
                <a:tc>
                  <a:txBody>
                    <a:bodyPr/>
                    <a:lstStyle/>
                    <a:p>
                      <a:pPr algn="l" fontAlgn="ctr"/>
                      <a:r>
                        <a:rPr lang="en-CA" sz="1200" b="1" u="none" strike="noStrike" dirty="0">
                          <a:effectLst/>
                        </a:rPr>
                        <a:t>21,985</a:t>
                      </a:r>
                      <a:endParaRPr lang="en-CA" sz="1200" b="1" i="0" u="none" strike="noStrike" dirty="0">
                        <a:solidFill>
                          <a:srgbClr val="000000"/>
                        </a:solidFill>
                        <a:effectLst/>
                        <a:latin typeface="Aptos Narrow" panose="020B0004020202020204" pitchFamily="34" charset="0"/>
                      </a:endParaRPr>
                    </a:p>
                  </a:txBody>
                  <a:tcPr marL="8368" marR="8368" marT="8368" marB="0" anchor="ctr">
                    <a:lnT w="12700" cap="flat" cmpd="sng" algn="ctr">
                      <a:solidFill>
                        <a:schemeClr val="tx1"/>
                      </a:solidFill>
                      <a:prstDash val="solid"/>
                      <a:round/>
                      <a:headEnd type="none" w="med" len="med"/>
                      <a:tailEnd type="none" w="med" len="med"/>
                    </a:lnT>
                  </a:tcPr>
                </a:tc>
                <a:tc>
                  <a:txBody>
                    <a:bodyPr/>
                    <a:lstStyle/>
                    <a:p>
                      <a:pPr algn="l" fontAlgn="ctr"/>
                      <a:r>
                        <a:rPr lang="en-CA" sz="1200" b="1" u="none" strike="noStrike">
                          <a:effectLst/>
                        </a:rPr>
                        <a:t>206,616,135</a:t>
                      </a:r>
                      <a:endParaRPr lang="en-CA" sz="1200" b="1" i="0" u="none" strike="noStrike">
                        <a:solidFill>
                          <a:srgbClr val="000000"/>
                        </a:solidFill>
                        <a:effectLst/>
                        <a:latin typeface="Aptos Narrow" panose="020B0004020202020204" pitchFamily="34" charset="0"/>
                      </a:endParaRPr>
                    </a:p>
                  </a:txBody>
                  <a:tcPr marL="8368" marR="8368" marT="8368" marB="0" anchor="ctr">
                    <a:lnT w="12700" cap="flat" cmpd="sng" algn="ctr">
                      <a:solidFill>
                        <a:schemeClr val="tx1"/>
                      </a:solidFill>
                      <a:prstDash val="solid"/>
                      <a:round/>
                      <a:headEnd type="none" w="med" len="med"/>
                      <a:tailEnd type="none" w="med" len="med"/>
                    </a:lnT>
                  </a:tcPr>
                </a:tc>
                <a:tc>
                  <a:txBody>
                    <a:bodyPr/>
                    <a:lstStyle/>
                    <a:p>
                      <a:pPr algn="l" fontAlgn="ctr"/>
                      <a:r>
                        <a:rPr lang="en-CA" sz="1200" b="1" u="none" strike="noStrike">
                          <a:effectLst/>
                        </a:rPr>
                        <a:t>203,364,948</a:t>
                      </a:r>
                      <a:endParaRPr lang="en-CA" sz="1200" b="1" i="0" u="none" strike="noStrike">
                        <a:solidFill>
                          <a:srgbClr val="000000"/>
                        </a:solidFill>
                        <a:effectLst/>
                        <a:latin typeface="Aptos Narrow" panose="020B0004020202020204" pitchFamily="34" charset="0"/>
                      </a:endParaRPr>
                    </a:p>
                  </a:txBody>
                  <a:tcPr marL="8368" marR="8368" marT="8368" marB="0" anchor="ctr">
                    <a:lnT w="12700" cap="flat" cmpd="sng" algn="ctr">
                      <a:solidFill>
                        <a:schemeClr val="tx1"/>
                      </a:solidFill>
                      <a:prstDash val="solid"/>
                      <a:round/>
                      <a:headEnd type="none" w="med" len="med"/>
                      <a:tailEnd type="none" w="med" len="med"/>
                    </a:lnT>
                  </a:tcPr>
                </a:tc>
                <a:tc>
                  <a:txBody>
                    <a:bodyPr/>
                    <a:lstStyle/>
                    <a:p>
                      <a:pPr algn="l" fontAlgn="ctr"/>
                      <a:r>
                        <a:rPr lang="en-CA" sz="1200" b="1" u="none" strike="noStrike" dirty="0">
                          <a:effectLst/>
                        </a:rPr>
                        <a:t>409,981,084</a:t>
                      </a:r>
                      <a:endParaRPr lang="en-CA" sz="1200" b="1" i="0" u="none" strike="noStrike" dirty="0">
                        <a:solidFill>
                          <a:srgbClr val="000000"/>
                        </a:solidFill>
                        <a:effectLst/>
                        <a:latin typeface="Aptos Narrow" panose="020B0004020202020204" pitchFamily="34" charset="0"/>
                      </a:endParaRPr>
                    </a:p>
                  </a:txBody>
                  <a:tcPr marL="8368" marR="8368" marT="8368" marB="0" anchor="ctr">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4282857756"/>
                  </a:ext>
                </a:extLst>
              </a:tr>
            </a:tbl>
          </a:graphicData>
        </a:graphic>
      </p:graphicFrame>
    </p:spTree>
    <p:extLst>
      <p:ext uri="{BB962C8B-B14F-4D97-AF65-F5344CB8AC3E}">
        <p14:creationId xmlns:p14="http://schemas.microsoft.com/office/powerpoint/2010/main" val="24613570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21">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F0B6C19-EE19-52C9-3AD6-70ADEE884B4B}"/>
              </a:ext>
            </a:extLst>
          </p:cNvPr>
          <p:cNvSpPr>
            <a:spLocks noGrp="1"/>
          </p:cNvSpPr>
          <p:nvPr>
            <p:ph type="title"/>
          </p:nvPr>
        </p:nvSpPr>
        <p:spPr>
          <a:xfrm>
            <a:off x="758952" y="276198"/>
            <a:ext cx="10477600" cy="892167"/>
          </a:xfrm>
        </p:spPr>
        <p:txBody>
          <a:bodyPr vert="horz" lIns="91440" tIns="45720" rIns="91440" bIns="45720" rtlCol="0" anchor="ctr">
            <a:normAutofit/>
          </a:bodyPr>
          <a:lstStyle/>
          <a:p>
            <a:r>
              <a:rPr lang="en-US" sz="4000" kern="1200" dirty="0">
                <a:solidFill>
                  <a:schemeClr val="tx1"/>
                </a:solidFill>
                <a:latin typeface="+mj-lt"/>
                <a:ea typeface="+mj-ea"/>
                <a:cs typeface="+mj-cs"/>
              </a:rPr>
              <a:t>AgriInvest: Total Fund Balance (Ontario) </a:t>
            </a:r>
          </a:p>
        </p:txBody>
      </p:sp>
      <p:sp>
        <p:nvSpPr>
          <p:cNvPr id="6" name="TextBox 5">
            <a:extLst>
              <a:ext uri="{FF2B5EF4-FFF2-40B4-BE49-F238E27FC236}">
                <a16:creationId xmlns:a16="http://schemas.microsoft.com/office/drawing/2014/main" id="{F575B42D-B432-8609-81CD-FA3BEBF499C0}"/>
              </a:ext>
            </a:extLst>
          </p:cNvPr>
          <p:cNvSpPr txBox="1"/>
          <p:nvPr/>
        </p:nvSpPr>
        <p:spPr>
          <a:xfrm>
            <a:off x="8543637" y="6592925"/>
            <a:ext cx="3724979" cy="276999"/>
          </a:xfrm>
          <a:prstGeom prst="rect">
            <a:avLst/>
          </a:prstGeom>
          <a:noFill/>
        </p:spPr>
        <p:txBody>
          <a:bodyPr wrap="square" rtlCol="0">
            <a:spAutoFit/>
          </a:bodyPr>
          <a:lstStyle/>
          <a:p>
            <a:pPr>
              <a:spcAft>
                <a:spcPts val="600"/>
              </a:spcAft>
            </a:pPr>
            <a:r>
              <a:rPr lang="en-US" sz="1200" b="1" i="1" dirty="0"/>
              <a:t>Source: OACC Tech committee report (2019 – 2025)</a:t>
            </a:r>
            <a:endParaRPr lang="en-CA" sz="1200" b="1" i="1" dirty="0"/>
          </a:p>
        </p:txBody>
      </p:sp>
      <p:sp>
        <p:nvSpPr>
          <p:cNvPr id="5" name="TextBox 4">
            <a:extLst>
              <a:ext uri="{FF2B5EF4-FFF2-40B4-BE49-F238E27FC236}">
                <a16:creationId xmlns:a16="http://schemas.microsoft.com/office/drawing/2014/main" id="{004AD623-1CCA-144D-1884-2E770E20A233}"/>
              </a:ext>
            </a:extLst>
          </p:cNvPr>
          <p:cNvSpPr txBox="1"/>
          <p:nvPr/>
        </p:nvSpPr>
        <p:spPr>
          <a:xfrm>
            <a:off x="2809563" y="1348728"/>
            <a:ext cx="7158182" cy="861774"/>
          </a:xfrm>
          <a:prstGeom prst="rect">
            <a:avLst/>
          </a:prstGeom>
          <a:noFill/>
        </p:spPr>
        <p:txBody>
          <a:bodyPr wrap="square" rtlCol="0">
            <a:spAutoFit/>
          </a:bodyPr>
          <a:lstStyle/>
          <a:p>
            <a:pPr marL="285750" indent="-285750">
              <a:spcAft>
                <a:spcPts val="600"/>
              </a:spcAft>
              <a:buFontTx/>
              <a:buChar char="-"/>
            </a:pPr>
            <a:r>
              <a:rPr lang="en-US" sz="1500" dirty="0"/>
              <a:t>This chart shows the total balance in AgriInvest for Field Crops and All commodities. </a:t>
            </a:r>
          </a:p>
          <a:p>
            <a:pPr marL="285750" indent="-285750">
              <a:spcAft>
                <a:spcPts val="600"/>
              </a:spcAft>
              <a:buFontTx/>
              <a:buChar char="-"/>
            </a:pPr>
            <a:r>
              <a:rPr lang="en-US" sz="1500" dirty="0"/>
              <a:t>The number reflects the sum of fund 1 and fund 2.</a:t>
            </a:r>
            <a:endParaRPr lang="en-CA" sz="1500" dirty="0"/>
          </a:p>
        </p:txBody>
      </p:sp>
      <p:graphicFrame>
        <p:nvGraphicFramePr>
          <p:cNvPr id="17" name="Content Placeholder 7">
            <a:extLst>
              <a:ext uri="{FF2B5EF4-FFF2-40B4-BE49-F238E27FC236}">
                <a16:creationId xmlns:a16="http://schemas.microsoft.com/office/drawing/2014/main" id="{4816AEA4-10E8-C23E-9BFE-8B7ACE1895DE}"/>
              </a:ext>
            </a:extLst>
          </p:cNvPr>
          <p:cNvGraphicFramePr>
            <a:graphicFrameLocks noGrp="1"/>
          </p:cNvGraphicFramePr>
          <p:nvPr>
            <p:ph idx="1"/>
            <p:extLst>
              <p:ext uri="{D42A27DB-BD31-4B8C-83A1-F6EECF244321}">
                <p14:modId xmlns:p14="http://schemas.microsoft.com/office/powerpoint/2010/main" val="2403899333"/>
              </p:ext>
            </p:extLst>
          </p:nvPr>
        </p:nvGraphicFramePr>
        <p:xfrm>
          <a:off x="906643" y="1726420"/>
          <a:ext cx="10182218" cy="515948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670353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A4D4F87-98A0-99CC-75A5-6FFC47F6BB15}"/>
              </a:ext>
            </a:extLst>
          </p:cNvPr>
          <p:cNvSpPr>
            <a:spLocks noGrp="1"/>
          </p:cNvSpPr>
          <p:nvPr>
            <p:ph type="title"/>
          </p:nvPr>
        </p:nvSpPr>
        <p:spPr>
          <a:xfrm>
            <a:off x="841248" y="256032"/>
            <a:ext cx="10506456" cy="1014984"/>
          </a:xfrm>
        </p:spPr>
        <p:txBody>
          <a:bodyPr vert="horz" lIns="91440" tIns="45720" rIns="91440" bIns="45720" rtlCol="0" anchor="b">
            <a:normAutofit/>
          </a:bodyPr>
          <a:lstStyle/>
          <a:p>
            <a:r>
              <a:rPr lang="en-US" kern="1200" dirty="0">
                <a:solidFill>
                  <a:schemeClr val="tx1"/>
                </a:solidFill>
                <a:latin typeface="+mj-lt"/>
                <a:ea typeface="+mj-ea"/>
                <a:cs typeface="+mj-cs"/>
              </a:rPr>
              <a:t>AgriInvest: Ontario - </a:t>
            </a:r>
            <a:r>
              <a:rPr lang="en-US" b="1" kern="1200" dirty="0">
                <a:solidFill>
                  <a:schemeClr val="tx1"/>
                </a:solidFill>
                <a:latin typeface="+mj-lt"/>
                <a:ea typeface="+mj-ea"/>
                <a:cs typeface="+mj-cs"/>
              </a:rPr>
              <a:t>Govt. Contributions</a:t>
            </a:r>
          </a:p>
        </p:txBody>
      </p:sp>
      <p:sp>
        <p:nvSpPr>
          <p:cNvPr id="22" name="Rectangle 2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TextBox 2">
            <a:extLst>
              <a:ext uri="{FF2B5EF4-FFF2-40B4-BE49-F238E27FC236}">
                <a16:creationId xmlns:a16="http://schemas.microsoft.com/office/drawing/2014/main" id="{7A8AABA9-85CC-6236-68B9-A1D6E3E44B56}"/>
              </a:ext>
            </a:extLst>
          </p:cNvPr>
          <p:cNvSpPr txBox="1"/>
          <p:nvPr/>
        </p:nvSpPr>
        <p:spPr>
          <a:xfrm>
            <a:off x="948249" y="6463468"/>
            <a:ext cx="5286375" cy="276999"/>
          </a:xfrm>
          <a:prstGeom prst="rect">
            <a:avLst/>
          </a:prstGeom>
          <a:noFill/>
        </p:spPr>
        <p:txBody>
          <a:bodyPr wrap="square" rtlCol="0">
            <a:spAutoFit/>
          </a:bodyPr>
          <a:lstStyle/>
          <a:p>
            <a:pPr>
              <a:spcAft>
                <a:spcPts val="600"/>
              </a:spcAft>
            </a:pPr>
            <a:r>
              <a:rPr lang="en-US" sz="1200" b="1" i="1" dirty="0"/>
              <a:t>Source: OACC Tech committee report 2025</a:t>
            </a:r>
            <a:endParaRPr lang="en-CA" sz="1200" b="1" i="1"/>
          </a:p>
        </p:txBody>
      </p:sp>
      <p:graphicFrame>
        <p:nvGraphicFramePr>
          <p:cNvPr id="17" name="Content Placeholder 5">
            <a:extLst>
              <a:ext uri="{FF2B5EF4-FFF2-40B4-BE49-F238E27FC236}">
                <a16:creationId xmlns:a16="http://schemas.microsoft.com/office/drawing/2014/main" id="{2B413483-9C34-9FA1-9A8B-94D0B37A9C88}"/>
              </a:ext>
            </a:extLst>
          </p:cNvPr>
          <p:cNvGraphicFramePr>
            <a:graphicFrameLocks noGrp="1"/>
          </p:cNvGraphicFramePr>
          <p:nvPr>
            <p:ph idx="1"/>
            <p:extLst>
              <p:ext uri="{D42A27DB-BD31-4B8C-83A1-F6EECF244321}">
                <p14:modId xmlns:p14="http://schemas.microsoft.com/office/powerpoint/2010/main" val="785945971"/>
              </p:ext>
            </p:extLst>
          </p:nvPr>
        </p:nvGraphicFramePr>
        <p:xfrm>
          <a:off x="838200" y="1926266"/>
          <a:ext cx="10515600" cy="4357524"/>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89642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Slide Background">
            <a:extLst>
              <a:ext uri="{FF2B5EF4-FFF2-40B4-BE49-F238E27FC236}">
                <a16:creationId xmlns:a16="http://schemas.microsoft.com/office/drawing/2014/main" id="{924D84CD-5280-4B52-B96E-8EDAA2B20C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2" name="Rectangle 31">
            <a:extLst>
              <a:ext uri="{FF2B5EF4-FFF2-40B4-BE49-F238E27FC236}">
                <a16:creationId xmlns:a16="http://schemas.microsoft.com/office/drawing/2014/main" id="{3E65D517-46E4-8037-A63D-629DE1253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2001" cy="1696413"/>
          </a:xfrm>
          <a:prstGeom prst="rect">
            <a:avLst/>
          </a:prstGeom>
          <a:ln>
            <a:noFill/>
          </a:ln>
          <a:effectLst>
            <a:outerShdw blurRad="304800" dist="114300" dir="5460000" sx="92000" sy="92000" algn="t" rotWithShape="0">
              <a:srgbClr val="000000">
                <a:alpha val="14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4C397F-8E7C-1D3D-9CA2-2E8C78F66E3F}"/>
              </a:ext>
            </a:extLst>
          </p:cNvPr>
          <p:cNvSpPr>
            <a:spLocks noGrp="1"/>
          </p:cNvSpPr>
          <p:nvPr>
            <p:ph type="title"/>
          </p:nvPr>
        </p:nvSpPr>
        <p:spPr>
          <a:xfrm>
            <a:off x="758952" y="276198"/>
            <a:ext cx="10477600" cy="1157242"/>
          </a:xfrm>
        </p:spPr>
        <p:txBody>
          <a:bodyPr vert="horz" lIns="91440" tIns="45720" rIns="91440" bIns="45720" rtlCol="0" anchor="ctr">
            <a:normAutofit/>
          </a:bodyPr>
          <a:lstStyle/>
          <a:p>
            <a:r>
              <a:rPr lang="en-US" sz="4000" kern="1200" dirty="0">
                <a:solidFill>
                  <a:schemeClr val="tx1"/>
                </a:solidFill>
                <a:latin typeface="+mj-lt"/>
                <a:ea typeface="+mj-ea"/>
                <a:cs typeface="+mj-cs"/>
              </a:rPr>
              <a:t>Withdrawals Vs Contributions &amp; Deposits</a:t>
            </a:r>
          </a:p>
        </p:txBody>
      </p:sp>
      <p:sp>
        <p:nvSpPr>
          <p:cNvPr id="11" name="TextBox 10">
            <a:extLst>
              <a:ext uri="{FF2B5EF4-FFF2-40B4-BE49-F238E27FC236}">
                <a16:creationId xmlns:a16="http://schemas.microsoft.com/office/drawing/2014/main" id="{48DE68E6-A8B7-7C44-8C29-1AD77E3A34AD}"/>
              </a:ext>
            </a:extLst>
          </p:cNvPr>
          <p:cNvSpPr txBox="1"/>
          <p:nvPr/>
        </p:nvSpPr>
        <p:spPr>
          <a:xfrm>
            <a:off x="805374" y="6552003"/>
            <a:ext cx="5286375" cy="276999"/>
          </a:xfrm>
          <a:prstGeom prst="rect">
            <a:avLst/>
          </a:prstGeom>
          <a:noFill/>
        </p:spPr>
        <p:txBody>
          <a:bodyPr wrap="square" rtlCol="0">
            <a:spAutoFit/>
          </a:bodyPr>
          <a:lstStyle/>
          <a:p>
            <a:pPr>
              <a:spcAft>
                <a:spcPts val="600"/>
              </a:spcAft>
            </a:pPr>
            <a:r>
              <a:rPr lang="en-US" sz="1200" b="1" i="1" dirty="0"/>
              <a:t>Source: OACC Tech committee report 2025</a:t>
            </a:r>
            <a:endParaRPr lang="en-CA" sz="1200" b="1" i="1" dirty="0"/>
          </a:p>
        </p:txBody>
      </p:sp>
      <p:sp>
        <p:nvSpPr>
          <p:cNvPr id="5" name="TextBox 4">
            <a:extLst>
              <a:ext uri="{FF2B5EF4-FFF2-40B4-BE49-F238E27FC236}">
                <a16:creationId xmlns:a16="http://schemas.microsoft.com/office/drawing/2014/main" id="{E67FC3A2-5C52-1B24-910A-D668C88EB943}"/>
              </a:ext>
            </a:extLst>
          </p:cNvPr>
          <p:cNvSpPr txBox="1"/>
          <p:nvPr/>
        </p:nvSpPr>
        <p:spPr>
          <a:xfrm>
            <a:off x="1822323" y="1709638"/>
            <a:ext cx="5950077" cy="1862048"/>
          </a:xfrm>
          <a:prstGeom prst="rect">
            <a:avLst/>
          </a:prstGeom>
          <a:noFill/>
        </p:spPr>
        <p:txBody>
          <a:bodyPr wrap="square" rtlCol="0">
            <a:spAutoFit/>
          </a:bodyPr>
          <a:lstStyle/>
          <a:p>
            <a:pPr>
              <a:spcAft>
                <a:spcPts val="600"/>
              </a:spcAft>
            </a:pPr>
            <a:r>
              <a:rPr lang="en-US" sz="1500" dirty="0"/>
              <a:t>- At no point in the past 6 years have withdrawals been higher than producer deposits and govt contributions. </a:t>
            </a:r>
          </a:p>
          <a:p>
            <a:pPr marL="285750" indent="-285750">
              <a:spcAft>
                <a:spcPts val="600"/>
              </a:spcAft>
              <a:buFontTx/>
              <a:buChar char="-"/>
            </a:pPr>
            <a:r>
              <a:rPr lang="en-US" sz="1500" dirty="0"/>
              <a:t>In 2021 and 2022, when grain prices were high, withdrawals also increased but the overall effect was still in favor deposits + contributions.</a:t>
            </a:r>
          </a:p>
          <a:p>
            <a:pPr marL="285750" indent="-285750">
              <a:spcAft>
                <a:spcPts val="600"/>
              </a:spcAft>
              <a:buFontTx/>
              <a:buChar char="-"/>
            </a:pPr>
            <a:r>
              <a:rPr lang="en-US" sz="1500" dirty="0"/>
              <a:t>Withdrawals increased even more 2023, but overall, the “transactions” were positive. </a:t>
            </a:r>
            <a:endParaRPr lang="en-CA" sz="1500" dirty="0"/>
          </a:p>
        </p:txBody>
      </p:sp>
      <p:graphicFrame>
        <p:nvGraphicFramePr>
          <p:cNvPr id="27" name="Content Placeholder 5">
            <a:extLst>
              <a:ext uri="{FF2B5EF4-FFF2-40B4-BE49-F238E27FC236}">
                <a16:creationId xmlns:a16="http://schemas.microsoft.com/office/drawing/2014/main" id="{12A8D0A6-8FFA-79E8-21A4-0CD8582DB1A0}"/>
              </a:ext>
            </a:extLst>
          </p:cNvPr>
          <p:cNvGraphicFramePr>
            <a:graphicFrameLocks noGrp="1"/>
          </p:cNvGraphicFramePr>
          <p:nvPr>
            <p:ph idx="1"/>
            <p:extLst>
              <p:ext uri="{D42A27DB-BD31-4B8C-83A1-F6EECF244321}">
                <p14:modId xmlns:p14="http://schemas.microsoft.com/office/powerpoint/2010/main" val="1216706984"/>
              </p:ext>
            </p:extLst>
          </p:nvPr>
        </p:nvGraphicFramePr>
        <p:xfrm>
          <a:off x="1023851" y="1951428"/>
          <a:ext cx="10135796" cy="46005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538811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18D1E36-BFE1-AEBF-584E-A5F95E1C5B3B}"/>
              </a:ext>
            </a:extLst>
          </p:cNvPr>
          <p:cNvSpPr>
            <a:spLocks noGrp="1"/>
          </p:cNvSpPr>
          <p:nvPr>
            <p:ph type="title"/>
          </p:nvPr>
        </p:nvSpPr>
        <p:spPr>
          <a:xfrm>
            <a:off x="192024" y="261596"/>
            <a:ext cx="12192000" cy="1014984"/>
          </a:xfrm>
        </p:spPr>
        <p:txBody>
          <a:bodyPr anchor="b">
            <a:normAutofit/>
          </a:bodyPr>
          <a:lstStyle/>
          <a:p>
            <a:r>
              <a:rPr lang="en-US" sz="3900" dirty="0"/>
              <a:t>AgriStability: Canada (Total Payments of </a:t>
            </a:r>
            <a:r>
              <a:rPr lang="en-US" sz="3900" b="1" dirty="0"/>
              <a:t>All Commodities</a:t>
            </a:r>
            <a:r>
              <a:rPr lang="en-US" sz="3900" dirty="0"/>
              <a:t>)</a:t>
            </a:r>
            <a:endParaRPr lang="en-CA" sz="3900" dirty="0"/>
          </a:p>
        </p:txBody>
      </p:sp>
      <p:sp>
        <p:nvSpPr>
          <p:cNvPr id="22" name="Rectangle 21">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23">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7" name="Content Placeholder 7">
            <a:extLst>
              <a:ext uri="{FF2B5EF4-FFF2-40B4-BE49-F238E27FC236}">
                <a16:creationId xmlns:a16="http://schemas.microsoft.com/office/drawing/2014/main" id="{580B74BD-8761-0BAF-6B55-402B82AF8947}"/>
              </a:ext>
            </a:extLst>
          </p:cNvPr>
          <p:cNvGraphicFramePr>
            <a:graphicFrameLocks noGrp="1"/>
          </p:cNvGraphicFramePr>
          <p:nvPr>
            <p:ph idx="1"/>
            <p:extLst>
              <p:ext uri="{D42A27DB-BD31-4B8C-83A1-F6EECF244321}">
                <p14:modId xmlns:p14="http://schemas.microsoft.com/office/powerpoint/2010/main" val="938318569"/>
              </p:ext>
            </p:extLst>
          </p:nvPr>
        </p:nvGraphicFramePr>
        <p:xfrm>
          <a:off x="838200" y="1926266"/>
          <a:ext cx="10515600" cy="4357524"/>
        </p:xfrm>
        <a:graphic>
          <a:graphicData uri="http://schemas.openxmlformats.org/drawingml/2006/chart">
            <c:chart xmlns:c="http://schemas.openxmlformats.org/drawingml/2006/chart" xmlns:r="http://schemas.openxmlformats.org/officeDocument/2006/relationships" r:id="rId2"/>
          </a:graphicData>
        </a:graphic>
      </p:graphicFrame>
      <p:cxnSp>
        <p:nvCxnSpPr>
          <p:cNvPr id="9" name="Straight Connector 8">
            <a:extLst>
              <a:ext uri="{FF2B5EF4-FFF2-40B4-BE49-F238E27FC236}">
                <a16:creationId xmlns:a16="http://schemas.microsoft.com/office/drawing/2014/main" id="{680583F9-689A-4FC2-652B-B59A9850F1B8}"/>
              </a:ext>
            </a:extLst>
          </p:cNvPr>
          <p:cNvCxnSpPr/>
          <p:nvPr/>
        </p:nvCxnSpPr>
        <p:spPr>
          <a:xfrm>
            <a:off x="3983367" y="2016276"/>
            <a:ext cx="0" cy="3989902"/>
          </a:xfrm>
          <a:prstGeom prst="line">
            <a:avLst/>
          </a:prstGeom>
          <a:ln w="92075">
            <a:prstDash val="sysDash"/>
          </a:ln>
        </p:spPr>
        <p:style>
          <a:lnRef idx="2">
            <a:schemeClr val="dk1"/>
          </a:lnRef>
          <a:fillRef idx="0">
            <a:schemeClr val="dk1"/>
          </a:fillRef>
          <a:effectRef idx="1">
            <a:schemeClr val="dk1"/>
          </a:effectRef>
          <a:fontRef idx="minor">
            <a:schemeClr val="tx1"/>
          </a:fontRef>
        </p:style>
      </p:cxnSp>
      <p:sp>
        <p:nvSpPr>
          <p:cNvPr id="11" name="Arc 10">
            <a:extLst>
              <a:ext uri="{FF2B5EF4-FFF2-40B4-BE49-F238E27FC236}">
                <a16:creationId xmlns:a16="http://schemas.microsoft.com/office/drawing/2014/main" id="{561A69AF-50F5-300B-C63A-3099EEF680B8}"/>
              </a:ext>
            </a:extLst>
          </p:cNvPr>
          <p:cNvSpPr/>
          <p:nvPr/>
        </p:nvSpPr>
        <p:spPr>
          <a:xfrm>
            <a:off x="3396674" y="2630010"/>
            <a:ext cx="1590964" cy="304800"/>
          </a:xfrm>
          <a:prstGeom prst="arc">
            <a:avLst/>
          </a:prstGeom>
          <a:ln>
            <a:head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3" name="TextBox 12">
            <a:extLst>
              <a:ext uri="{FF2B5EF4-FFF2-40B4-BE49-F238E27FC236}">
                <a16:creationId xmlns:a16="http://schemas.microsoft.com/office/drawing/2014/main" id="{1694B52C-7F48-96BA-EFE9-5BE13F3F665F}"/>
              </a:ext>
            </a:extLst>
          </p:cNvPr>
          <p:cNvSpPr txBox="1"/>
          <p:nvPr/>
        </p:nvSpPr>
        <p:spPr>
          <a:xfrm>
            <a:off x="4987638" y="2594779"/>
            <a:ext cx="3431676" cy="553998"/>
          </a:xfrm>
          <a:prstGeom prst="rect">
            <a:avLst/>
          </a:prstGeom>
          <a:noFill/>
        </p:spPr>
        <p:txBody>
          <a:bodyPr wrap="square" rtlCol="0">
            <a:spAutoFit/>
          </a:bodyPr>
          <a:lstStyle/>
          <a:p>
            <a:r>
              <a:rPr lang="en-US" sz="1500" dirty="0"/>
              <a:t>AgriStability trigger decreased from 85% to 70% </a:t>
            </a:r>
            <a:r>
              <a:rPr lang="en-US" sz="1500" dirty="0">
                <a:sym typeface="Wingdings" panose="05000000000000000000" pitchFamily="2" charset="2"/>
              </a:rPr>
              <a:t> 2013</a:t>
            </a:r>
            <a:endParaRPr lang="en-CA" sz="1500" dirty="0"/>
          </a:p>
        </p:txBody>
      </p:sp>
      <p:sp>
        <p:nvSpPr>
          <p:cNvPr id="3" name="TextBox 2">
            <a:extLst>
              <a:ext uri="{FF2B5EF4-FFF2-40B4-BE49-F238E27FC236}">
                <a16:creationId xmlns:a16="http://schemas.microsoft.com/office/drawing/2014/main" id="{B188423A-7126-770E-7133-4BBFEAD5657D}"/>
              </a:ext>
            </a:extLst>
          </p:cNvPr>
          <p:cNvSpPr txBox="1"/>
          <p:nvPr/>
        </p:nvSpPr>
        <p:spPr>
          <a:xfrm>
            <a:off x="7992227" y="1805039"/>
            <a:ext cx="3730377" cy="1169551"/>
          </a:xfrm>
          <a:prstGeom prst="rect">
            <a:avLst/>
          </a:prstGeom>
          <a:noFill/>
        </p:spPr>
        <p:txBody>
          <a:bodyPr wrap="square" rtlCol="0">
            <a:spAutoFit/>
          </a:bodyPr>
          <a:lstStyle/>
          <a:p>
            <a:pPr marL="171450" indent="-171450">
              <a:buFontTx/>
              <a:buChar char="-"/>
            </a:pPr>
            <a:r>
              <a:rPr lang="en-US" sz="1400" dirty="0"/>
              <a:t>Given the nearly 1.5-year cycle from paying fee until final payment, the values seen are lagged by </a:t>
            </a:r>
            <a:r>
              <a:rPr lang="en-US" sz="1400" b="1" dirty="0"/>
              <a:t>a year. </a:t>
            </a:r>
          </a:p>
          <a:p>
            <a:pPr marL="171450" indent="-171450">
              <a:buFontTx/>
              <a:buChar char="-"/>
            </a:pPr>
            <a:r>
              <a:rPr lang="en-US" sz="1400" dirty="0"/>
              <a:t>For </a:t>
            </a:r>
            <a:r>
              <a:rPr lang="en-US" sz="1400" dirty="0" err="1"/>
              <a:t>eg</a:t>
            </a:r>
            <a:r>
              <a:rPr lang="en-US" sz="1400" dirty="0"/>
              <a:t>: the value for 2024 are primarily for the 2023 season. </a:t>
            </a:r>
          </a:p>
        </p:txBody>
      </p:sp>
      <p:cxnSp>
        <p:nvCxnSpPr>
          <p:cNvPr id="4" name="Straight Connector 3">
            <a:extLst>
              <a:ext uri="{FF2B5EF4-FFF2-40B4-BE49-F238E27FC236}">
                <a16:creationId xmlns:a16="http://schemas.microsoft.com/office/drawing/2014/main" id="{C471985A-4106-1092-1619-05C28D57DD21}"/>
              </a:ext>
            </a:extLst>
          </p:cNvPr>
          <p:cNvCxnSpPr>
            <a:cxnSpLocks/>
          </p:cNvCxnSpPr>
          <p:nvPr/>
        </p:nvCxnSpPr>
        <p:spPr>
          <a:xfrm>
            <a:off x="10582287" y="2871778"/>
            <a:ext cx="0" cy="3131914"/>
          </a:xfrm>
          <a:prstGeom prst="line">
            <a:avLst/>
          </a:prstGeom>
          <a:ln w="92075">
            <a:prstDash val="sysDash"/>
          </a:ln>
        </p:spPr>
        <p:style>
          <a:lnRef idx="2">
            <a:schemeClr val="dk1"/>
          </a:lnRef>
          <a:fillRef idx="0">
            <a:schemeClr val="dk1"/>
          </a:fillRef>
          <a:effectRef idx="1">
            <a:schemeClr val="dk1"/>
          </a:effectRef>
          <a:fontRef idx="minor">
            <a:schemeClr val="tx1"/>
          </a:fontRef>
        </p:style>
      </p:cxnSp>
      <p:sp>
        <p:nvSpPr>
          <p:cNvPr id="6" name="Freeform: Shape 5">
            <a:extLst>
              <a:ext uri="{FF2B5EF4-FFF2-40B4-BE49-F238E27FC236}">
                <a16:creationId xmlns:a16="http://schemas.microsoft.com/office/drawing/2014/main" id="{ED1ECE4A-C0CB-3389-207B-6EAD498E5B4C}"/>
              </a:ext>
            </a:extLst>
          </p:cNvPr>
          <p:cNvSpPr/>
          <p:nvPr/>
        </p:nvSpPr>
        <p:spPr>
          <a:xfrm>
            <a:off x="10744201" y="3076405"/>
            <a:ext cx="749799" cy="352595"/>
          </a:xfrm>
          <a:custGeom>
            <a:avLst/>
            <a:gdLst>
              <a:gd name="connsiteX0" fmla="*/ 640080 w 640080"/>
              <a:gd name="connsiteY0" fmla="*/ 370883 h 370883"/>
              <a:gd name="connsiteX1" fmla="*/ 283464 w 640080"/>
              <a:gd name="connsiteY1" fmla="*/ 32555 h 370883"/>
              <a:gd name="connsiteX2" fmla="*/ 0 w 640080"/>
              <a:gd name="connsiteY2" fmla="*/ 32555 h 370883"/>
            </a:gdLst>
            <a:ahLst/>
            <a:cxnLst>
              <a:cxn ang="0">
                <a:pos x="connsiteX0" y="connsiteY0"/>
              </a:cxn>
              <a:cxn ang="0">
                <a:pos x="connsiteX1" y="connsiteY1"/>
              </a:cxn>
              <a:cxn ang="0">
                <a:pos x="connsiteX2" y="connsiteY2"/>
              </a:cxn>
            </a:cxnLst>
            <a:rect l="l" t="t" r="r" b="b"/>
            <a:pathLst>
              <a:path w="640080" h="370883">
                <a:moveTo>
                  <a:pt x="640080" y="370883"/>
                </a:moveTo>
                <a:cubicBezTo>
                  <a:pt x="515112" y="229913"/>
                  <a:pt x="390144" y="88943"/>
                  <a:pt x="283464" y="32555"/>
                </a:cubicBezTo>
                <a:cubicBezTo>
                  <a:pt x="176784" y="-23833"/>
                  <a:pt x="88392" y="4361"/>
                  <a:pt x="0" y="32555"/>
                </a:cubicBezTo>
              </a:path>
            </a:pathLst>
          </a:custGeom>
          <a:ln w="19050">
            <a:solidFill>
              <a:schemeClr val="accent1"/>
            </a:solidFill>
            <a:headEnd type="none"/>
            <a:tailEnd type="triangle"/>
          </a:ln>
        </p:spPr>
        <p:style>
          <a:lnRef idx="1">
            <a:schemeClr val="dk1"/>
          </a:lnRef>
          <a:fillRef idx="0">
            <a:schemeClr val="dk1"/>
          </a:fillRef>
          <a:effectRef idx="0">
            <a:schemeClr val="dk1"/>
          </a:effectRef>
          <a:fontRef idx="minor">
            <a:schemeClr val="tx1"/>
          </a:fontRef>
        </p:style>
        <p:txBody>
          <a:bodyPr rtlCol="0" anchor="ctr"/>
          <a:lstStyle/>
          <a:p>
            <a:pPr algn="ctr"/>
            <a:endParaRPr lang="en-CA"/>
          </a:p>
        </p:txBody>
      </p:sp>
      <p:sp>
        <p:nvSpPr>
          <p:cNvPr id="7" name="TextBox 6">
            <a:extLst>
              <a:ext uri="{FF2B5EF4-FFF2-40B4-BE49-F238E27FC236}">
                <a16:creationId xmlns:a16="http://schemas.microsoft.com/office/drawing/2014/main" id="{F0668DAF-0476-F491-0C2D-DB834F519E19}"/>
              </a:ext>
            </a:extLst>
          </p:cNvPr>
          <p:cNvSpPr txBox="1"/>
          <p:nvPr/>
        </p:nvSpPr>
        <p:spPr>
          <a:xfrm>
            <a:off x="11317545" y="3429000"/>
            <a:ext cx="874454" cy="938719"/>
          </a:xfrm>
          <a:prstGeom prst="rect">
            <a:avLst/>
          </a:prstGeom>
          <a:noFill/>
        </p:spPr>
        <p:txBody>
          <a:bodyPr wrap="square" rtlCol="0">
            <a:spAutoFit/>
          </a:bodyPr>
          <a:lstStyle/>
          <a:p>
            <a:r>
              <a:rPr lang="en-US" sz="1100" dirty="0"/>
              <a:t>Payment rate increased from 70% to </a:t>
            </a:r>
            <a:r>
              <a:rPr lang="en-US" sz="1100" b="1" dirty="0"/>
              <a:t>80%.</a:t>
            </a:r>
            <a:endParaRPr lang="en-CA" sz="1100" b="1" dirty="0"/>
          </a:p>
        </p:txBody>
      </p:sp>
      <p:sp>
        <p:nvSpPr>
          <p:cNvPr id="8" name="Right Brace 7">
            <a:extLst>
              <a:ext uri="{FF2B5EF4-FFF2-40B4-BE49-F238E27FC236}">
                <a16:creationId xmlns:a16="http://schemas.microsoft.com/office/drawing/2014/main" id="{EB0DC750-17D5-9493-5C4A-E9B64B848929}"/>
              </a:ext>
            </a:extLst>
          </p:cNvPr>
          <p:cNvSpPr/>
          <p:nvPr/>
        </p:nvSpPr>
        <p:spPr>
          <a:xfrm rot="5400000">
            <a:off x="9371147" y="5413790"/>
            <a:ext cx="230910" cy="190225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a:p>
        </p:txBody>
      </p:sp>
      <p:sp>
        <p:nvSpPr>
          <p:cNvPr id="10" name="TextBox 9">
            <a:extLst>
              <a:ext uri="{FF2B5EF4-FFF2-40B4-BE49-F238E27FC236}">
                <a16:creationId xmlns:a16="http://schemas.microsoft.com/office/drawing/2014/main" id="{8E07AD05-598D-17F6-BC02-7AED2ED1FD1A}"/>
              </a:ext>
            </a:extLst>
          </p:cNvPr>
          <p:cNvSpPr txBox="1"/>
          <p:nvPr/>
        </p:nvSpPr>
        <p:spPr>
          <a:xfrm>
            <a:off x="8853102" y="6434264"/>
            <a:ext cx="1709928" cy="276999"/>
          </a:xfrm>
          <a:prstGeom prst="rect">
            <a:avLst/>
          </a:prstGeom>
          <a:noFill/>
        </p:spPr>
        <p:txBody>
          <a:bodyPr wrap="square" rtlCol="0">
            <a:spAutoFit/>
          </a:bodyPr>
          <a:lstStyle/>
          <a:p>
            <a:r>
              <a:rPr lang="en-US" sz="1200" b="1" dirty="0"/>
              <a:t>Top-up payment </a:t>
            </a:r>
            <a:endParaRPr lang="en-CA" sz="1200" b="1" dirty="0"/>
          </a:p>
        </p:txBody>
      </p:sp>
      <p:sp>
        <p:nvSpPr>
          <p:cNvPr id="12" name="TextBox 11">
            <a:extLst>
              <a:ext uri="{FF2B5EF4-FFF2-40B4-BE49-F238E27FC236}">
                <a16:creationId xmlns:a16="http://schemas.microsoft.com/office/drawing/2014/main" id="{EEF3CFEF-63DD-66D5-8F11-E543DC576C1A}"/>
              </a:ext>
            </a:extLst>
          </p:cNvPr>
          <p:cNvSpPr txBox="1"/>
          <p:nvPr/>
        </p:nvSpPr>
        <p:spPr>
          <a:xfrm>
            <a:off x="594360" y="6446520"/>
            <a:ext cx="5367528" cy="261610"/>
          </a:xfrm>
          <a:prstGeom prst="rect">
            <a:avLst/>
          </a:prstGeom>
          <a:noFill/>
        </p:spPr>
        <p:txBody>
          <a:bodyPr wrap="square" rtlCol="0">
            <a:spAutoFit/>
          </a:bodyPr>
          <a:lstStyle/>
          <a:p>
            <a:r>
              <a:rPr lang="en-US" sz="1100" b="1" i="1" u="sng" dirty="0"/>
              <a:t>Source: </a:t>
            </a:r>
            <a:r>
              <a:rPr lang="en-US" sz="1100" i="1" dirty="0">
                <a:hlinkClick r:id="rId3"/>
              </a:rPr>
              <a:t>https://www150.statcan.gc.ca/t1/tbl1/en/tv.action?pid=3210010601</a:t>
            </a:r>
            <a:r>
              <a:rPr lang="en-US" sz="1100" i="1" dirty="0"/>
              <a:t> </a:t>
            </a:r>
            <a:endParaRPr lang="en-CA" sz="1100" i="1" dirty="0"/>
          </a:p>
        </p:txBody>
      </p:sp>
    </p:spTree>
    <p:extLst>
      <p:ext uri="{BB962C8B-B14F-4D97-AF65-F5344CB8AC3E}">
        <p14:creationId xmlns:p14="http://schemas.microsoft.com/office/powerpoint/2010/main" val="40058366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80d4bbd9-86ba-404d-be0b-6c1bcd9c841d" xsi:nil="true"/>
    <lcf76f155ced4ddcb4097134ff3c332f xmlns="3d4b185b-54cc-4c52-8b41-8909371bee30">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71FF0DB862C874C888C0E1734DDDC4B" ma:contentTypeVersion="14" ma:contentTypeDescription="Create a new document." ma:contentTypeScope="" ma:versionID="82ad25b3132890fe3fbec08a7483332b">
  <xsd:schema xmlns:xsd="http://www.w3.org/2001/XMLSchema" xmlns:xs="http://www.w3.org/2001/XMLSchema" xmlns:p="http://schemas.microsoft.com/office/2006/metadata/properties" xmlns:ns2="3d4b185b-54cc-4c52-8b41-8909371bee30" xmlns:ns3="80d4bbd9-86ba-404d-be0b-6c1bcd9c841d" targetNamespace="http://schemas.microsoft.com/office/2006/metadata/properties" ma:root="true" ma:fieldsID="c5ba7a3950855a045f065c2a7427bed7" ns2:_="" ns3:_="">
    <xsd:import namespace="3d4b185b-54cc-4c52-8b41-8909371bee30"/>
    <xsd:import namespace="80d4bbd9-86ba-404d-be0b-6c1bcd9c841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d4b185b-54cc-4c52-8b41-8909371bee3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d9125848-247a-42fb-a483-1fad23fe1c62"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description="" ma:indexed="true" ma:internalName="MediaServiceLocation" ma:readOnly="true">
      <xsd:simpleType>
        <xsd:restriction base="dms:Text"/>
      </xsd:simpleType>
    </xsd:element>
    <xsd:element name="MediaServiceBillingMetadata" ma:index="21"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0d4bbd9-86ba-404d-be0b-6c1bcd9c841d"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fac21ed9-63e5-43d2-8ce4-9fecfefe7747}" ma:internalName="TaxCatchAll" ma:showField="CatchAllData" ma:web="80d4bbd9-86ba-404d-be0b-6c1bcd9c841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4480BC0-22A5-4395-80F1-EBBCD17FF477}">
  <ds:schemaRefs>
    <ds:schemaRef ds:uri="80d4bbd9-86ba-404d-be0b-6c1bcd9c841d"/>
    <ds:schemaRef ds:uri="http://purl.org/dc/terms/"/>
    <ds:schemaRef ds:uri="3d4b185b-54cc-4c52-8b41-8909371bee30"/>
    <ds:schemaRef ds:uri="http://schemas.microsoft.com/office/2006/documentManagement/types"/>
    <ds:schemaRef ds:uri="http://purl.org/dc/dcmitype/"/>
    <ds:schemaRef ds:uri="http://schemas.microsoft.com/office/infopath/2007/PartnerControls"/>
    <ds:schemaRef ds:uri="http://www.w3.org/XML/1998/namespace"/>
    <ds:schemaRef ds:uri="http://schemas.openxmlformats.org/package/2006/metadata/core-properties"/>
    <ds:schemaRef ds:uri="http://schemas.microsoft.com/office/2006/metadata/properties"/>
    <ds:schemaRef ds:uri="http://purl.org/dc/elements/1.1/"/>
  </ds:schemaRefs>
</ds:datastoreItem>
</file>

<file path=customXml/itemProps2.xml><?xml version="1.0" encoding="utf-8"?>
<ds:datastoreItem xmlns:ds="http://schemas.openxmlformats.org/officeDocument/2006/customXml" ds:itemID="{FDC0954D-B22C-4677-9A83-1E42E91339A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d4b185b-54cc-4c52-8b41-8909371bee30"/>
    <ds:schemaRef ds:uri="80d4bbd9-86ba-404d-be0b-6c1bcd9c841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EB51DE2-EBDF-4750-A0F9-8E44C81DF5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2722</TotalTime>
  <Words>2783</Words>
  <Application>Microsoft Office PowerPoint</Application>
  <PresentationFormat>Widescreen</PresentationFormat>
  <Paragraphs>818</Paragraphs>
  <Slides>24</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Aptos</vt:lpstr>
      <vt:lpstr>Aptos Display</vt:lpstr>
      <vt:lpstr>Aptos Narrow</vt:lpstr>
      <vt:lpstr>Arial</vt:lpstr>
      <vt:lpstr>Calibri</vt:lpstr>
      <vt:lpstr>Wingdings</vt:lpstr>
      <vt:lpstr>Office Theme</vt:lpstr>
      <vt:lpstr>BRM Data Slides</vt:lpstr>
      <vt:lpstr>AgriInvest – Canada (Total Govt. Contributions)</vt:lpstr>
      <vt:lpstr>AgriInvest – Provincial Breakdown (Total Govt. Contributions)</vt:lpstr>
      <vt:lpstr>AgriInvest: Ontario - Account Balances</vt:lpstr>
      <vt:lpstr>Field Crops vs Other commodities - 2025</vt:lpstr>
      <vt:lpstr>AgriInvest: Total Fund Balance (Ontario) </vt:lpstr>
      <vt:lpstr>AgriInvest: Ontario - Govt. Contributions</vt:lpstr>
      <vt:lpstr>Withdrawals Vs Contributions &amp; Deposits</vt:lpstr>
      <vt:lpstr>AgriStability: Canada (Total Payments of All Commodities)</vt:lpstr>
      <vt:lpstr>AgriStability: Canada - Provincial Breakdown  – Payments for All Commodities</vt:lpstr>
      <vt:lpstr>AgriStability: Field Crops (historical) – Total Payments - Ontario</vt:lpstr>
      <vt:lpstr>AgriStability: Ontario - Average Payment &amp; Participation (Field Crops)</vt:lpstr>
      <vt:lpstr>AgriStability – Trends Compared</vt:lpstr>
      <vt:lpstr>Field Crops – AgStab Reference Margins (Historical)</vt:lpstr>
      <vt:lpstr>Risk Management Program (RMP) – Total Payments - G&amp;O</vt:lpstr>
      <vt:lpstr>RMP: Other OASC commodities</vt:lpstr>
      <vt:lpstr>RMP: Participation OASC commodities</vt:lpstr>
      <vt:lpstr>Crop Insurance – Ontario (Program Year – 2023)</vt:lpstr>
      <vt:lpstr>Crop Insurance – Quick Facts (Ontario)</vt:lpstr>
      <vt:lpstr>Appendix</vt:lpstr>
      <vt:lpstr>AgriInvest: (Data Table for Slide 2 and 3) </vt:lpstr>
      <vt:lpstr>AgriStability: (Data Table for slides 9 and 10)</vt:lpstr>
      <vt:lpstr>RMP (Data for slide 15)</vt:lpstr>
      <vt:lpstr>RMP – OASC commodities (Data for 16 and 17)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Sankalp Sharma</dc:creator>
  <cp:lastModifiedBy>Sankalp Sharma</cp:lastModifiedBy>
  <cp:revision>3</cp:revision>
  <cp:lastPrinted>2025-03-27T18:47:59Z</cp:lastPrinted>
  <dcterms:created xsi:type="dcterms:W3CDTF">2025-03-24T17:42:07Z</dcterms:created>
  <dcterms:modified xsi:type="dcterms:W3CDTF">2025-04-09T15:31:02Z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0x010100171FF0DB862C874C888C0E1734DDDC4B</vt:lpwstr>
  </property>
  <property fmtid="{D5CDD505-2E9C-101B-9397-08002B2CF9AE}" pid="3" name="MediaServiceImageTags">
    <vt:lpwstr/>
  </property>
</Properties>
</file>