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06F71-3AEB-48D1-B6DC-123010292E73}" type="datetimeFigureOut">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D7D321-453D-45D8-9D88-987449339408}" type="slidenum">
              <a:rPr lang="en-US" smtClean="0"/>
              <a:t>‹#›</a:t>
            </a:fld>
            <a:endParaRPr lang="en-US"/>
          </a:p>
        </p:txBody>
      </p:sp>
    </p:spTree>
    <p:extLst>
      <p:ext uri="{BB962C8B-B14F-4D97-AF65-F5344CB8AC3E}">
        <p14:creationId xmlns:p14="http://schemas.microsoft.com/office/powerpoint/2010/main" val="310639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D199-85F0-8654-A62F-0C5EDF96C0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09B1A3-7C88-3B79-8786-F7DF1728A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E48A58-B2E4-0733-622E-C1B86D808C62}"/>
              </a:ext>
            </a:extLst>
          </p:cNvPr>
          <p:cNvSpPr>
            <a:spLocks noGrp="1"/>
          </p:cNvSpPr>
          <p:nvPr>
            <p:ph type="dt" sz="half" idx="10"/>
          </p:nvPr>
        </p:nvSpPr>
        <p:spPr/>
        <p:txBody>
          <a:bodyPr/>
          <a:lstStyle/>
          <a:p>
            <a:fld id="{E6E1D68A-4262-4F35-8CE6-6DA92D7EB239}" type="datetime1">
              <a:rPr lang="en-US" smtClean="0"/>
              <a:t>3/31/2023</a:t>
            </a:fld>
            <a:endParaRPr lang="en-US"/>
          </a:p>
        </p:txBody>
      </p:sp>
      <p:sp>
        <p:nvSpPr>
          <p:cNvPr id="5" name="Footer Placeholder 4">
            <a:extLst>
              <a:ext uri="{FF2B5EF4-FFF2-40B4-BE49-F238E27FC236}">
                <a16:creationId xmlns:a16="http://schemas.microsoft.com/office/drawing/2014/main" id="{02EC4062-8ACD-CBC2-9991-A0256F151ED7}"/>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22354505-0C41-C647-7A0F-51A0F1DCF060}"/>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278732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64A3-3623-0BAC-C1A8-8818E3625E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C222C3-C990-D61E-C1F1-75019D174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737A4-CC24-63D3-FCCB-578DC719F8C2}"/>
              </a:ext>
            </a:extLst>
          </p:cNvPr>
          <p:cNvSpPr>
            <a:spLocks noGrp="1"/>
          </p:cNvSpPr>
          <p:nvPr>
            <p:ph type="dt" sz="half" idx="10"/>
          </p:nvPr>
        </p:nvSpPr>
        <p:spPr/>
        <p:txBody>
          <a:bodyPr/>
          <a:lstStyle/>
          <a:p>
            <a:fld id="{3BA0FA08-8920-4BBD-8FCF-117AA8DAE1BB}" type="datetime1">
              <a:rPr lang="en-US" smtClean="0"/>
              <a:t>3/31/2023</a:t>
            </a:fld>
            <a:endParaRPr lang="en-US"/>
          </a:p>
        </p:txBody>
      </p:sp>
      <p:sp>
        <p:nvSpPr>
          <p:cNvPr id="5" name="Footer Placeholder 4">
            <a:extLst>
              <a:ext uri="{FF2B5EF4-FFF2-40B4-BE49-F238E27FC236}">
                <a16:creationId xmlns:a16="http://schemas.microsoft.com/office/drawing/2014/main" id="{DE312C7B-C5C8-2BFF-7B97-D47BF32FD0BB}"/>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6FCD6F86-543F-E319-C239-34C8DA970923}"/>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1564882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D83B89-31D3-78A4-1FED-3B85ED36D0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97EF06-F517-A2D8-CE4D-F0E60FBF08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8BBE9-568E-9AA1-668F-293EFF9B8DC0}"/>
              </a:ext>
            </a:extLst>
          </p:cNvPr>
          <p:cNvSpPr>
            <a:spLocks noGrp="1"/>
          </p:cNvSpPr>
          <p:nvPr>
            <p:ph type="dt" sz="half" idx="10"/>
          </p:nvPr>
        </p:nvSpPr>
        <p:spPr/>
        <p:txBody>
          <a:bodyPr/>
          <a:lstStyle/>
          <a:p>
            <a:fld id="{BB207F23-2AF3-429C-A6CF-9D6A8BAD5E56}" type="datetime1">
              <a:rPr lang="en-US" smtClean="0"/>
              <a:t>3/31/2023</a:t>
            </a:fld>
            <a:endParaRPr lang="en-US"/>
          </a:p>
        </p:txBody>
      </p:sp>
      <p:sp>
        <p:nvSpPr>
          <p:cNvPr id="5" name="Footer Placeholder 4">
            <a:extLst>
              <a:ext uri="{FF2B5EF4-FFF2-40B4-BE49-F238E27FC236}">
                <a16:creationId xmlns:a16="http://schemas.microsoft.com/office/drawing/2014/main" id="{917B9B1D-22B0-015E-BAE0-9BC2C1ED455B}"/>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88591062-6F3C-41B3-4BF9-957085C43174}"/>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138597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4DF4-2A07-649A-4A25-ABD9DC218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2C09B-9608-C188-3885-BA6F2E9CA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7F0B2-5319-84E3-24D2-9F1940FCCBD1}"/>
              </a:ext>
            </a:extLst>
          </p:cNvPr>
          <p:cNvSpPr>
            <a:spLocks noGrp="1"/>
          </p:cNvSpPr>
          <p:nvPr>
            <p:ph type="dt" sz="half" idx="10"/>
          </p:nvPr>
        </p:nvSpPr>
        <p:spPr/>
        <p:txBody>
          <a:bodyPr/>
          <a:lstStyle/>
          <a:p>
            <a:fld id="{073C1E11-0834-4067-8B87-94591034FB24}" type="datetime1">
              <a:rPr lang="en-US" smtClean="0"/>
              <a:t>3/31/2023</a:t>
            </a:fld>
            <a:endParaRPr lang="en-US"/>
          </a:p>
        </p:txBody>
      </p:sp>
      <p:sp>
        <p:nvSpPr>
          <p:cNvPr id="5" name="Footer Placeholder 4">
            <a:extLst>
              <a:ext uri="{FF2B5EF4-FFF2-40B4-BE49-F238E27FC236}">
                <a16:creationId xmlns:a16="http://schemas.microsoft.com/office/drawing/2014/main" id="{AA985A36-629F-E82A-DBD0-3E4F3FF7E493}"/>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1C4A4BF9-BEDA-FB68-17F7-2D44256879A7}"/>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1565089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FD8D-FE74-0919-13F6-E63A774A2F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A600C4-0A58-A6DB-DBA2-74A7DB9CC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9DACD7-6DAF-2409-9E1C-81CF82E49070}"/>
              </a:ext>
            </a:extLst>
          </p:cNvPr>
          <p:cNvSpPr>
            <a:spLocks noGrp="1"/>
          </p:cNvSpPr>
          <p:nvPr>
            <p:ph type="dt" sz="half" idx="10"/>
          </p:nvPr>
        </p:nvSpPr>
        <p:spPr/>
        <p:txBody>
          <a:bodyPr/>
          <a:lstStyle/>
          <a:p>
            <a:fld id="{4D796C82-3B32-4952-A6EA-220C9FACD592}" type="datetime1">
              <a:rPr lang="en-US" smtClean="0"/>
              <a:t>3/31/2023</a:t>
            </a:fld>
            <a:endParaRPr lang="en-US"/>
          </a:p>
        </p:txBody>
      </p:sp>
      <p:sp>
        <p:nvSpPr>
          <p:cNvPr id="5" name="Footer Placeholder 4">
            <a:extLst>
              <a:ext uri="{FF2B5EF4-FFF2-40B4-BE49-F238E27FC236}">
                <a16:creationId xmlns:a16="http://schemas.microsoft.com/office/drawing/2014/main" id="{989E581F-087B-086A-8603-2B0170BCCB5A}"/>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E9240969-6D2B-6327-097F-823E5DF158D7}"/>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318786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CE80-D1D8-4ABE-07C4-36F318F9C9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72424-EF0F-79CA-D790-A8E3DE2F85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9C2C0-B1F2-3E38-AF96-22F9ABBCB3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537F5E-85C7-4E8C-57A9-3434052E676A}"/>
              </a:ext>
            </a:extLst>
          </p:cNvPr>
          <p:cNvSpPr>
            <a:spLocks noGrp="1"/>
          </p:cNvSpPr>
          <p:nvPr>
            <p:ph type="dt" sz="half" idx="10"/>
          </p:nvPr>
        </p:nvSpPr>
        <p:spPr/>
        <p:txBody>
          <a:bodyPr/>
          <a:lstStyle/>
          <a:p>
            <a:fld id="{99F6CF11-8DA5-42CD-BCAE-4810C9B78EA8}" type="datetime1">
              <a:rPr lang="en-US" smtClean="0"/>
              <a:t>3/31/2023</a:t>
            </a:fld>
            <a:endParaRPr lang="en-US"/>
          </a:p>
        </p:txBody>
      </p:sp>
      <p:sp>
        <p:nvSpPr>
          <p:cNvPr id="6" name="Footer Placeholder 5">
            <a:extLst>
              <a:ext uri="{FF2B5EF4-FFF2-40B4-BE49-F238E27FC236}">
                <a16:creationId xmlns:a16="http://schemas.microsoft.com/office/drawing/2014/main" id="{060046C1-D8DE-9BAA-A0AE-36C64AD06C2F}"/>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9E8FFC74-4996-7D5E-F01B-F1B30936E396}"/>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838693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0A4C7-104F-93CA-F8A3-F3AB7D8FA7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990242-12EB-DE6B-7C62-DBB9EC1B2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5E0801-00E0-414B-2E91-89F8B6C0B0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B243B1-6052-3A38-3B92-A970D2235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A5F057-C01E-6BA9-C725-66C27B3ABC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A7618F-6105-AF6A-7EC4-3F7069617E81}"/>
              </a:ext>
            </a:extLst>
          </p:cNvPr>
          <p:cNvSpPr>
            <a:spLocks noGrp="1"/>
          </p:cNvSpPr>
          <p:nvPr>
            <p:ph type="dt" sz="half" idx="10"/>
          </p:nvPr>
        </p:nvSpPr>
        <p:spPr/>
        <p:txBody>
          <a:bodyPr/>
          <a:lstStyle/>
          <a:p>
            <a:fld id="{CB96FEEC-2DA9-414C-B287-16E5B5A30EB2}" type="datetime1">
              <a:rPr lang="en-US" smtClean="0"/>
              <a:t>3/31/2023</a:t>
            </a:fld>
            <a:endParaRPr lang="en-US"/>
          </a:p>
        </p:txBody>
      </p:sp>
      <p:sp>
        <p:nvSpPr>
          <p:cNvPr id="8" name="Footer Placeholder 7">
            <a:extLst>
              <a:ext uri="{FF2B5EF4-FFF2-40B4-BE49-F238E27FC236}">
                <a16:creationId xmlns:a16="http://schemas.microsoft.com/office/drawing/2014/main" id="{2E2C86CE-0ED7-CEF8-DC3C-AFC2C2607419}"/>
              </a:ext>
            </a:extLst>
          </p:cNvPr>
          <p:cNvSpPr>
            <a:spLocks noGrp="1"/>
          </p:cNvSpPr>
          <p:nvPr>
            <p:ph type="ftr" sz="quarter" idx="11"/>
          </p:nvPr>
        </p:nvSpPr>
        <p:spPr/>
        <p:txBody>
          <a:bodyPr/>
          <a:lstStyle/>
          <a:p>
            <a:r>
              <a:rPr lang="en-US"/>
              <a:t>@CROSD</a:t>
            </a:r>
          </a:p>
        </p:txBody>
      </p:sp>
      <p:sp>
        <p:nvSpPr>
          <p:cNvPr id="9" name="Slide Number Placeholder 8">
            <a:extLst>
              <a:ext uri="{FF2B5EF4-FFF2-40B4-BE49-F238E27FC236}">
                <a16:creationId xmlns:a16="http://schemas.microsoft.com/office/drawing/2014/main" id="{8D7E7697-D284-A6A2-5A1A-E454FE6C1E20}"/>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419999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F0AD8-DB3B-57D4-C9D8-B77FFA10F3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304B79-CBB1-00EB-2730-CE7E29D054E9}"/>
              </a:ext>
            </a:extLst>
          </p:cNvPr>
          <p:cNvSpPr>
            <a:spLocks noGrp="1"/>
          </p:cNvSpPr>
          <p:nvPr>
            <p:ph type="dt" sz="half" idx="10"/>
          </p:nvPr>
        </p:nvSpPr>
        <p:spPr/>
        <p:txBody>
          <a:bodyPr/>
          <a:lstStyle/>
          <a:p>
            <a:fld id="{8A024674-AC56-4BB9-B9E7-109672C170EF}" type="datetime1">
              <a:rPr lang="en-US" smtClean="0"/>
              <a:t>3/31/2023</a:t>
            </a:fld>
            <a:endParaRPr lang="en-US"/>
          </a:p>
        </p:txBody>
      </p:sp>
      <p:sp>
        <p:nvSpPr>
          <p:cNvPr id="4" name="Footer Placeholder 3">
            <a:extLst>
              <a:ext uri="{FF2B5EF4-FFF2-40B4-BE49-F238E27FC236}">
                <a16:creationId xmlns:a16="http://schemas.microsoft.com/office/drawing/2014/main" id="{E1E4C33E-F989-B305-A75A-2124D3F87029}"/>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0D372E49-5771-5405-A6EC-7B3DCC5EC750}"/>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352771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A7FF2-F8F1-BB5A-0FA7-FF9B0A8E3E03}"/>
              </a:ext>
            </a:extLst>
          </p:cNvPr>
          <p:cNvSpPr>
            <a:spLocks noGrp="1"/>
          </p:cNvSpPr>
          <p:nvPr>
            <p:ph type="dt" sz="half" idx="10"/>
          </p:nvPr>
        </p:nvSpPr>
        <p:spPr/>
        <p:txBody>
          <a:bodyPr/>
          <a:lstStyle/>
          <a:p>
            <a:fld id="{5BE82011-BC85-4554-80AB-5CE863B93E94}" type="datetime1">
              <a:rPr lang="en-US" smtClean="0"/>
              <a:t>3/31/2023</a:t>
            </a:fld>
            <a:endParaRPr lang="en-US"/>
          </a:p>
        </p:txBody>
      </p:sp>
      <p:sp>
        <p:nvSpPr>
          <p:cNvPr id="3" name="Footer Placeholder 2">
            <a:extLst>
              <a:ext uri="{FF2B5EF4-FFF2-40B4-BE49-F238E27FC236}">
                <a16:creationId xmlns:a16="http://schemas.microsoft.com/office/drawing/2014/main" id="{E60A7351-7680-16DE-A794-59493E7494D3}"/>
              </a:ext>
            </a:extLst>
          </p:cNvPr>
          <p:cNvSpPr>
            <a:spLocks noGrp="1"/>
          </p:cNvSpPr>
          <p:nvPr>
            <p:ph type="ftr" sz="quarter" idx="11"/>
          </p:nvPr>
        </p:nvSpPr>
        <p:spPr/>
        <p:txBody>
          <a:bodyPr/>
          <a:lstStyle/>
          <a:p>
            <a:r>
              <a:rPr lang="en-US"/>
              <a:t>@CROSD</a:t>
            </a:r>
          </a:p>
        </p:txBody>
      </p:sp>
      <p:sp>
        <p:nvSpPr>
          <p:cNvPr id="4" name="Slide Number Placeholder 3">
            <a:extLst>
              <a:ext uri="{FF2B5EF4-FFF2-40B4-BE49-F238E27FC236}">
                <a16:creationId xmlns:a16="http://schemas.microsoft.com/office/drawing/2014/main" id="{613FBCE8-F4C1-4080-9DA6-B029C3BF13F0}"/>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168406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25655-FB34-C2E0-32E6-7BEFFA738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D6E52B-FBC4-359A-548E-B6FBA1D298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40507-739A-00E2-6386-AB767CFA1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FB34A-8E60-8A01-440D-3EC2E237A3B2}"/>
              </a:ext>
            </a:extLst>
          </p:cNvPr>
          <p:cNvSpPr>
            <a:spLocks noGrp="1"/>
          </p:cNvSpPr>
          <p:nvPr>
            <p:ph type="dt" sz="half" idx="10"/>
          </p:nvPr>
        </p:nvSpPr>
        <p:spPr/>
        <p:txBody>
          <a:bodyPr/>
          <a:lstStyle/>
          <a:p>
            <a:fld id="{B72DF9D9-ED5E-4A22-AAA2-A7662BD26864}" type="datetime1">
              <a:rPr lang="en-US" smtClean="0"/>
              <a:t>3/31/2023</a:t>
            </a:fld>
            <a:endParaRPr lang="en-US"/>
          </a:p>
        </p:txBody>
      </p:sp>
      <p:sp>
        <p:nvSpPr>
          <p:cNvPr id="6" name="Footer Placeholder 5">
            <a:extLst>
              <a:ext uri="{FF2B5EF4-FFF2-40B4-BE49-F238E27FC236}">
                <a16:creationId xmlns:a16="http://schemas.microsoft.com/office/drawing/2014/main" id="{4486F036-22F7-4B6A-428C-441D550AAB62}"/>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FE725FF6-E9E5-14E2-0E92-7809B0721097}"/>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3223088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FED5-BD64-CCD1-116F-25B1ED529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D89462-CE18-9C49-4D34-675CD4FE1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5A70A9-B2AB-B2AD-FB89-CB1A68AFA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88A2D-1058-D4EE-537E-FFCF94520F37}"/>
              </a:ext>
            </a:extLst>
          </p:cNvPr>
          <p:cNvSpPr>
            <a:spLocks noGrp="1"/>
          </p:cNvSpPr>
          <p:nvPr>
            <p:ph type="dt" sz="half" idx="10"/>
          </p:nvPr>
        </p:nvSpPr>
        <p:spPr/>
        <p:txBody>
          <a:bodyPr/>
          <a:lstStyle/>
          <a:p>
            <a:fld id="{8385CC2D-0967-48C2-8E9D-F86C960012A9}" type="datetime1">
              <a:rPr lang="en-US" smtClean="0"/>
              <a:t>3/31/2023</a:t>
            </a:fld>
            <a:endParaRPr lang="en-US"/>
          </a:p>
        </p:txBody>
      </p:sp>
      <p:sp>
        <p:nvSpPr>
          <p:cNvPr id="6" name="Footer Placeholder 5">
            <a:extLst>
              <a:ext uri="{FF2B5EF4-FFF2-40B4-BE49-F238E27FC236}">
                <a16:creationId xmlns:a16="http://schemas.microsoft.com/office/drawing/2014/main" id="{548C95AA-FD93-01E1-CE41-9BC7D8ACDC90}"/>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DACF48BF-72B9-4A9A-09BC-F1658476A035}"/>
              </a:ext>
            </a:extLst>
          </p:cNvPr>
          <p:cNvSpPr>
            <a:spLocks noGrp="1"/>
          </p:cNvSpPr>
          <p:nvPr>
            <p:ph type="sldNum" sz="quarter" idx="12"/>
          </p:nvPr>
        </p:nvSpPr>
        <p:spPr/>
        <p:txBody>
          <a:bodyPr/>
          <a:lstStyle/>
          <a:p>
            <a:fld id="{3A5BFCC7-10A1-4DC9-9E26-D60C2D3503D4}" type="slidenum">
              <a:rPr lang="en-US" smtClean="0"/>
              <a:t>‹#›</a:t>
            </a:fld>
            <a:endParaRPr lang="en-US"/>
          </a:p>
        </p:txBody>
      </p:sp>
    </p:spTree>
    <p:extLst>
      <p:ext uri="{BB962C8B-B14F-4D97-AF65-F5344CB8AC3E}">
        <p14:creationId xmlns:p14="http://schemas.microsoft.com/office/powerpoint/2010/main" val="2697768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FA4DCF-0845-CFAF-7E93-18DB6C45E5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16AEB7-003D-5F7A-FD5D-78635C4FC9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8B141-21BF-528D-D1E1-7DC2986F6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16B18-A8D5-4463-99A2-DE2F1B44B395}" type="datetime1">
              <a:rPr lang="en-US" smtClean="0"/>
              <a:t>3/31/2023</a:t>
            </a:fld>
            <a:endParaRPr lang="en-US"/>
          </a:p>
        </p:txBody>
      </p:sp>
      <p:sp>
        <p:nvSpPr>
          <p:cNvPr id="5" name="Footer Placeholder 4">
            <a:extLst>
              <a:ext uri="{FF2B5EF4-FFF2-40B4-BE49-F238E27FC236}">
                <a16:creationId xmlns:a16="http://schemas.microsoft.com/office/drawing/2014/main" id="{31C088F1-D3AC-AB40-9FDF-87B77E126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@CROSD</a:t>
            </a:r>
          </a:p>
        </p:txBody>
      </p:sp>
      <p:sp>
        <p:nvSpPr>
          <p:cNvPr id="6" name="Slide Number Placeholder 5">
            <a:extLst>
              <a:ext uri="{FF2B5EF4-FFF2-40B4-BE49-F238E27FC236}">
                <a16:creationId xmlns:a16="http://schemas.microsoft.com/office/drawing/2014/main" id="{5861D020-3C61-B949-7287-8960E101F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BFCC7-10A1-4DC9-9E26-D60C2D3503D4}" type="slidenum">
              <a:rPr lang="en-US" smtClean="0"/>
              <a:t>‹#›</a:t>
            </a:fld>
            <a:endParaRPr lang="en-US"/>
          </a:p>
        </p:txBody>
      </p:sp>
    </p:spTree>
    <p:extLst>
      <p:ext uri="{BB962C8B-B14F-4D97-AF65-F5344CB8AC3E}">
        <p14:creationId xmlns:p14="http://schemas.microsoft.com/office/powerpoint/2010/main" val="32138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 SYSTEM</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p:txBody>
          <a:bodyPr/>
          <a:lstStyle/>
          <a:p>
            <a:r>
              <a:rPr lang="en-US" dirty="0"/>
              <a:t>Chapter 1</a:t>
            </a:r>
          </a:p>
          <a:p>
            <a:r>
              <a:rPr lang="en-US" dirty="0"/>
              <a:t>Merit and Demerit of Database Management System</a:t>
            </a:r>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
        <p:nvSpPr>
          <p:cNvPr id="6" name="Footer Placeholder 5">
            <a:extLst>
              <a:ext uri="{FF2B5EF4-FFF2-40B4-BE49-F238E27FC236}">
                <a16:creationId xmlns:a16="http://schemas.microsoft.com/office/drawing/2014/main" id="{172E3C64-3699-2D32-ECE7-FDBB1DA63CB4}"/>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843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F4FCC-B545-51CB-591E-EAF35CC25FF1}"/>
              </a:ext>
            </a:extLst>
          </p:cNvPr>
          <p:cNvSpPr>
            <a:spLocks noGrp="1"/>
          </p:cNvSpPr>
          <p:nvPr>
            <p:ph type="title"/>
          </p:nvPr>
        </p:nvSpPr>
        <p:spPr/>
        <p:txBody>
          <a:bodyPr/>
          <a:lstStyle/>
          <a:p>
            <a:r>
              <a:rPr lang="en-US" kern="1200" dirty="0">
                <a:solidFill>
                  <a:srgbClr val="000000"/>
                </a:solidFill>
                <a:effectLst/>
                <a:ea typeface="+mn-ea"/>
                <a:cs typeface="+mn-cs"/>
              </a:rPr>
              <a:t>Demerits (Disadvantages) of DBMS in Detail…</a:t>
            </a:r>
            <a:endParaRPr lang="en-US" dirty="0"/>
          </a:p>
        </p:txBody>
      </p:sp>
      <p:sp>
        <p:nvSpPr>
          <p:cNvPr id="3" name="Content Placeholder 2">
            <a:extLst>
              <a:ext uri="{FF2B5EF4-FFF2-40B4-BE49-F238E27FC236}">
                <a16:creationId xmlns:a16="http://schemas.microsoft.com/office/drawing/2014/main" id="{8F021F3D-7512-E37C-D945-03DE079A6B9C}"/>
              </a:ext>
            </a:extLst>
          </p:cNvPr>
          <p:cNvSpPr>
            <a:spLocks noGrp="1"/>
          </p:cNvSpPr>
          <p:nvPr>
            <p:ph idx="1"/>
          </p:nvPr>
        </p:nvSpPr>
        <p:spPr/>
        <p:txBody>
          <a:bodyPr/>
          <a:lstStyle/>
          <a:p>
            <a:r>
              <a:rPr lang="en-US" dirty="0">
                <a:latin typeface="+mj-lt"/>
              </a:rPr>
              <a:t>Performance: </a:t>
            </a:r>
          </a:p>
          <a:p>
            <a:pPr marL="457200" lvl="1" indent="0">
              <a:buNone/>
            </a:pPr>
            <a:r>
              <a:rPr lang="en-US" dirty="0">
                <a:latin typeface="+mj-lt"/>
              </a:rPr>
              <a:t>DBMS can be slower than traditional file systems due to the overhead of managing and processing data. This can be especially true for large datasets or complex queries.</a:t>
            </a:r>
          </a:p>
          <a:p>
            <a:endParaRPr lang="en-US" dirty="0">
              <a:latin typeface="+mj-lt"/>
            </a:endParaRPr>
          </a:p>
          <a:p>
            <a:r>
              <a:rPr lang="en-US" dirty="0">
                <a:latin typeface="+mj-lt"/>
              </a:rPr>
              <a:t>Data security risks: </a:t>
            </a:r>
          </a:p>
          <a:p>
            <a:pPr marL="457200" lvl="1" indent="0">
              <a:buNone/>
            </a:pPr>
            <a:r>
              <a:rPr lang="en-US" dirty="0">
                <a:latin typeface="+mj-lt"/>
              </a:rPr>
              <a:t>While DBMS can provide security features to protect data, it can also be vulnerable to security breaches. DBMS requires regular maintenance and updates to address security vulnerabilities.</a:t>
            </a:r>
          </a:p>
          <a:p>
            <a:endParaRPr lang="en-US" dirty="0">
              <a:latin typeface="+mj-lt"/>
            </a:endParaRPr>
          </a:p>
        </p:txBody>
      </p:sp>
      <p:sp>
        <p:nvSpPr>
          <p:cNvPr id="4" name="Slide Number Placeholder 3">
            <a:extLst>
              <a:ext uri="{FF2B5EF4-FFF2-40B4-BE49-F238E27FC236}">
                <a16:creationId xmlns:a16="http://schemas.microsoft.com/office/drawing/2014/main" id="{0DC95040-55AB-0847-D638-2867A36A959A}"/>
              </a:ext>
            </a:extLst>
          </p:cNvPr>
          <p:cNvSpPr>
            <a:spLocks noGrp="1"/>
          </p:cNvSpPr>
          <p:nvPr>
            <p:ph type="sldNum" sz="quarter" idx="12"/>
          </p:nvPr>
        </p:nvSpPr>
        <p:spPr/>
        <p:txBody>
          <a:bodyPr/>
          <a:lstStyle/>
          <a:p>
            <a:fld id="{3A5BFCC7-10A1-4DC9-9E26-D60C2D3503D4}" type="slidenum">
              <a:rPr lang="en-US" smtClean="0"/>
              <a:t>10</a:t>
            </a:fld>
            <a:endParaRPr lang="en-US"/>
          </a:p>
        </p:txBody>
      </p:sp>
      <p:sp>
        <p:nvSpPr>
          <p:cNvPr id="6" name="Footer Placeholder 5">
            <a:extLst>
              <a:ext uri="{FF2B5EF4-FFF2-40B4-BE49-F238E27FC236}">
                <a16:creationId xmlns:a16="http://schemas.microsoft.com/office/drawing/2014/main" id="{81EDCF77-6416-1D37-1CBF-A33F79A475D0}"/>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0553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F3FD-5914-D307-225E-B3CF11CAA1D4}"/>
              </a:ext>
            </a:extLst>
          </p:cNvPr>
          <p:cNvSpPr>
            <a:spLocks noGrp="1"/>
          </p:cNvSpPr>
          <p:nvPr>
            <p:ph type="title"/>
          </p:nvPr>
        </p:nvSpPr>
        <p:spPr/>
        <p:txBody>
          <a:bodyPr/>
          <a:lstStyle/>
          <a:p>
            <a:r>
              <a:rPr lang="en-US" kern="1200" dirty="0">
                <a:solidFill>
                  <a:srgbClr val="000000"/>
                </a:solidFill>
                <a:effectLst/>
                <a:ea typeface="+mn-ea"/>
                <a:cs typeface="+mn-cs"/>
              </a:rPr>
              <a:t>Demerits (Disadvantages) of DBMS in Detail…</a:t>
            </a:r>
            <a:endParaRPr lang="en-US" dirty="0"/>
          </a:p>
        </p:txBody>
      </p:sp>
      <p:sp>
        <p:nvSpPr>
          <p:cNvPr id="3" name="Content Placeholder 2">
            <a:extLst>
              <a:ext uri="{FF2B5EF4-FFF2-40B4-BE49-F238E27FC236}">
                <a16:creationId xmlns:a16="http://schemas.microsoft.com/office/drawing/2014/main" id="{862E6974-1375-9826-C4E8-EFC525D343BB}"/>
              </a:ext>
            </a:extLst>
          </p:cNvPr>
          <p:cNvSpPr>
            <a:spLocks noGrp="1"/>
          </p:cNvSpPr>
          <p:nvPr>
            <p:ph idx="1"/>
          </p:nvPr>
        </p:nvSpPr>
        <p:spPr/>
        <p:txBody>
          <a:bodyPr>
            <a:normAutofit fontScale="85000" lnSpcReduction="10000"/>
          </a:bodyPr>
          <a:lstStyle/>
          <a:p>
            <a:r>
              <a:rPr lang="en-US" dirty="0">
                <a:latin typeface="+mj-lt"/>
              </a:rPr>
              <a:t>Need for trained personnel: </a:t>
            </a:r>
          </a:p>
          <a:p>
            <a:pPr marL="457200" lvl="1" indent="0">
              <a:buNone/>
            </a:pPr>
            <a:r>
              <a:rPr lang="en-US" dirty="0">
                <a:latin typeface="+mj-lt"/>
              </a:rPr>
              <a:t>Organizations that use DBMS need to have trained personnel to operate, maintain, and troubleshoot the system. This can be a significant cost for smaller organizations.</a:t>
            </a:r>
          </a:p>
          <a:p>
            <a:endParaRPr lang="en-US" dirty="0">
              <a:latin typeface="+mj-lt"/>
            </a:endParaRPr>
          </a:p>
          <a:p>
            <a:r>
              <a:rPr lang="en-US" dirty="0">
                <a:latin typeface="+mj-lt"/>
              </a:rPr>
              <a:t>Potential for data loss: </a:t>
            </a:r>
          </a:p>
          <a:p>
            <a:pPr marL="457200" lvl="1" indent="0">
              <a:buNone/>
            </a:pPr>
            <a:r>
              <a:rPr lang="en-US" dirty="0">
                <a:latin typeface="+mj-lt"/>
              </a:rPr>
              <a:t>DBMS can be susceptible to data loss due to hardware failure, software bugs, or other issues. Organizations need to have backup and recovery systems in place to prevent data loss.</a:t>
            </a:r>
          </a:p>
          <a:p>
            <a:endParaRPr lang="en-US" dirty="0">
              <a:latin typeface="+mj-lt"/>
            </a:endParaRPr>
          </a:p>
          <a:p>
            <a:pPr marL="0" indent="0">
              <a:buNone/>
            </a:pPr>
            <a:r>
              <a:rPr lang="en-US" i="1" dirty="0">
                <a:latin typeface="+mj-lt"/>
              </a:rPr>
              <a:t>Overall, while DBMS provides several benefits, it also has some disadvantages that organizations should consider. These include complexity, cost, performance, security risks, the need for trained personnel, and the potential for data loss. Organizations should weigh the pros and cons of DBMS carefully before deciding whether to adopt it.</a:t>
            </a:r>
          </a:p>
        </p:txBody>
      </p:sp>
      <p:sp>
        <p:nvSpPr>
          <p:cNvPr id="4" name="Slide Number Placeholder 3">
            <a:extLst>
              <a:ext uri="{FF2B5EF4-FFF2-40B4-BE49-F238E27FC236}">
                <a16:creationId xmlns:a16="http://schemas.microsoft.com/office/drawing/2014/main" id="{A74176CE-3865-2FD4-4C2E-FF423C75EFB4}"/>
              </a:ext>
            </a:extLst>
          </p:cNvPr>
          <p:cNvSpPr>
            <a:spLocks noGrp="1"/>
          </p:cNvSpPr>
          <p:nvPr>
            <p:ph type="sldNum" sz="quarter" idx="12"/>
          </p:nvPr>
        </p:nvSpPr>
        <p:spPr/>
        <p:txBody>
          <a:bodyPr/>
          <a:lstStyle/>
          <a:p>
            <a:fld id="{3A5BFCC7-10A1-4DC9-9E26-D60C2D3503D4}" type="slidenum">
              <a:rPr lang="en-US" smtClean="0"/>
              <a:t>11</a:t>
            </a:fld>
            <a:endParaRPr lang="en-US"/>
          </a:p>
        </p:txBody>
      </p:sp>
      <p:sp>
        <p:nvSpPr>
          <p:cNvPr id="6" name="Footer Placeholder 5">
            <a:extLst>
              <a:ext uri="{FF2B5EF4-FFF2-40B4-BE49-F238E27FC236}">
                <a16:creationId xmlns:a16="http://schemas.microsoft.com/office/drawing/2014/main" id="{FC261D5C-41B8-59C1-30FE-B4C51AFA3C17}"/>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21362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B0CB-0A5D-1CB5-4218-3CA46C67EAE1}"/>
              </a:ext>
            </a:extLst>
          </p:cNvPr>
          <p:cNvSpPr>
            <a:spLocks noGrp="1"/>
          </p:cNvSpPr>
          <p:nvPr>
            <p:ph type="title"/>
          </p:nvPr>
        </p:nvSpPr>
        <p:spPr>
          <a:xfrm>
            <a:off x="838200" y="2766218"/>
            <a:ext cx="10515600" cy="1325563"/>
          </a:xfrm>
        </p:spPr>
        <p:txBody>
          <a:bodyPr/>
          <a:lstStyle/>
          <a:p>
            <a:pPr algn="ctr"/>
            <a:r>
              <a:rPr lang="en-US" dirty="0"/>
              <a:t>END</a:t>
            </a:r>
          </a:p>
        </p:txBody>
      </p:sp>
      <p:sp>
        <p:nvSpPr>
          <p:cNvPr id="4" name="Slide Number Placeholder 3">
            <a:extLst>
              <a:ext uri="{FF2B5EF4-FFF2-40B4-BE49-F238E27FC236}">
                <a16:creationId xmlns:a16="http://schemas.microsoft.com/office/drawing/2014/main" id="{5ADF618E-35C1-6637-00A0-5289E7FB4BEE}"/>
              </a:ext>
            </a:extLst>
          </p:cNvPr>
          <p:cNvSpPr>
            <a:spLocks noGrp="1"/>
          </p:cNvSpPr>
          <p:nvPr>
            <p:ph type="sldNum" sz="quarter" idx="12"/>
          </p:nvPr>
        </p:nvSpPr>
        <p:spPr/>
        <p:txBody>
          <a:bodyPr/>
          <a:lstStyle/>
          <a:p>
            <a:fld id="{3A5BFCC7-10A1-4DC9-9E26-D60C2D3503D4}" type="slidenum">
              <a:rPr lang="en-US" smtClean="0"/>
              <a:t>12</a:t>
            </a:fld>
            <a:endParaRPr lang="en-US"/>
          </a:p>
        </p:txBody>
      </p:sp>
      <p:sp>
        <p:nvSpPr>
          <p:cNvPr id="6" name="Footer Placeholder 5">
            <a:extLst>
              <a:ext uri="{FF2B5EF4-FFF2-40B4-BE49-F238E27FC236}">
                <a16:creationId xmlns:a16="http://schemas.microsoft.com/office/drawing/2014/main" id="{A7C0CED1-2993-B942-5C24-76D3EBA764BC}"/>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257082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8509-05A2-1CA8-E9F0-0CCB0F24B49C}"/>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2FB81BE9-40D1-CA68-8155-37D4B9A62791}"/>
              </a:ext>
            </a:extLst>
          </p:cNvPr>
          <p:cNvSpPr>
            <a:spLocks noGrp="1"/>
          </p:cNvSpPr>
          <p:nvPr>
            <p:ph idx="1"/>
          </p:nvPr>
        </p:nvSpPr>
        <p:spPr/>
        <p:txBody>
          <a:bodyPr/>
          <a:lstStyle/>
          <a:p>
            <a:r>
              <a:rPr lang="en-US" dirty="0"/>
              <a:t>Merits (Advantages) of DBMS</a:t>
            </a:r>
          </a:p>
          <a:p>
            <a:r>
              <a:rPr lang="en-US" dirty="0"/>
              <a:t>Merits (Advantages) of DBMS in Detail</a:t>
            </a:r>
          </a:p>
          <a:p>
            <a:r>
              <a:rPr lang="en-US" dirty="0"/>
              <a:t>Demerits (Disadvantages) of DBMS</a:t>
            </a:r>
          </a:p>
          <a:p>
            <a:r>
              <a:rPr lang="en-US" dirty="0"/>
              <a:t>Demerits (Disadvantages) of DBMS in Detail</a:t>
            </a:r>
          </a:p>
        </p:txBody>
      </p:sp>
      <p:sp>
        <p:nvSpPr>
          <p:cNvPr id="4" name="Slide Number Placeholder 3">
            <a:extLst>
              <a:ext uri="{FF2B5EF4-FFF2-40B4-BE49-F238E27FC236}">
                <a16:creationId xmlns:a16="http://schemas.microsoft.com/office/drawing/2014/main" id="{0721BF94-BAA7-BC79-1171-7A80C83AB37F}"/>
              </a:ext>
            </a:extLst>
          </p:cNvPr>
          <p:cNvSpPr>
            <a:spLocks noGrp="1"/>
          </p:cNvSpPr>
          <p:nvPr>
            <p:ph type="sldNum" sz="quarter" idx="12"/>
          </p:nvPr>
        </p:nvSpPr>
        <p:spPr/>
        <p:txBody>
          <a:bodyPr/>
          <a:lstStyle/>
          <a:p>
            <a:fld id="{3A5BFCC7-10A1-4DC9-9E26-D60C2D3503D4}" type="slidenum">
              <a:rPr lang="en-US" smtClean="0"/>
              <a:t>2</a:t>
            </a:fld>
            <a:endParaRPr lang="en-US"/>
          </a:p>
        </p:txBody>
      </p:sp>
      <p:sp>
        <p:nvSpPr>
          <p:cNvPr id="6" name="Footer Placeholder 5">
            <a:extLst>
              <a:ext uri="{FF2B5EF4-FFF2-40B4-BE49-F238E27FC236}">
                <a16:creationId xmlns:a16="http://schemas.microsoft.com/office/drawing/2014/main" id="{8C11F0B5-3195-BD15-9F96-19B14CD48C0F}"/>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103743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0DE4-2564-C2A6-F39F-C3FE704BB33A}"/>
              </a:ext>
            </a:extLst>
          </p:cNvPr>
          <p:cNvSpPr>
            <a:spLocks noGrp="1"/>
          </p:cNvSpPr>
          <p:nvPr>
            <p:ph type="title"/>
          </p:nvPr>
        </p:nvSpPr>
        <p:spPr/>
        <p:txBody>
          <a:bodyPr/>
          <a:lstStyle/>
          <a:p>
            <a:r>
              <a:rPr lang="en-US" dirty="0"/>
              <a:t>Merits (Advantages) of DBMS</a:t>
            </a:r>
          </a:p>
        </p:txBody>
      </p:sp>
      <p:sp>
        <p:nvSpPr>
          <p:cNvPr id="3" name="Content Placeholder 2">
            <a:extLst>
              <a:ext uri="{FF2B5EF4-FFF2-40B4-BE49-F238E27FC236}">
                <a16:creationId xmlns:a16="http://schemas.microsoft.com/office/drawing/2014/main" id="{2D0C5264-97D6-1274-7907-58248620B728}"/>
              </a:ext>
            </a:extLst>
          </p:cNvPr>
          <p:cNvSpPr>
            <a:spLocks noGrp="1"/>
          </p:cNvSpPr>
          <p:nvPr>
            <p:ph idx="1"/>
          </p:nvPr>
        </p:nvSpPr>
        <p:spPr/>
        <p:txBody>
          <a:bodyPr/>
          <a:lstStyle/>
          <a:p>
            <a:pPr marL="0" indent="0">
              <a:buNone/>
            </a:pPr>
            <a:r>
              <a:rPr lang="en-US" dirty="0">
                <a:latin typeface="+mj-lt"/>
              </a:rPr>
              <a:t>Database Management System (DBMS) has several advantages for organizations. Some of the main merits of DBMS include:</a:t>
            </a:r>
          </a:p>
          <a:p>
            <a:pPr marL="914400" lvl="1" indent="-457200">
              <a:buFont typeface="+mj-lt"/>
              <a:buAutoNum type="arabicPeriod"/>
            </a:pPr>
            <a:r>
              <a:rPr lang="en-US" dirty="0">
                <a:latin typeface="+mj-lt"/>
              </a:rPr>
              <a:t>Improved data management</a:t>
            </a:r>
          </a:p>
          <a:p>
            <a:pPr marL="914400" lvl="1" indent="-457200">
              <a:buFont typeface="+mj-lt"/>
              <a:buAutoNum type="arabicPeriod"/>
            </a:pPr>
            <a:r>
              <a:rPr lang="en-US" dirty="0">
                <a:latin typeface="+mj-lt"/>
              </a:rPr>
              <a:t>Increased data security</a:t>
            </a:r>
          </a:p>
          <a:p>
            <a:pPr marL="914400" lvl="1" indent="-457200">
              <a:buFont typeface="+mj-lt"/>
              <a:buAutoNum type="arabicPeriod"/>
            </a:pPr>
            <a:r>
              <a:rPr lang="en-US" dirty="0">
                <a:latin typeface="+mj-lt"/>
              </a:rPr>
              <a:t>Better data sharing</a:t>
            </a:r>
          </a:p>
          <a:p>
            <a:pPr marL="914400" lvl="1" indent="-457200">
              <a:buFont typeface="+mj-lt"/>
              <a:buAutoNum type="arabicPeriod"/>
            </a:pPr>
            <a:r>
              <a:rPr lang="en-US" dirty="0">
                <a:latin typeface="+mj-lt"/>
              </a:rPr>
              <a:t>Reduced data redundancy</a:t>
            </a:r>
          </a:p>
          <a:p>
            <a:pPr marL="914400" lvl="1" indent="-457200">
              <a:buFont typeface="+mj-lt"/>
              <a:buAutoNum type="arabicPeriod"/>
            </a:pPr>
            <a:r>
              <a:rPr lang="en-US" dirty="0">
                <a:latin typeface="+mj-lt"/>
              </a:rPr>
              <a:t>Improved data backup and recovery</a:t>
            </a:r>
          </a:p>
          <a:p>
            <a:pPr marL="914400" lvl="1" indent="-457200">
              <a:buFont typeface="+mj-lt"/>
              <a:buAutoNum type="arabicPeriod"/>
            </a:pPr>
            <a:r>
              <a:rPr lang="en-US" dirty="0">
                <a:latin typeface="+mj-lt"/>
              </a:rPr>
              <a:t>Increased productivity</a:t>
            </a:r>
          </a:p>
          <a:p>
            <a:pPr marL="914400" lvl="1" indent="-457200">
              <a:buFont typeface="+mj-lt"/>
              <a:buAutoNum type="arabicPeriod"/>
            </a:pPr>
            <a:r>
              <a:rPr lang="en-US" dirty="0">
                <a:latin typeface="+mj-lt"/>
              </a:rPr>
              <a:t>Better decision-making</a:t>
            </a:r>
          </a:p>
        </p:txBody>
      </p:sp>
      <p:sp>
        <p:nvSpPr>
          <p:cNvPr id="4" name="Slide Number Placeholder 3">
            <a:extLst>
              <a:ext uri="{FF2B5EF4-FFF2-40B4-BE49-F238E27FC236}">
                <a16:creationId xmlns:a16="http://schemas.microsoft.com/office/drawing/2014/main" id="{9991CAD4-C3FB-4DA8-C73D-0F243248979F}"/>
              </a:ext>
            </a:extLst>
          </p:cNvPr>
          <p:cNvSpPr>
            <a:spLocks noGrp="1"/>
          </p:cNvSpPr>
          <p:nvPr>
            <p:ph type="sldNum" sz="quarter" idx="12"/>
          </p:nvPr>
        </p:nvSpPr>
        <p:spPr/>
        <p:txBody>
          <a:bodyPr/>
          <a:lstStyle/>
          <a:p>
            <a:fld id="{3A5BFCC7-10A1-4DC9-9E26-D60C2D3503D4}" type="slidenum">
              <a:rPr lang="en-US" smtClean="0"/>
              <a:t>3</a:t>
            </a:fld>
            <a:endParaRPr lang="en-US"/>
          </a:p>
        </p:txBody>
      </p:sp>
      <p:sp>
        <p:nvSpPr>
          <p:cNvPr id="6" name="Footer Placeholder 5">
            <a:extLst>
              <a:ext uri="{FF2B5EF4-FFF2-40B4-BE49-F238E27FC236}">
                <a16:creationId xmlns:a16="http://schemas.microsoft.com/office/drawing/2014/main" id="{4B695949-3C39-3C76-3192-11765FB50D8C}"/>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74474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9EBA-60A2-F476-44F8-29444B28771B}"/>
              </a:ext>
            </a:extLst>
          </p:cNvPr>
          <p:cNvSpPr>
            <a:spLocks noGrp="1"/>
          </p:cNvSpPr>
          <p:nvPr>
            <p:ph type="title"/>
          </p:nvPr>
        </p:nvSpPr>
        <p:spPr/>
        <p:txBody>
          <a:bodyPr/>
          <a:lstStyle/>
          <a:p>
            <a:r>
              <a:rPr lang="en-US" dirty="0"/>
              <a:t>Merits (Advantages) of DBMS in Detail</a:t>
            </a:r>
          </a:p>
        </p:txBody>
      </p:sp>
      <p:sp>
        <p:nvSpPr>
          <p:cNvPr id="3" name="Content Placeholder 2">
            <a:extLst>
              <a:ext uri="{FF2B5EF4-FFF2-40B4-BE49-F238E27FC236}">
                <a16:creationId xmlns:a16="http://schemas.microsoft.com/office/drawing/2014/main" id="{FAE449DB-68BF-47CA-F81D-741C90339809}"/>
              </a:ext>
            </a:extLst>
          </p:cNvPr>
          <p:cNvSpPr>
            <a:spLocks noGrp="1"/>
          </p:cNvSpPr>
          <p:nvPr>
            <p:ph idx="1"/>
          </p:nvPr>
        </p:nvSpPr>
        <p:spPr/>
        <p:txBody>
          <a:bodyPr/>
          <a:lstStyle/>
          <a:p>
            <a:r>
              <a:rPr lang="en-US" dirty="0">
                <a:latin typeface="+mj-lt"/>
              </a:rPr>
              <a:t>Improved data management: </a:t>
            </a:r>
          </a:p>
          <a:p>
            <a:pPr marL="457200" lvl="1" indent="0">
              <a:buNone/>
            </a:pPr>
            <a:r>
              <a:rPr lang="en-US" dirty="0">
                <a:latin typeface="+mj-lt"/>
              </a:rPr>
              <a:t>DBMS provides a structured way of organizing and managing data. This makes it easy to access and retrieve data when needed, and ensures that data is accurate, consistent, and up-to-date.</a:t>
            </a:r>
          </a:p>
          <a:p>
            <a:endParaRPr lang="en-US" dirty="0">
              <a:latin typeface="+mj-lt"/>
            </a:endParaRPr>
          </a:p>
          <a:p>
            <a:r>
              <a:rPr lang="en-US" dirty="0">
                <a:latin typeface="+mj-lt"/>
              </a:rPr>
              <a:t>Increased data security: </a:t>
            </a:r>
          </a:p>
          <a:p>
            <a:pPr marL="457200" lvl="1" indent="0">
              <a:buNone/>
            </a:pPr>
            <a:r>
              <a:rPr lang="en-US" dirty="0">
                <a:latin typeface="+mj-lt"/>
              </a:rPr>
              <a:t>DBMS provides security features that ensure that sensitive data is protected from unauthorized access and tampering. DBMS can enforce access controls, encryption, and other security measures to keep data secure.</a:t>
            </a:r>
          </a:p>
          <a:p>
            <a:endParaRPr lang="en-US" dirty="0">
              <a:latin typeface="+mj-lt"/>
            </a:endParaRPr>
          </a:p>
        </p:txBody>
      </p:sp>
      <p:sp>
        <p:nvSpPr>
          <p:cNvPr id="4" name="Slide Number Placeholder 3">
            <a:extLst>
              <a:ext uri="{FF2B5EF4-FFF2-40B4-BE49-F238E27FC236}">
                <a16:creationId xmlns:a16="http://schemas.microsoft.com/office/drawing/2014/main" id="{F5C702E7-6FEB-3718-7C96-AD0810BA9F58}"/>
              </a:ext>
            </a:extLst>
          </p:cNvPr>
          <p:cNvSpPr>
            <a:spLocks noGrp="1"/>
          </p:cNvSpPr>
          <p:nvPr>
            <p:ph type="sldNum" sz="quarter" idx="12"/>
          </p:nvPr>
        </p:nvSpPr>
        <p:spPr/>
        <p:txBody>
          <a:bodyPr/>
          <a:lstStyle/>
          <a:p>
            <a:fld id="{3A5BFCC7-10A1-4DC9-9E26-D60C2D3503D4}" type="slidenum">
              <a:rPr lang="en-US" smtClean="0"/>
              <a:t>4</a:t>
            </a:fld>
            <a:endParaRPr lang="en-US"/>
          </a:p>
        </p:txBody>
      </p:sp>
      <p:sp>
        <p:nvSpPr>
          <p:cNvPr id="6" name="Footer Placeholder 5">
            <a:extLst>
              <a:ext uri="{FF2B5EF4-FFF2-40B4-BE49-F238E27FC236}">
                <a16:creationId xmlns:a16="http://schemas.microsoft.com/office/drawing/2014/main" id="{D33AA2CD-644A-0D2D-36E1-D37878F89B69}"/>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181365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9568-CEDD-9732-899F-48BA427C272B}"/>
              </a:ext>
            </a:extLst>
          </p:cNvPr>
          <p:cNvSpPr>
            <a:spLocks noGrp="1"/>
          </p:cNvSpPr>
          <p:nvPr>
            <p:ph type="title"/>
          </p:nvPr>
        </p:nvSpPr>
        <p:spPr/>
        <p:txBody>
          <a:bodyPr/>
          <a:lstStyle/>
          <a:p>
            <a:r>
              <a:rPr lang="en-US" dirty="0"/>
              <a:t>Merits (Advantages) of DBMS in Detail…</a:t>
            </a:r>
          </a:p>
        </p:txBody>
      </p:sp>
      <p:sp>
        <p:nvSpPr>
          <p:cNvPr id="3" name="Content Placeholder 2">
            <a:extLst>
              <a:ext uri="{FF2B5EF4-FFF2-40B4-BE49-F238E27FC236}">
                <a16:creationId xmlns:a16="http://schemas.microsoft.com/office/drawing/2014/main" id="{519A6DE2-3935-5A59-EF9E-F148887D1FB5}"/>
              </a:ext>
            </a:extLst>
          </p:cNvPr>
          <p:cNvSpPr>
            <a:spLocks noGrp="1"/>
          </p:cNvSpPr>
          <p:nvPr>
            <p:ph idx="1"/>
          </p:nvPr>
        </p:nvSpPr>
        <p:spPr/>
        <p:txBody>
          <a:bodyPr/>
          <a:lstStyle/>
          <a:p>
            <a:r>
              <a:rPr lang="en-US" dirty="0">
                <a:latin typeface="+mj-lt"/>
              </a:rPr>
              <a:t>Better data sharing: </a:t>
            </a:r>
          </a:p>
          <a:p>
            <a:pPr marL="457200" lvl="1" indent="0">
              <a:buNone/>
            </a:pPr>
            <a:r>
              <a:rPr lang="en-US" dirty="0">
                <a:latin typeface="+mj-lt"/>
              </a:rPr>
              <a:t>DBMS allows multiple users to access and work with the same data simultaneously. This enables collaboration and improves data sharing across different departments and locations.</a:t>
            </a:r>
          </a:p>
          <a:p>
            <a:endParaRPr lang="en-US" dirty="0">
              <a:latin typeface="+mj-lt"/>
            </a:endParaRPr>
          </a:p>
          <a:p>
            <a:r>
              <a:rPr lang="en-US" dirty="0">
                <a:latin typeface="+mj-lt"/>
              </a:rPr>
              <a:t>Reduced data redundancy: </a:t>
            </a:r>
          </a:p>
          <a:p>
            <a:pPr marL="457200" lvl="1" indent="0">
              <a:buNone/>
            </a:pPr>
            <a:r>
              <a:rPr lang="en-US" dirty="0">
                <a:latin typeface="+mj-lt"/>
              </a:rPr>
              <a:t>DBMS eliminates data redundancy by storing data in a centralized location. This saves storage space and ensures that data is consistent and up-to-date.</a:t>
            </a:r>
          </a:p>
          <a:p>
            <a:endParaRPr lang="en-US" dirty="0">
              <a:latin typeface="+mj-lt"/>
            </a:endParaRPr>
          </a:p>
        </p:txBody>
      </p:sp>
      <p:sp>
        <p:nvSpPr>
          <p:cNvPr id="4" name="Slide Number Placeholder 3">
            <a:extLst>
              <a:ext uri="{FF2B5EF4-FFF2-40B4-BE49-F238E27FC236}">
                <a16:creationId xmlns:a16="http://schemas.microsoft.com/office/drawing/2014/main" id="{51134FF2-74AA-3FE5-9B6B-0463875CCCB5}"/>
              </a:ext>
            </a:extLst>
          </p:cNvPr>
          <p:cNvSpPr>
            <a:spLocks noGrp="1"/>
          </p:cNvSpPr>
          <p:nvPr>
            <p:ph type="sldNum" sz="quarter" idx="12"/>
          </p:nvPr>
        </p:nvSpPr>
        <p:spPr/>
        <p:txBody>
          <a:bodyPr/>
          <a:lstStyle/>
          <a:p>
            <a:fld id="{3A5BFCC7-10A1-4DC9-9E26-D60C2D3503D4}" type="slidenum">
              <a:rPr lang="en-US" smtClean="0"/>
              <a:t>5</a:t>
            </a:fld>
            <a:endParaRPr lang="en-US"/>
          </a:p>
        </p:txBody>
      </p:sp>
      <p:sp>
        <p:nvSpPr>
          <p:cNvPr id="6" name="Footer Placeholder 5">
            <a:extLst>
              <a:ext uri="{FF2B5EF4-FFF2-40B4-BE49-F238E27FC236}">
                <a16:creationId xmlns:a16="http://schemas.microsoft.com/office/drawing/2014/main" id="{92BC3A07-5474-2F98-5FCE-7342E159138C}"/>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56396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BC7E-B655-EF5E-99C0-2F8EC13747E7}"/>
              </a:ext>
            </a:extLst>
          </p:cNvPr>
          <p:cNvSpPr>
            <a:spLocks noGrp="1"/>
          </p:cNvSpPr>
          <p:nvPr>
            <p:ph type="title"/>
          </p:nvPr>
        </p:nvSpPr>
        <p:spPr/>
        <p:txBody>
          <a:bodyPr/>
          <a:lstStyle/>
          <a:p>
            <a:r>
              <a:rPr lang="en-US" dirty="0"/>
              <a:t>Merits (Advantages) of DBMS in Detail…</a:t>
            </a:r>
          </a:p>
        </p:txBody>
      </p:sp>
      <p:sp>
        <p:nvSpPr>
          <p:cNvPr id="3" name="Content Placeholder 2">
            <a:extLst>
              <a:ext uri="{FF2B5EF4-FFF2-40B4-BE49-F238E27FC236}">
                <a16:creationId xmlns:a16="http://schemas.microsoft.com/office/drawing/2014/main" id="{4F8EDEB5-33EA-AA6A-C269-AC2E4C3F7F46}"/>
              </a:ext>
            </a:extLst>
          </p:cNvPr>
          <p:cNvSpPr>
            <a:spLocks noGrp="1"/>
          </p:cNvSpPr>
          <p:nvPr>
            <p:ph idx="1"/>
          </p:nvPr>
        </p:nvSpPr>
        <p:spPr/>
        <p:txBody>
          <a:bodyPr/>
          <a:lstStyle/>
          <a:p>
            <a:r>
              <a:rPr lang="en-US" dirty="0">
                <a:latin typeface="+mj-lt"/>
              </a:rPr>
              <a:t>Improved data backup and recovery: </a:t>
            </a:r>
          </a:p>
          <a:p>
            <a:pPr marL="457200" lvl="1" indent="0">
              <a:buNone/>
            </a:pPr>
            <a:r>
              <a:rPr lang="en-US" dirty="0">
                <a:latin typeface="+mj-lt"/>
              </a:rPr>
              <a:t>DBMS provides a way to backup and restore data in case of system failure, natural disasters, or other events. This ensures that data is always available and can be recovered if necessary.</a:t>
            </a:r>
          </a:p>
          <a:p>
            <a:endParaRPr lang="en-US" dirty="0">
              <a:latin typeface="+mj-lt"/>
            </a:endParaRPr>
          </a:p>
          <a:p>
            <a:r>
              <a:rPr lang="en-US" dirty="0">
                <a:latin typeface="+mj-lt"/>
              </a:rPr>
              <a:t>Increased productivity: </a:t>
            </a:r>
          </a:p>
          <a:p>
            <a:pPr marL="457200" lvl="1" indent="0">
              <a:buNone/>
            </a:pPr>
            <a:r>
              <a:rPr lang="en-US" dirty="0">
                <a:latin typeface="+mj-lt"/>
              </a:rPr>
              <a:t>DBMS automates many tasks, such as data entry, validation, and reporting. This reduces manual labor and increases productivity.</a:t>
            </a:r>
          </a:p>
          <a:p>
            <a:endParaRPr lang="en-US" dirty="0">
              <a:latin typeface="+mj-lt"/>
            </a:endParaRPr>
          </a:p>
        </p:txBody>
      </p:sp>
      <p:sp>
        <p:nvSpPr>
          <p:cNvPr id="4" name="Slide Number Placeholder 3">
            <a:extLst>
              <a:ext uri="{FF2B5EF4-FFF2-40B4-BE49-F238E27FC236}">
                <a16:creationId xmlns:a16="http://schemas.microsoft.com/office/drawing/2014/main" id="{D28566F9-2B2C-0F2C-27FE-3D64B4C39534}"/>
              </a:ext>
            </a:extLst>
          </p:cNvPr>
          <p:cNvSpPr>
            <a:spLocks noGrp="1"/>
          </p:cNvSpPr>
          <p:nvPr>
            <p:ph type="sldNum" sz="quarter" idx="12"/>
          </p:nvPr>
        </p:nvSpPr>
        <p:spPr/>
        <p:txBody>
          <a:bodyPr/>
          <a:lstStyle/>
          <a:p>
            <a:fld id="{3A5BFCC7-10A1-4DC9-9E26-D60C2D3503D4}" type="slidenum">
              <a:rPr lang="en-US" smtClean="0"/>
              <a:t>6</a:t>
            </a:fld>
            <a:endParaRPr lang="en-US"/>
          </a:p>
        </p:txBody>
      </p:sp>
      <p:sp>
        <p:nvSpPr>
          <p:cNvPr id="6" name="Footer Placeholder 5">
            <a:extLst>
              <a:ext uri="{FF2B5EF4-FFF2-40B4-BE49-F238E27FC236}">
                <a16:creationId xmlns:a16="http://schemas.microsoft.com/office/drawing/2014/main" id="{158D4EFE-5D11-06DB-5A06-CA8C2FF248CD}"/>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118071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9BF7-83B5-BDFF-6487-99627E1CDD5A}"/>
              </a:ext>
            </a:extLst>
          </p:cNvPr>
          <p:cNvSpPr>
            <a:spLocks noGrp="1"/>
          </p:cNvSpPr>
          <p:nvPr>
            <p:ph type="title"/>
          </p:nvPr>
        </p:nvSpPr>
        <p:spPr/>
        <p:txBody>
          <a:bodyPr/>
          <a:lstStyle/>
          <a:p>
            <a:r>
              <a:rPr lang="en-US" dirty="0"/>
              <a:t>Merits (Advantages) of DBMS in Detail…</a:t>
            </a:r>
          </a:p>
        </p:txBody>
      </p:sp>
      <p:sp>
        <p:nvSpPr>
          <p:cNvPr id="3" name="Content Placeholder 2">
            <a:extLst>
              <a:ext uri="{FF2B5EF4-FFF2-40B4-BE49-F238E27FC236}">
                <a16:creationId xmlns:a16="http://schemas.microsoft.com/office/drawing/2014/main" id="{3BC3C5C4-A18C-F08C-F0E3-433BB5327444}"/>
              </a:ext>
            </a:extLst>
          </p:cNvPr>
          <p:cNvSpPr>
            <a:spLocks noGrp="1"/>
          </p:cNvSpPr>
          <p:nvPr>
            <p:ph idx="1"/>
          </p:nvPr>
        </p:nvSpPr>
        <p:spPr/>
        <p:txBody>
          <a:bodyPr/>
          <a:lstStyle/>
          <a:p>
            <a:r>
              <a:rPr lang="en-US" dirty="0">
                <a:latin typeface="+mj-lt"/>
              </a:rPr>
              <a:t>Better decision-making: </a:t>
            </a:r>
          </a:p>
          <a:p>
            <a:pPr marL="457200" lvl="1" indent="0">
              <a:buNone/>
            </a:pPr>
            <a:r>
              <a:rPr lang="en-US" dirty="0">
                <a:latin typeface="+mj-lt"/>
              </a:rPr>
              <a:t>DBMS provides a way to organize and analyze data, which helps organizations make informed decisions. It allows users to generate reports, visualize data, and analyze trends, which helps to identify opportunities and risks.</a:t>
            </a:r>
          </a:p>
          <a:p>
            <a:pPr marL="0" indent="0">
              <a:buNone/>
            </a:pPr>
            <a:endParaRPr lang="en-US" dirty="0">
              <a:latin typeface="+mj-lt"/>
            </a:endParaRPr>
          </a:p>
          <a:p>
            <a:pPr marL="0" indent="0">
              <a:buNone/>
            </a:pPr>
            <a:r>
              <a:rPr lang="en-US" i="1" dirty="0">
                <a:latin typeface="+mj-lt"/>
              </a:rPr>
              <a:t>Overall, DBMS provides several benefits for organizations. It improves data management, security, sharing, backup, and recovery, which ultimately leads to better decision-making and increased productivity.</a:t>
            </a:r>
          </a:p>
        </p:txBody>
      </p:sp>
      <p:sp>
        <p:nvSpPr>
          <p:cNvPr id="4" name="Slide Number Placeholder 3">
            <a:extLst>
              <a:ext uri="{FF2B5EF4-FFF2-40B4-BE49-F238E27FC236}">
                <a16:creationId xmlns:a16="http://schemas.microsoft.com/office/drawing/2014/main" id="{E7C382FD-BE14-D933-F574-45C8227108A6}"/>
              </a:ext>
            </a:extLst>
          </p:cNvPr>
          <p:cNvSpPr>
            <a:spLocks noGrp="1"/>
          </p:cNvSpPr>
          <p:nvPr>
            <p:ph type="sldNum" sz="quarter" idx="12"/>
          </p:nvPr>
        </p:nvSpPr>
        <p:spPr/>
        <p:txBody>
          <a:bodyPr/>
          <a:lstStyle/>
          <a:p>
            <a:fld id="{3A5BFCC7-10A1-4DC9-9E26-D60C2D3503D4}" type="slidenum">
              <a:rPr lang="en-US" smtClean="0"/>
              <a:t>7</a:t>
            </a:fld>
            <a:endParaRPr lang="en-US"/>
          </a:p>
        </p:txBody>
      </p:sp>
      <p:sp>
        <p:nvSpPr>
          <p:cNvPr id="6" name="Footer Placeholder 5">
            <a:extLst>
              <a:ext uri="{FF2B5EF4-FFF2-40B4-BE49-F238E27FC236}">
                <a16:creationId xmlns:a16="http://schemas.microsoft.com/office/drawing/2014/main" id="{B3B5D570-1736-E8E6-E963-E620CBFBAFF0}"/>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80568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40C9-38FC-347C-8E66-1AE2C2B5DFE4}"/>
              </a:ext>
            </a:extLst>
          </p:cNvPr>
          <p:cNvSpPr>
            <a:spLocks noGrp="1"/>
          </p:cNvSpPr>
          <p:nvPr>
            <p:ph type="title"/>
          </p:nvPr>
        </p:nvSpPr>
        <p:spPr/>
        <p:txBody>
          <a:bodyPr>
            <a:normAutofit/>
          </a:bodyPr>
          <a:lstStyle/>
          <a:p>
            <a:r>
              <a:rPr lang="en-US" kern="1200" dirty="0">
                <a:solidFill>
                  <a:srgbClr val="000000"/>
                </a:solidFill>
                <a:effectLst/>
                <a:ea typeface="+mn-ea"/>
                <a:cs typeface="+mn-cs"/>
              </a:rPr>
              <a:t>Demerits</a:t>
            </a:r>
            <a:r>
              <a:rPr lang="en-US" kern="1200" dirty="0">
                <a:solidFill>
                  <a:srgbClr val="000000"/>
                </a:solidFill>
                <a:effectLst/>
                <a:latin typeface="Calibri" panose="020F0502020204030204" pitchFamily="34" charset="0"/>
                <a:ea typeface="+mn-ea"/>
                <a:cs typeface="+mn-cs"/>
              </a:rPr>
              <a:t> (Disadvantages) of DBMS</a:t>
            </a:r>
            <a:endParaRPr lang="en-US" dirty="0"/>
          </a:p>
        </p:txBody>
      </p:sp>
      <p:sp>
        <p:nvSpPr>
          <p:cNvPr id="3" name="Content Placeholder 2">
            <a:extLst>
              <a:ext uri="{FF2B5EF4-FFF2-40B4-BE49-F238E27FC236}">
                <a16:creationId xmlns:a16="http://schemas.microsoft.com/office/drawing/2014/main" id="{9E03F194-1BC1-FAC1-55D9-79F7CF5FF86F}"/>
              </a:ext>
            </a:extLst>
          </p:cNvPr>
          <p:cNvSpPr>
            <a:spLocks noGrp="1"/>
          </p:cNvSpPr>
          <p:nvPr>
            <p:ph idx="1"/>
          </p:nvPr>
        </p:nvSpPr>
        <p:spPr/>
        <p:txBody>
          <a:bodyPr/>
          <a:lstStyle/>
          <a:p>
            <a:pPr marL="0" indent="0">
              <a:buNone/>
            </a:pPr>
            <a:r>
              <a:rPr lang="en-US" dirty="0">
                <a:latin typeface="+mj-lt"/>
              </a:rPr>
              <a:t>Database Management System (DBMS) also has some disadvantages or demerits that organizations should be aware of. Some of the main demerits of DBMS include:</a:t>
            </a:r>
          </a:p>
          <a:p>
            <a:pPr marL="914400" lvl="1" indent="-457200">
              <a:buFont typeface="+mj-lt"/>
              <a:buAutoNum type="arabicPeriod"/>
            </a:pPr>
            <a:r>
              <a:rPr lang="en-US" dirty="0">
                <a:latin typeface="+mj-lt"/>
              </a:rPr>
              <a:t>Complexity</a:t>
            </a:r>
          </a:p>
          <a:p>
            <a:pPr marL="914400" lvl="1" indent="-457200">
              <a:buFont typeface="+mj-lt"/>
              <a:buAutoNum type="arabicPeriod"/>
            </a:pPr>
            <a:r>
              <a:rPr lang="en-US" dirty="0">
                <a:latin typeface="+mj-lt"/>
              </a:rPr>
              <a:t>Cost</a:t>
            </a:r>
          </a:p>
          <a:p>
            <a:pPr marL="914400" lvl="1" indent="-457200">
              <a:buFont typeface="+mj-lt"/>
              <a:buAutoNum type="arabicPeriod"/>
            </a:pPr>
            <a:r>
              <a:rPr lang="en-US" dirty="0">
                <a:latin typeface="+mj-lt"/>
              </a:rPr>
              <a:t>Performance</a:t>
            </a:r>
          </a:p>
          <a:p>
            <a:pPr marL="914400" lvl="1" indent="-457200">
              <a:buFont typeface="+mj-lt"/>
              <a:buAutoNum type="arabicPeriod"/>
            </a:pPr>
            <a:r>
              <a:rPr lang="en-US" dirty="0">
                <a:latin typeface="+mj-lt"/>
              </a:rPr>
              <a:t>Data security risks</a:t>
            </a:r>
          </a:p>
          <a:p>
            <a:pPr marL="914400" lvl="1" indent="-457200">
              <a:buFont typeface="+mj-lt"/>
              <a:buAutoNum type="arabicPeriod"/>
            </a:pPr>
            <a:r>
              <a:rPr lang="en-US" dirty="0">
                <a:latin typeface="+mj-lt"/>
              </a:rPr>
              <a:t>Need for trained personnel</a:t>
            </a:r>
          </a:p>
          <a:p>
            <a:pPr marL="914400" lvl="1" indent="-457200">
              <a:buFont typeface="+mj-lt"/>
              <a:buAutoNum type="arabicPeriod"/>
            </a:pPr>
            <a:r>
              <a:rPr lang="en-US" dirty="0">
                <a:latin typeface="+mj-lt"/>
              </a:rPr>
              <a:t>Potential for data loss</a:t>
            </a:r>
          </a:p>
          <a:p>
            <a:pPr marL="457200" lvl="1" indent="0">
              <a:buNone/>
            </a:pPr>
            <a:endParaRPr lang="en-US" dirty="0">
              <a:latin typeface="+mj-lt"/>
            </a:endParaRPr>
          </a:p>
          <a:p>
            <a:endParaRPr lang="en-US" dirty="0">
              <a:latin typeface="+mj-lt"/>
            </a:endParaRPr>
          </a:p>
        </p:txBody>
      </p:sp>
      <p:sp>
        <p:nvSpPr>
          <p:cNvPr id="4" name="Slide Number Placeholder 3">
            <a:extLst>
              <a:ext uri="{FF2B5EF4-FFF2-40B4-BE49-F238E27FC236}">
                <a16:creationId xmlns:a16="http://schemas.microsoft.com/office/drawing/2014/main" id="{85936421-8B2E-D116-D1BC-0959BD64A0BD}"/>
              </a:ext>
            </a:extLst>
          </p:cNvPr>
          <p:cNvSpPr>
            <a:spLocks noGrp="1"/>
          </p:cNvSpPr>
          <p:nvPr>
            <p:ph type="sldNum" sz="quarter" idx="12"/>
          </p:nvPr>
        </p:nvSpPr>
        <p:spPr/>
        <p:txBody>
          <a:bodyPr/>
          <a:lstStyle/>
          <a:p>
            <a:fld id="{3A5BFCC7-10A1-4DC9-9E26-D60C2D3503D4}" type="slidenum">
              <a:rPr lang="en-US" smtClean="0"/>
              <a:t>8</a:t>
            </a:fld>
            <a:endParaRPr lang="en-US"/>
          </a:p>
        </p:txBody>
      </p:sp>
      <p:sp>
        <p:nvSpPr>
          <p:cNvPr id="6" name="Footer Placeholder 5">
            <a:extLst>
              <a:ext uri="{FF2B5EF4-FFF2-40B4-BE49-F238E27FC236}">
                <a16:creationId xmlns:a16="http://schemas.microsoft.com/office/drawing/2014/main" id="{7C2F3683-9D63-B041-3053-3E178D9A8C60}"/>
              </a:ext>
            </a:extLst>
          </p:cNvPr>
          <p:cNvSpPr>
            <a:spLocks noGrp="1"/>
          </p:cNvSpPr>
          <p:nvPr>
            <p:ph type="ftr" sz="quarter" idx="11"/>
          </p:nvPr>
        </p:nvSpPr>
        <p:spPr/>
        <p:txBody>
          <a:bodyPr/>
          <a:lstStyle/>
          <a:p>
            <a:r>
              <a:rPr lang="en-US" dirty="0"/>
              <a:t>@CROSD</a:t>
            </a:r>
          </a:p>
        </p:txBody>
      </p:sp>
    </p:spTree>
    <p:extLst>
      <p:ext uri="{BB962C8B-B14F-4D97-AF65-F5344CB8AC3E}">
        <p14:creationId xmlns:p14="http://schemas.microsoft.com/office/powerpoint/2010/main" val="91892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4602-529C-D103-579D-EBD60449FB01}"/>
              </a:ext>
            </a:extLst>
          </p:cNvPr>
          <p:cNvSpPr>
            <a:spLocks noGrp="1"/>
          </p:cNvSpPr>
          <p:nvPr>
            <p:ph type="title"/>
          </p:nvPr>
        </p:nvSpPr>
        <p:spPr/>
        <p:txBody>
          <a:bodyPr>
            <a:normAutofit/>
          </a:bodyPr>
          <a:lstStyle/>
          <a:p>
            <a:r>
              <a:rPr lang="en-US" kern="1200" dirty="0">
                <a:solidFill>
                  <a:srgbClr val="000000"/>
                </a:solidFill>
                <a:effectLst/>
                <a:ea typeface="+mn-ea"/>
                <a:cs typeface="+mn-cs"/>
              </a:rPr>
              <a:t>Demerits (Disadvantages) of DBMS in Detail</a:t>
            </a:r>
            <a:endParaRPr lang="en-US" dirty="0"/>
          </a:p>
        </p:txBody>
      </p:sp>
      <p:sp>
        <p:nvSpPr>
          <p:cNvPr id="3" name="Content Placeholder 2">
            <a:extLst>
              <a:ext uri="{FF2B5EF4-FFF2-40B4-BE49-F238E27FC236}">
                <a16:creationId xmlns:a16="http://schemas.microsoft.com/office/drawing/2014/main" id="{4CA7A0B1-761F-93A9-04CF-AEEBFE5599A2}"/>
              </a:ext>
            </a:extLst>
          </p:cNvPr>
          <p:cNvSpPr>
            <a:spLocks noGrp="1"/>
          </p:cNvSpPr>
          <p:nvPr>
            <p:ph idx="1"/>
          </p:nvPr>
        </p:nvSpPr>
        <p:spPr/>
        <p:txBody>
          <a:bodyPr/>
          <a:lstStyle/>
          <a:p>
            <a:r>
              <a:rPr lang="en-US" dirty="0">
                <a:latin typeface="+mj-lt"/>
              </a:rPr>
              <a:t>Complexity: </a:t>
            </a:r>
          </a:p>
          <a:p>
            <a:pPr marL="457200" lvl="1" indent="0">
              <a:buNone/>
            </a:pPr>
            <a:r>
              <a:rPr lang="en-US" dirty="0">
                <a:latin typeface="+mj-lt"/>
              </a:rPr>
              <a:t>DBMS is a complex system that requires technical expertise to set up and maintain. This can make it difficult for smaller organizations with limited technical resources to adopt DBMS.</a:t>
            </a:r>
          </a:p>
          <a:p>
            <a:endParaRPr lang="en-US" dirty="0">
              <a:latin typeface="+mj-lt"/>
            </a:endParaRPr>
          </a:p>
          <a:p>
            <a:r>
              <a:rPr lang="en-US" dirty="0">
                <a:latin typeface="+mj-lt"/>
              </a:rPr>
              <a:t>Cost: </a:t>
            </a:r>
          </a:p>
          <a:p>
            <a:pPr marL="457200" lvl="1" indent="0">
              <a:buNone/>
            </a:pPr>
            <a:r>
              <a:rPr lang="en-US" dirty="0">
                <a:latin typeface="+mj-lt"/>
              </a:rPr>
              <a:t>DBMS software and hardware can be expensive, especially for larger organizations that require high-performance systems. This can be a significant barrier to entry for smaller organizations.</a:t>
            </a:r>
          </a:p>
          <a:p>
            <a:endParaRPr lang="en-US" dirty="0">
              <a:latin typeface="+mj-lt"/>
            </a:endParaRPr>
          </a:p>
        </p:txBody>
      </p:sp>
      <p:sp>
        <p:nvSpPr>
          <p:cNvPr id="4" name="Slide Number Placeholder 3">
            <a:extLst>
              <a:ext uri="{FF2B5EF4-FFF2-40B4-BE49-F238E27FC236}">
                <a16:creationId xmlns:a16="http://schemas.microsoft.com/office/drawing/2014/main" id="{F6FB0B35-22E1-E0F2-FE62-33F01C661F21}"/>
              </a:ext>
            </a:extLst>
          </p:cNvPr>
          <p:cNvSpPr>
            <a:spLocks noGrp="1"/>
          </p:cNvSpPr>
          <p:nvPr>
            <p:ph type="sldNum" sz="quarter" idx="12"/>
          </p:nvPr>
        </p:nvSpPr>
        <p:spPr/>
        <p:txBody>
          <a:bodyPr/>
          <a:lstStyle/>
          <a:p>
            <a:fld id="{3A5BFCC7-10A1-4DC9-9E26-D60C2D3503D4}" type="slidenum">
              <a:rPr lang="en-US" smtClean="0"/>
              <a:t>9</a:t>
            </a:fld>
            <a:endParaRPr lang="en-US"/>
          </a:p>
        </p:txBody>
      </p:sp>
      <p:sp>
        <p:nvSpPr>
          <p:cNvPr id="6" name="Footer Placeholder 5">
            <a:extLst>
              <a:ext uri="{FF2B5EF4-FFF2-40B4-BE49-F238E27FC236}">
                <a16:creationId xmlns:a16="http://schemas.microsoft.com/office/drawing/2014/main" id="{C6E61761-DF86-BC49-688A-8BA023C9FB80}"/>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592999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777</Words>
  <Application>Microsoft Office PowerPoint</Application>
  <PresentationFormat>Widescreen</PresentationFormat>
  <Paragraphs>93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DATABASE MANAGEMENT SYSTEM</vt:lpstr>
      <vt:lpstr>Outlines</vt:lpstr>
      <vt:lpstr>Merits (Advantages) of DBMS</vt:lpstr>
      <vt:lpstr>Merits (Advantages) of DBMS in Detail</vt:lpstr>
      <vt:lpstr>Merits (Advantages) of DBMS in Detail…</vt:lpstr>
      <vt:lpstr>Merits (Advantages) of DBMS in Detail…</vt:lpstr>
      <vt:lpstr>Merits (Advantages) of DBMS in Detail…</vt:lpstr>
      <vt:lpstr>Demerits (Disadvantages) of DBMS</vt:lpstr>
      <vt:lpstr>Demerits (Disadvantages) of DBMS in Detail</vt:lpstr>
      <vt:lpstr>Demerits (Disadvantages) of DBMS in Detail…</vt:lpstr>
      <vt:lpstr>Demerits (Disadvantages) of DBMS in Detail…</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crosd ojha</dc:creator>
  <cp:lastModifiedBy>crosd ojha</cp:lastModifiedBy>
  <cp:revision>4</cp:revision>
  <dcterms:created xsi:type="dcterms:W3CDTF">2023-03-31T05:40:47Z</dcterms:created>
  <dcterms:modified xsi:type="dcterms:W3CDTF">2023-03-31T06:25:12Z</dcterms:modified>
</cp:coreProperties>
</file>