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68" r:id="rId3"/>
    <p:sldId id="269" r:id="rId4"/>
    <p:sldId id="270" r:id="rId5"/>
    <p:sldId id="275" r:id="rId6"/>
    <p:sldId id="271" r:id="rId7"/>
    <p:sldId id="276" r:id="rId8"/>
    <p:sldId id="273" r:id="rId9"/>
    <p:sldId id="27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09A0B-7D4D-4476-90FF-6C9E78EBBC43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26B14-F4BA-4EB0-BEBF-DC5FB0E020B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3878-C74D-473D-814A-61C684F0502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B03A-7EB1-43D8-9FA4-A57A508A26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00F1-6AFC-480B-AEA9-F38714858F41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B03A-7EB1-43D8-9FA4-A57A508A26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9103-C0A8-43EA-8D24-76EA7CF7FF6E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B03A-7EB1-43D8-9FA4-A57A508A26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66EF8-AA03-42DD-BA9F-3A5A3EB3F413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B03A-7EB1-43D8-9FA4-A57A508A26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5CD21-ACA7-4168-A320-BF0C4D03EB6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B03A-7EB1-43D8-9FA4-A57A508A26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11AFB-3208-4603-855D-DEBA404003BE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B03A-7EB1-43D8-9FA4-A57A508A26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55C61-A271-403E-AED0-85E4F8D86D7D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B03A-7EB1-43D8-9FA4-A57A508A26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FACC6-0F88-425E-BED9-42B36924B8E8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B03A-7EB1-43D8-9FA4-A57A508A26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EFEAB-A333-4EE1-B762-54A6013699B0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B03A-7EB1-43D8-9FA4-A57A508A26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9CEF-7BC8-48EE-BAB4-B02622D4A35E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B03A-7EB1-43D8-9FA4-A57A508A26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A634-BAE1-437F-A1A6-79B5E0DC32FE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B03A-7EB1-43D8-9FA4-A57A508A26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25308-574E-45AF-95B0-6E6EC53ED2BE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@CROSD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0B03A-7EB1-43D8-9FA4-A57A508A263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b="1" dirty="0">
                <a:latin typeface="+mj-lt"/>
              </a:rPr>
              <a:t>Chapter 2:</a:t>
            </a:r>
            <a:endParaRPr lang="en-US" sz="3200" b="1" dirty="0">
              <a:latin typeface="+mj-lt"/>
            </a:endParaRPr>
          </a:p>
          <a:p>
            <a:r>
              <a:rPr lang="en-US" sz="3200" b="1" dirty="0">
                <a:latin typeface="+mj-lt"/>
              </a:rPr>
              <a:t>Database Design, Architecture and Model </a:t>
            </a:r>
            <a:endParaRPr lang="en-US" sz="3200" b="1" dirty="0">
              <a:latin typeface="+mj-lt"/>
            </a:endParaRPr>
          </a:p>
          <a:p>
            <a:r>
              <a:rPr lang="en-US" i="1" dirty="0">
                <a:latin typeface="+mj-lt"/>
              </a:rPr>
              <a:t>2.3 Structure of Database Management System</a:t>
            </a:r>
            <a:endParaRPr lang="en-US" i="1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20C-9253-4A5D-81F8-5500DFD04413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Introduction to Structure of Database Management System</a:t>
            </a:r>
            <a:endParaRPr lang="en-US" dirty="0">
              <a:latin typeface="+mj-lt"/>
            </a:endParaRP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+mj-lt"/>
              </a:rPr>
              <a:t>Query Processor, </a:t>
            </a:r>
            <a:endParaRPr lang="en-US" b="0" i="0" dirty="0">
              <a:solidFill>
                <a:srgbClr val="273239"/>
              </a:solidFill>
              <a:effectLst/>
              <a:latin typeface="+mj-lt"/>
            </a:endParaRP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+mj-lt"/>
              </a:rPr>
              <a:t>Storage Manager, and </a:t>
            </a:r>
            <a:endParaRPr lang="en-US" b="0" i="0" dirty="0">
              <a:solidFill>
                <a:srgbClr val="273239"/>
              </a:solidFill>
              <a:effectLst/>
              <a:latin typeface="+mj-lt"/>
            </a:endParaRP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+mj-lt"/>
              </a:rPr>
              <a:t>Disk Storage. </a:t>
            </a:r>
            <a:endParaRPr lang="en-US" dirty="0">
              <a:latin typeface="+mj-lt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B03A-7EB1-43D8-9FA4-A57A508A263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273239"/>
                </a:solidFill>
                <a:effectLst/>
                <a:latin typeface="+mj-lt"/>
              </a:rPr>
              <a:t>Structure of  Database Management System is also referred to as  Overall System Structure or Database Architecture but it is different from the tier architecture of Database. </a:t>
            </a:r>
            <a:endParaRPr lang="en-US" b="0" dirty="0">
              <a:solidFill>
                <a:srgbClr val="273239"/>
              </a:solidFill>
              <a:effectLst/>
              <a:latin typeface="+mj-lt"/>
            </a:endParaRP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+mj-lt"/>
              </a:rPr>
              <a:t>The database system is divided into three components: </a:t>
            </a:r>
            <a:endParaRPr lang="en-US" b="0" i="0" dirty="0">
              <a:solidFill>
                <a:srgbClr val="273239"/>
              </a:solidFill>
              <a:effectLst/>
              <a:latin typeface="+mj-lt"/>
            </a:endParaRPr>
          </a:p>
          <a:p>
            <a:pPr lvl="1"/>
            <a:r>
              <a:rPr lang="en-US" b="0" i="0" dirty="0">
                <a:solidFill>
                  <a:srgbClr val="273239"/>
                </a:solidFill>
                <a:effectLst/>
                <a:latin typeface="+mj-lt"/>
              </a:rPr>
              <a:t>Query Processor, </a:t>
            </a:r>
            <a:endParaRPr lang="en-US" b="0" i="0" dirty="0">
              <a:solidFill>
                <a:srgbClr val="273239"/>
              </a:solidFill>
              <a:effectLst/>
              <a:latin typeface="+mj-lt"/>
            </a:endParaRPr>
          </a:p>
          <a:p>
            <a:pPr lvl="1"/>
            <a:r>
              <a:rPr lang="en-US" b="0" i="0" dirty="0">
                <a:solidFill>
                  <a:srgbClr val="273239"/>
                </a:solidFill>
                <a:effectLst/>
                <a:latin typeface="+mj-lt"/>
              </a:rPr>
              <a:t>Storage Manager, and </a:t>
            </a:r>
            <a:endParaRPr lang="en-US" b="0" i="0" dirty="0">
              <a:solidFill>
                <a:srgbClr val="273239"/>
              </a:solidFill>
              <a:effectLst/>
              <a:latin typeface="+mj-lt"/>
            </a:endParaRPr>
          </a:p>
          <a:p>
            <a:pPr lvl="1"/>
            <a:r>
              <a:rPr lang="en-US" b="0" i="0" dirty="0">
                <a:solidFill>
                  <a:srgbClr val="273239"/>
                </a:solidFill>
                <a:effectLst/>
                <a:latin typeface="+mj-lt"/>
              </a:rPr>
              <a:t>Disk Storage. </a:t>
            </a:r>
            <a:endParaRPr lang="en-US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B03A-7EB1-43D8-9FA4-A57A508A263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DBMS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560" y="1263650"/>
            <a:ext cx="6773545" cy="509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B03A-7EB1-43D8-9FA4-A57A508A263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rgbClr val="273239"/>
                </a:solidFill>
                <a:effectLst/>
              </a:rPr>
              <a:t>Query 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+mj-lt"/>
              </a:rPr>
              <a:t> It interprets the requests (queries) received from end user via an application program into instructions. </a:t>
            </a:r>
            <a:endParaRPr lang="en-US" b="0" i="0" dirty="0">
              <a:solidFill>
                <a:srgbClr val="273239"/>
              </a:solidFill>
              <a:effectLst/>
              <a:latin typeface="+mj-lt"/>
            </a:endParaRP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+mj-lt"/>
              </a:rPr>
              <a:t>It also executes the user request which is received from the DML compiler. </a:t>
            </a:r>
            <a:endParaRPr lang="en-US" b="0" i="0" dirty="0">
              <a:solidFill>
                <a:srgbClr val="273239"/>
              </a:solidFill>
              <a:effectLst/>
              <a:latin typeface="+mj-lt"/>
            </a:endParaRP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+mj-lt"/>
              </a:rPr>
              <a:t>Query Processor contains the following components</a:t>
            </a:r>
            <a:r>
              <a:rPr lang="en-US" dirty="0">
                <a:solidFill>
                  <a:srgbClr val="273239"/>
                </a:solidFill>
                <a:latin typeface="+mj-lt"/>
              </a:rPr>
              <a:t>-</a:t>
            </a:r>
            <a:endParaRPr lang="en-US" dirty="0">
              <a:solidFill>
                <a:srgbClr val="273239"/>
              </a:solidFill>
              <a:latin typeface="+mj-lt"/>
            </a:endParaRPr>
          </a:p>
          <a:p>
            <a:pPr lvl="1"/>
            <a:r>
              <a:rPr lang="en-US" b="1" i="0" dirty="0">
                <a:solidFill>
                  <a:srgbClr val="273239"/>
                </a:solidFill>
                <a:effectLst/>
                <a:latin typeface="+mj-lt"/>
              </a:rPr>
              <a:t>DML Compiler: </a:t>
            </a:r>
            <a:r>
              <a:rPr lang="en-US" b="0" i="0" dirty="0">
                <a:solidFill>
                  <a:srgbClr val="273239"/>
                </a:solidFill>
                <a:effectLst/>
                <a:latin typeface="+mj-lt"/>
              </a:rPr>
              <a:t>It processes the DML statements into low level instruction (machine language), so that they can be executed. </a:t>
            </a:r>
            <a:endParaRPr lang="en-US" b="0" i="0" dirty="0">
              <a:solidFill>
                <a:srgbClr val="273239"/>
              </a:solidFill>
              <a:effectLst/>
              <a:latin typeface="+mj-lt"/>
            </a:endParaRPr>
          </a:p>
          <a:p>
            <a:pPr lvl="1" fontAlgn="base"/>
            <a:r>
              <a:rPr lang="en-US" b="1" i="0" dirty="0">
                <a:solidFill>
                  <a:srgbClr val="273239"/>
                </a:solidFill>
                <a:effectLst/>
                <a:latin typeface="+mj-lt"/>
              </a:rPr>
              <a:t>DDL Interpreter: </a:t>
            </a:r>
            <a:r>
              <a:rPr lang="en-US" b="0" i="0" dirty="0">
                <a:solidFill>
                  <a:srgbClr val="273239"/>
                </a:solidFill>
                <a:effectLst/>
                <a:latin typeface="+mj-lt"/>
              </a:rPr>
              <a:t>It processes the DDL statements into a set of table containing meta data (data about data). </a:t>
            </a:r>
            <a:endParaRPr lang="en-US" b="0" i="0" dirty="0">
              <a:solidFill>
                <a:srgbClr val="273239"/>
              </a:solidFill>
              <a:effectLst/>
              <a:latin typeface="+mj-lt"/>
            </a:endParaRPr>
          </a:p>
          <a:p>
            <a:pPr lvl="1" fontAlgn="base"/>
            <a:r>
              <a:rPr lang="en-US" b="1" i="0" dirty="0">
                <a:solidFill>
                  <a:srgbClr val="273239"/>
                </a:solidFill>
                <a:effectLst/>
                <a:latin typeface="+mj-lt"/>
              </a:rPr>
              <a:t>Embedded DML Pre-compiler: </a:t>
            </a:r>
            <a:r>
              <a:rPr lang="en-US" b="0" i="0" dirty="0">
                <a:solidFill>
                  <a:srgbClr val="273239"/>
                </a:solidFill>
                <a:effectLst/>
                <a:latin typeface="+mj-lt"/>
              </a:rPr>
              <a:t>It processes DML statements embedded in an application program into procedural calls. </a:t>
            </a:r>
            <a:endParaRPr lang="en-US" b="0" i="0" dirty="0">
              <a:solidFill>
                <a:srgbClr val="273239"/>
              </a:solidFill>
              <a:effectLst/>
              <a:latin typeface="+mj-lt"/>
            </a:endParaRPr>
          </a:p>
          <a:p>
            <a:pPr lvl="1" fontAlgn="base"/>
            <a:r>
              <a:rPr lang="en-US" b="1" i="0" dirty="0">
                <a:solidFill>
                  <a:srgbClr val="273239"/>
                </a:solidFill>
                <a:effectLst/>
                <a:latin typeface="+mj-lt"/>
              </a:rPr>
              <a:t>Query Optimizer: </a:t>
            </a:r>
            <a:r>
              <a:rPr lang="en-US" b="0" i="0" dirty="0">
                <a:solidFill>
                  <a:srgbClr val="273239"/>
                </a:solidFill>
                <a:effectLst/>
                <a:latin typeface="+mj-lt"/>
              </a:rPr>
              <a:t>It executes the instruction generated by DML Compiler.</a:t>
            </a:r>
            <a:endParaRPr lang="en-US" b="0" i="0" dirty="0">
              <a:solidFill>
                <a:srgbClr val="273239"/>
              </a:solidFill>
              <a:effectLst/>
              <a:latin typeface="+mj-lt"/>
            </a:endParaRPr>
          </a:p>
          <a:p>
            <a:pPr marL="0" indent="0">
              <a:buNone/>
            </a:pPr>
            <a:endParaRPr lang="en-US" b="0" i="0" dirty="0">
              <a:solidFill>
                <a:srgbClr val="273239"/>
              </a:solidFill>
              <a:effectLst/>
              <a:latin typeface="+mj-lt"/>
            </a:endParaRPr>
          </a:p>
          <a:p>
            <a:pPr lvl="1"/>
            <a:endParaRPr lang="en-US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B03A-7EB1-43D8-9FA4-A57A508A263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8802"/>
          </a:xfrm>
        </p:spPr>
        <p:txBody>
          <a:bodyPr/>
          <a:lstStyle/>
          <a:p>
            <a:r>
              <a:rPr lang="en-US" i="0" dirty="0">
                <a:solidFill>
                  <a:srgbClr val="273239"/>
                </a:solidFill>
                <a:effectLst/>
              </a:rPr>
              <a:t> Storage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491" y="1634836"/>
            <a:ext cx="11333018" cy="4773036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+mj-lt"/>
              </a:rPr>
              <a:t>Storage Manager is a program that provides an interface between the data stored in the database and the queries received. It is also known as Database Control System.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It maintains the consistency and integrity of the database by applying the constraints and executing the DCL statements. 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It is responsible for updating, storing, deleting, and retrieving data in the database. It contains the following components – </a:t>
            </a:r>
            <a:endParaRPr lang="en-US" dirty="0">
              <a:latin typeface="+mj-lt"/>
            </a:endParaRPr>
          </a:p>
          <a:p>
            <a:pPr lvl="1"/>
            <a:r>
              <a:rPr lang="en-US" b="1" dirty="0">
                <a:latin typeface="+mj-lt"/>
              </a:rPr>
              <a:t>Authorization Manager: </a:t>
            </a:r>
            <a:r>
              <a:rPr lang="en-US" dirty="0">
                <a:latin typeface="+mj-lt"/>
              </a:rPr>
              <a:t>It ensures role-based access control, </a:t>
            </a:r>
            <a:r>
              <a:rPr lang="en-US" dirty="0" err="1">
                <a:latin typeface="+mj-lt"/>
              </a:rPr>
              <a:t>i.e</a:t>
            </a:r>
            <a:r>
              <a:rPr lang="en-US" dirty="0">
                <a:latin typeface="+mj-lt"/>
              </a:rPr>
              <a:t>,. checks whether the particular person is privileged to perform the requested operation or not.</a:t>
            </a:r>
            <a:endParaRPr lang="en-US" dirty="0">
              <a:latin typeface="+mj-lt"/>
            </a:endParaRPr>
          </a:p>
          <a:p>
            <a:pPr lvl="1"/>
            <a:r>
              <a:rPr lang="en-US" b="1" dirty="0">
                <a:latin typeface="+mj-lt"/>
              </a:rPr>
              <a:t>Integrity Manager: </a:t>
            </a:r>
            <a:r>
              <a:rPr lang="en-US" dirty="0">
                <a:latin typeface="+mj-lt"/>
              </a:rPr>
              <a:t>It checks the integrity constraints when the database is modified.</a:t>
            </a:r>
            <a:endParaRPr lang="en-US" dirty="0">
              <a:latin typeface="+mj-lt"/>
            </a:endParaRPr>
          </a:p>
          <a:p>
            <a:pPr lvl="1"/>
            <a:r>
              <a:rPr lang="en-US" b="1" dirty="0">
                <a:latin typeface="+mj-lt"/>
              </a:rPr>
              <a:t>Transaction Manager: </a:t>
            </a:r>
            <a:r>
              <a:rPr lang="en-US" dirty="0">
                <a:latin typeface="+mj-lt"/>
              </a:rPr>
              <a:t>It controls concurrent access by performing the operations in a scheduled way that it receives the transaction. Thus, it ensures that the database remains in the consistent state before and after the execution of a transaction. </a:t>
            </a:r>
            <a:endParaRPr lang="en-US" dirty="0">
              <a:latin typeface="+mj-lt"/>
            </a:endParaRPr>
          </a:p>
          <a:p>
            <a:pPr lvl="1"/>
            <a:r>
              <a:rPr lang="en-US" b="1" dirty="0">
                <a:latin typeface="+mj-lt"/>
              </a:rPr>
              <a:t>File Manager: </a:t>
            </a:r>
            <a:r>
              <a:rPr lang="en-US" dirty="0">
                <a:latin typeface="+mj-lt"/>
              </a:rPr>
              <a:t>It manages the file space and the data structure used to represent information in the database.</a:t>
            </a:r>
            <a:endParaRPr lang="en-US" dirty="0">
              <a:latin typeface="+mj-lt"/>
            </a:endParaRPr>
          </a:p>
          <a:p>
            <a:pPr lvl="1"/>
            <a:r>
              <a:rPr lang="en-US" b="1" dirty="0">
                <a:latin typeface="+mj-lt"/>
              </a:rPr>
              <a:t>Buffer Manager: </a:t>
            </a:r>
            <a:r>
              <a:rPr lang="en-US" dirty="0">
                <a:latin typeface="+mj-lt"/>
              </a:rPr>
              <a:t>It is responsible for cache memory and the transfer of data between the secondary storage and main memory.</a:t>
            </a: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B03A-7EB1-43D8-9FA4-A57A508A263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rgbClr val="273239"/>
                </a:solidFill>
                <a:effectLst/>
              </a:rPr>
              <a:t>Disk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fontAlgn="base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+mj-lt"/>
              </a:rPr>
              <a:t>It contains the following components – </a:t>
            </a:r>
            <a:endParaRPr lang="en-US" b="0" i="0" dirty="0">
              <a:solidFill>
                <a:srgbClr val="273239"/>
              </a:solidFill>
              <a:effectLst/>
              <a:latin typeface="+mj-l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+mj-lt"/>
              </a:rPr>
              <a:t>Data Files: </a:t>
            </a:r>
            <a:r>
              <a:rPr lang="en-US" b="0" i="0" dirty="0">
                <a:solidFill>
                  <a:srgbClr val="273239"/>
                </a:solidFill>
                <a:effectLst/>
                <a:latin typeface="+mj-lt"/>
              </a:rPr>
              <a:t>It stores the data.  </a:t>
            </a:r>
            <a:endParaRPr lang="en-US" b="0" i="0" dirty="0">
              <a:solidFill>
                <a:srgbClr val="273239"/>
              </a:solidFill>
              <a:effectLst/>
              <a:latin typeface="+mj-l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+mj-lt"/>
              </a:rPr>
              <a:t>Data Dictionary: </a:t>
            </a:r>
            <a:r>
              <a:rPr lang="en-US" b="0" i="0" dirty="0">
                <a:solidFill>
                  <a:srgbClr val="273239"/>
                </a:solidFill>
                <a:effectLst/>
                <a:latin typeface="+mj-lt"/>
              </a:rPr>
              <a:t>It contains the information about the structure of any database object. It is the repository of information that governs the metadata. </a:t>
            </a:r>
            <a:endParaRPr lang="en-US" b="0" i="0" dirty="0">
              <a:solidFill>
                <a:srgbClr val="273239"/>
              </a:solidFill>
              <a:effectLst/>
              <a:latin typeface="+mj-l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+mj-lt"/>
              </a:rPr>
              <a:t>Indices: </a:t>
            </a:r>
            <a:r>
              <a:rPr lang="en-US" b="0" i="0" dirty="0">
                <a:solidFill>
                  <a:srgbClr val="273239"/>
                </a:solidFill>
                <a:effectLst/>
                <a:latin typeface="+mj-lt"/>
              </a:rPr>
              <a:t>It provides faster retrieval of data item.</a:t>
            </a:r>
            <a:endParaRPr lang="en-US" b="0" i="0" dirty="0">
              <a:solidFill>
                <a:srgbClr val="273239"/>
              </a:solidFill>
              <a:effectLst/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B03A-7EB1-43D8-9FA4-A57A508A263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9910"/>
            <a:ext cx="10515600" cy="1358179"/>
          </a:xfrm>
        </p:spPr>
        <p:txBody>
          <a:bodyPr/>
          <a:lstStyle/>
          <a:p>
            <a:pPr algn="ctr"/>
            <a:r>
              <a:rPr lang="en-US" dirty="0"/>
              <a:t>END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B03A-7EB1-43D8-9FA4-A57A508A263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2713</Words>
  <Application>WPS Presentation</Application>
  <PresentationFormat>Widescreen</PresentationFormat>
  <Paragraphs>91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DATABASE MANAGEMENT SYSTEM</vt:lpstr>
      <vt:lpstr>Outlines</vt:lpstr>
      <vt:lpstr>Structure of DBMS</vt:lpstr>
      <vt:lpstr>Structure of DBMS</vt:lpstr>
      <vt:lpstr>Query Processor</vt:lpstr>
      <vt:lpstr> Storage Manager</vt:lpstr>
      <vt:lpstr>Disk Storage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</dc:title>
  <dc:creator>crosd ojha</dc:creator>
  <cp:lastModifiedBy>LENOVO</cp:lastModifiedBy>
  <cp:revision>9</cp:revision>
  <dcterms:created xsi:type="dcterms:W3CDTF">2023-03-31T07:39:00Z</dcterms:created>
  <dcterms:modified xsi:type="dcterms:W3CDTF">2023-12-08T01:03:50Z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A85851FB2BC14A39AD41E5C468F48CBD_12</vt:lpwstr>
  </property>
  <property fmtid="{D5CDD505-2E9C-101B-9397-08002B2CF9AE}" pid="3" name="KSOProductBuildVer">
    <vt:lpwstr>1033-12.2.0.13306</vt:lpwstr>
  </property>
</Properties>
</file>