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8" r:id="rId2"/>
    <p:sldId id="269" r:id="rId3"/>
    <p:sldId id="270" r:id="rId4"/>
    <p:sldId id="274" r:id="rId5"/>
    <p:sldId id="272" r:id="rId6"/>
    <p:sldId id="271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9223A-2EA9-459B-A405-1E52F76D51BE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A5718-EB82-4942-ACBB-B572FD677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43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CF9A-CEF8-DE0A-0520-5A9F634D42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0D0E3-9517-47EF-3B1E-8CC83B796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5ACF5-15F9-0D1D-77D5-9C1BE5BB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9F488-892E-40B3-A861-0F57A7145700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B598C-53F6-9AD3-A9DF-8F8ECDBC0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78B9A-39D2-B9FF-E77D-7FBE872E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5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6A24-6A23-9092-1659-6FD3E1BA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BFD705-448C-22DA-36B7-4030146AB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6B2C-AB6B-3DB0-5F02-2ECB2866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A7FD5-4053-42A0-9C16-0B2EA236E4F1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A06E-6FB6-E054-2D7D-AE6375B6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5B98B-88BF-7582-6CE3-F8247BC9E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28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CE544-D31B-313B-0269-DCF3FE8872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4E949-3D37-AB00-71AB-DA57ADB62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FC79-792D-C0FD-1542-352E26384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5DD04-7A46-4D48-B05D-065CCC6846F7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76E01-9936-F5C8-702E-C06300080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94955-FD99-6DAC-DD54-51E666AF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5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2690-D421-0074-BB7B-381C3B88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6A8CD-B1E5-6CCA-7086-9FCE81BA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E495-4A67-CE8E-223B-8CE17F23E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8E6FF-C011-4538-9FE2-5F371689E677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B421-F006-5431-F4C5-8847E5CF9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47C24-AF9A-8BC0-B3D6-777BD981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6A66-C859-B07B-633C-3C70ED5FE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2B160-1FF5-EE3B-8DDE-95B4583BE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3B1D1-72DF-D042-BF1D-8274AF88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5DEBB-A36F-4D6B-94E6-2CEA3C12FEB1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EBA9-E159-684F-EC68-7C216C0B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D02CF-8776-5762-03D7-C30EB91D1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09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F843-2132-8A54-652D-DFFC7E6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96397-BC09-1473-DBBE-BB716A4E2F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3FAEC-09BF-BCDC-6E0E-E5168E049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2FD95-2F08-5172-BD34-A308951D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55F7E-CA1D-404E-A428-14F2FD1B45EB}" type="datetime1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6D221-EA82-0273-046F-A13931348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DA8A9-70AB-8A75-A746-0CD2652E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36E6E-76A1-FC21-63BE-66FB30AFF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FAD6D-1C54-E167-C840-F5F0D0864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EEB21A-8BD6-7F9D-75A8-E0D81F287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DBF83-8D9D-CA86-9B01-1DD2667D7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74FE0-8A29-62EC-F5E3-0DD7661FE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BEFA2-13C5-AE1E-3C25-41434830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1A91-3B27-4A81-8B09-19D98F2987D0}" type="datetime1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516FF5-9C81-A216-45AC-7B43BEF3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30C5A-D7AD-5CF5-DDBF-FDF61426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CC80-DDEB-009D-1833-B1B20475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EDB88-6E89-8160-CE23-32E69FAB9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2A803-B1DA-4554-AD67-07C3D8A97EAF}" type="datetime1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B73B0-71CD-48A4-9A39-F831AFD04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04D29-2468-85E2-F36E-B0B8DA7D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C1863-F097-889C-B4D3-5CD3510E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3103-B1BA-4D63-B732-351F6012A0B7}" type="datetime1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8D8174-46C4-6F5B-62AF-46B90CB8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84419-A195-4DB4-756D-090D726B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3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1B6DA-83ED-0799-144E-E568CE24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335E-E64D-EBD7-EE72-FA48BBD80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FF3B49-973A-4FDD-1092-8BB82E12C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17BD4-B26C-8F13-AB5D-854CEE25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8256-FC17-468A-8587-02A46E03D925}" type="datetime1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BB769-0744-AB9A-F829-574D21A66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6E742-1E85-0D17-628D-BD409FF4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6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BF0D-AEEC-E8A4-C2A6-3AF9F0ED6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D206A-414A-3A2C-6503-A6EB2EB95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1494FC-91C1-1B88-3578-8F54D4641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0FB10-333E-FFC8-DBC1-FCD3A6217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5FA64-EE19-4249-B41F-2737BB588DDC}" type="datetime1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C0335-442D-A40E-2456-4BE81B558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DC661-6FD8-8540-936A-0943BD77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0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F8735-5591-533B-3206-69D592E60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957664-D43B-A325-68B7-910A577D7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BE0BD-E966-FA54-50B9-EC31BFE3B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ED204-CC7D-4AA6-B937-A2DC6BE8FACA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E8E6-53AE-ABD3-0913-95C195B78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@CROSD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FB9B-E00B-83DB-59BC-FAC842A40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A29FE-CB06-433D-89A3-BF7E85515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1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2009-2B1F-4223-B708-A2D5050EB1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AC8AD-8FC3-4097-AE9E-C32E1DF75E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>
                <a:latin typeface="+mj-lt"/>
              </a:rPr>
              <a:t>Chapter 2:</a:t>
            </a:r>
          </a:p>
          <a:p>
            <a:r>
              <a:rPr lang="en-US" sz="3200" b="1" dirty="0">
                <a:latin typeface="+mj-lt"/>
              </a:rPr>
              <a:t>Database Design, Architecture and Model </a:t>
            </a:r>
          </a:p>
          <a:p>
            <a:r>
              <a:rPr lang="en-US" i="1">
                <a:latin typeface="+mj-lt"/>
              </a:rPr>
              <a:t>2.4 </a:t>
            </a:r>
            <a:r>
              <a:rPr lang="en-US" i="1" dirty="0">
                <a:latin typeface="+mj-lt"/>
              </a:rPr>
              <a:t>Data Independence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D54D7-9290-EDF5-9FC4-4BF0DFD93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4820C-9253-4A5D-81F8-5500DFD0441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EBC36-307D-E914-C2DF-0D0551CD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</p:spTree>
    <p:extLst>
      <p:ext uri="{BB962C8B-B14F-4D97-AF65-F5344CB8AC3E}">
        <p14:creationId xmlns:p14="http://schemas.microsoft.com/office/powerpoint/2010/main" val="38436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C6B13-FD11-743B-CCAB-62CF4C48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9A35-BCE3-402C-F899-70D942A63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Introduction</a:t>
            </a:r>
          </a:p>
          <a:p>
            <a:r>
              <a:rPr lang="en-US" dirty="0">
                <a:latin typeface="+mj-lt"/>
              </a:rPr>
              <a:t>Data Independence Diagram</a:t>
            </a:r>
          </a:p>
          <a:p>
            <a:r>
              <a:rPr lang="en-US" dirty="0">
                <a:latin typeface="+mj-lt"/>
              </a:rPr>
              <a:t>Types of Data Independence</a:t>
            </a:r>
          </a:p>
          <a:p>
            <a:pPr lvl="1"/>
            <a:r>
              <a:rPr lang="en-US" dirty="0">
                <a:latin typeface="+mj-lt"/>
              </a:rPr>
              <a:t>Logical Data Independence</a:t>
            </a:r>
          </a:p>
          <a:p>
            <a:pPr lvl="1"/>
            <a:r>
              <a:rPr lang="en-US" dirty="0">
                <a:latin typeface="+mj-lt"/>
              </a:rPr>
              <a:t>Physical Data Independence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3D765-446A-7914-8A0B-3C76A0C4F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F1563-E276-DD57-F96D-0DC99534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5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6D0D-2874-07C7-B2E2-5AA31A1F0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37906-D681-0E0A-0BB0-1615CB66B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Data independence in DBMS (Database Management System) refers to the ability to modify the schema (structure or organization) of a database without affecting the applications that use the data.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+mj-lt"/>
              </a:rPr>
              <a:t>Data is separated from the programs, so that the changes made to the data will not affect the program execution and the application.</a:t>
            </a:r>
          </a:p>
          <a:p>
            <a:r>
              <a:rPr lang="en-US" dirty="0">
                <a:solidFill>
                  <a:srgbClr val="000000"/>
                </a:solidFill>
                <a:latin typeface="+mj-lt"/>
              </a:rPr>
              <a:t>Types of Data Independence: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+mj-lt"/>
              </a:rPr>
              <a:t>Logical Data Independence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+mj-lt"/>
              </a:rPr>
              <a:t>Physical Data Independence</a:t>
            </a:r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3317D-60C9-B4A6-872B-0DCC057C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8D90F-E92B-4EA6-F2BF-3E277FDA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3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7452E-3489-EAD3-CBD4-58BF43B2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Independence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71AEA6-67B6-2573-E7D5-CA5120AE9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787" y="1715155"/>
            <a:ext cx="4924425" cy="42767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739E3A-5038-1B73-B0CC-5279237D5B29}"/>
              </a:ext>
            </a:extLst>
          </p:cNvPr>
          <p:cNvSpPr txBox="1"/>
          <p:nvPr/>
        </p:nvSpPr>
        <p:spPr>
          <a:xfrm>
            <a:off x="3879273" y="6123543"/>
            <a:ext cx="240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Fig: Data Independence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DD83044-A195-EAA0-AC38-203154A7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F849935-CB6C-13A7-31F6-8A58C0638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70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A8D8A-66A4-402D-12E7-D7127E51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Logical Data Independence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C9DB4-155A-37BB-1C3B-45AEE9D7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This refers to the ability to modify the logical schema of a database without affecting the applications that use the data. </a:t>
            </a:r>
          </a:p>
          <a:p>
            <a:r>
              <a:rPr lang="en-US" dirty="0">
                <a:latin typeface="+mj-lt"/>
              </a:rPr>
              <a:t>In other words, changes made to the way the data is organized and accessed such as </a:t>
            </a:r>
          </a:p>
          <a:p>
            <a:pPr lvl="1"/>
            <a:r>
              <a:rPr lang="en-US" dirty="0">
                <a:latin typeface="+mj-lt"/>
              </a:rPr>
              <a:t>adding or removing or renaming tables,</a:t>
            </a:r>
          </a:p>
          <a:p>
            <a:pPr lvl="1"/>
            <a:r>
              <a:rPr lang="en-US" dirty="0">
                <a:latin typeface="+mj-lt"/>
              </a:rPr>
              <a:t>adding or removing or renaming columns,</a:t>
            </a:r>
          </a:p>
          <a:p>
            <a:pPr lvl="1"/>
            <a:r>
              <a:rPr lang="en-US" dirty="0">
                <a:latin typeface="+mj-lt"/>
              </a:rPr>
              <a:t>changing relationships between tables 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should not affect the way the data is accessed or used by applications.</a:t>
            </a:r>
          </a:p>
          <a:p>
            <a:pPr marL="0" indent="0">
              <a:buNone/>
            </a:pPr>
            <a:r>
              <a:rPr lang="en-US" sz="2400" b="1" i="1" dirty="0">
                <a:solidFill>
                  <a:srgbClr val="000000"/>
                </a:solidFill>
                <a:effectLst/>
                <a:latin typeface="+mj-lt"/>
              </a:rPr>
              <a:t>Codd’s Rule of Logical Data Independence says that users should be able to manipulate the Logical View of data without any information of its physical storage.</a:t>
            </a:r>
            <a:endParaRPr lang="en-US" sz="2400" b="1" i="1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i="1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D99D7-FA17-2285-0CAC-5D67BBFC3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E35DAA-77E4-25F1-9521-5FA12FF4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1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76C6-CB66-E121-4E3A-34DE0191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200" dirty="0">
                <a:solidFill>
                  <a:srgbClr val="000000"/>
                </a:solidFill>
                <a:effectLst/>
                <a:latin typeface="Calibri Light" panose="020F0302020204030204" pitchFamily="34" charset="0"/>
                <a:ea typeface="+mj-ea"/>
                <a:cs typeface="+mj-cs"/>
              </a:rPr>
              <a:t>Physical Data Independence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F04A4-284E-BB21-B6F7-1348E6AF2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+mj-lt"/>
              </a:rPr>
              <a:t>This refers to the ability to modify the physical storage structure of a database without affecting the logical schema.</a:t>
            </a:r>
          </a:p>
          <a:p>
            <a:r>
              <a:rPr lang="en-US" dirty="0">
                <a:latin typeface="+mj-lt"/>
              </a:rPr>
              <a:t> In other words, changes made to the way the data is stored on disk such as</a:t>
            </a:r>
          </a:p>
          <a:p>
            <a:pPr lvl="1"/>
            <a:r>
              <a:rPr lang="en-US" dirty="0">
                <a:latin typeface="+mj-lt"/>
              </a:rPr>
              <a:t> adding or removing indexes, </a:t>
            </a:r>
          </a:p>
          <a:p>
            <a:pPr lvl="1"/>
            <a:r>
              <a:rPr lang="en-US" dirty="0">
                <a:latin typeface="+mj-lt"/>
              </a:rPr>
              <a:t>changing data compression methods, or </a:t>
            </a:r>
          </a:p>
          <a:p>
            <a:pPr lvl="1"/>
            <a:r>
              <a:rPr lang="en-US" dirty="0">
                <a:latin typeface="+mj-lt"/>
              </a:rPr>
              <a:t>moving to a different storage medium, like magnetic tape, hard disk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    should not affect the way the data is accessed or used by applications.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b="1" i="1" dirty="0">
                <a:latin typeface="+mj-lt"/>
              </a:rPr>
              <a:t>Data independence is important because it allows for greater flexibility in managing databases, as well as easier maintenance and modification of the database schema over time.</a:t>
            </a:r>
            <a:endParaRPr lang="en-US" b="1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76E49-2EE6-583E-D511-B2A670CE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CF28D-CCAC-4E30-7CBD-B9BE2732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974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F050-E955-3DE5-4C00-2A2BD01A1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END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416DF-BB4E-00CA-D1FA-C72D4BAD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@CROSD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FC64B-4EFB-ADA6-CCBD-2324CCE85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A29FE-CB06-433D-89A3-BF7E855151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03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342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DATABASE MANAGEMENT SYSTEM</vt:lpstr>
      <vt:lpstr>Outlines</vt:lpstr>
      <vt:lpstr>Data Independence</vt:lpstr>
      <vt:lpstr>Data Independence Diagram</vt:lpstr>
      <vt:lpstr>Logical Data Independence</vt:lpstr>
      <vt:lpstr>Physical Data Independence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crosd ojha</dc:creator>
  <cp:lastModifiedBy>crosd ojha</cp:lastModifiedBy>
  <cp:revision>13</cp:revision>
  <dcterms:created xsi:type="dcterms:W3CDTF">2023-04-14T05:05:37Z</dcterms:created>
  <dcterms:modified xsi:type="dcterms:W3CDTF">2023-04-16T01:58:23Z</dcterms:modified>
</cp:coreProperties>
</file>