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9" r:id="rId11"/>
    <p:sldId id="265" r:id="rId12"/>
    <p:sldId id="266" r:id="rId13"/>
    <p:sldId id="267" r:id="rId14"/>
    <p:sldId id="268" r:id="rId15"/>
    <p:sldId id="269" r:id="rId16"/>
    <p:sldId id="290" r:id="rId17"/>
    <p:sldId id="270" r:id="rId18"/>
    <p:sldId id="271" r:id="rId19"/>
    <p:sldId id="285" r:id="rId20"/>
    <p:sldId id="272" r:id="rId21"/>
    <p:sldId id="273" r:id="rId22"/>
    <p:sldId id="274" r:id="rId23"/>
    <p:sldId id="275" r:id="rId24"/>
    <p:sldId id="291" r:id="rId25"/>
    <p:sldId id="276" r:id="rId26"/>
    <p:sldId id="277" r:id="rId27"/>
    <p:sldId id="278" r:id="rId28"/>
    <p:sldId id="279" r:id="rId29"/>
    <p:sldId id="280" r:id="rId30"/>
    <p:sldId id="292" r:id="rId31"/>
    <p:sldId id="281" r:id="rId32"/>
    <p:sldId id="286" r:id="rId33"/>
    <p:sldId id="282" r:id="rId34"/>
    <p:sldId id="287" r:id="rId35"/>
    <p:sldId id="283" r:id="rId36"/>
    <p:sldId id="284" r:id="rId37"/>
    <p:sldId id="2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0D24C-C613-4C5D-7160-E70C8A7C73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C3182A-14AE-5972-BF6E-DB3695227B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4D02EB-080A-03C0-5174-8687D401A0BB}"/>
              </a:ext>
            </a:extLst>
          </p:cNvPr>
          <p:cNvSpPr>
            <a:spLocks noGrp="1"/>
          </p:cNvSpPr>
          <p:nvPr>
            <p:ph type="dt" sz="half" idx="10"/>
          </p:nvPr>
        </p:nvSpPr>
        <p:spPr/>
        <p:txBody>
          <a:bodyPr/>
          <a:lstStyle/>
          <a:p>
            <a:fld id="{9B6108FC-1139-4D25-ADB5-12F6253FE532}" type="datetimeFigureOut">
              <a:rPr lang="en-US" smtClean="0"/>
              <a:t>3/27/2023</a:t>
            </a:fld>
            <a:endParaRPr lang="en-US"/>
          </a:p>
        </p:txBody>
      </p:sp>
      <p:sp>
        <p:nvSpPr>
          <p:cNvPr id="5" name="Footer Placeholder 4">
            <a:extLst>
              <a:ext uri="{FF2B5EF4-FFF2-40B4-BE49-F238E27FC236}">
                <a16:creationId xmlns:a16="http://schemas.microsoft.com/office/drawing/2014/main" id="{7AF8DA6B-65FC-CCAB-F244-7E03BD19B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32861-EFD6-53F7-5A5A-ED9A01CAFC77}"/>
              </a:ext>
            </a:extLst>
          </p:cNvPr>
          <p:cNvSpPr>
            <a:spLocks noGrp="1"/>
          </p:cNvSpPr>
          <p:nvPr>
            <p:ph type="sldNum" sz="quarter" idx="12"/>
          </p:nvPr>
        </p:nvSpPr>
        <p:spPr/>
        <p:txBody>
          <a:bodyPr/>
          <a:lstStyle/>
          <a:p>
            <a:fld id="{4D39CB29-64FA-440A-B5D5-06FB21DA227C}" type="slidenum">
              <a:rPr lang="en-US" smtClean="0"/>
              <a:t>‹#›</a:t>
            </a:fld>
            <a:endParaRPr lang="en-US"/>
          </a:p>
        </p:txBody>
      </p:sp>
    </p:spTree>
    <p:extLst>
      <p:ext uri="{BB962C8B-B14F-4D97-AF65-F5344CB8AC3E}">
        <p14:creationId xmlns:p14="http://schemas.microsoft.com/office/powerpoint/2010/main" val="3549412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3366-E844-A16D-C9A8-695870F11D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B666DC-04BE-22AE-2C16-89228A93BA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B4C21-76C3-E72B-C22B-7A9680B50D23}"/>
              </a:ext>
            </a:extLst>
          </p:cNvPr>
          <p:cNvSpPr>
            <a:spLocks noGrp="1"/>
          </p:cNvSpPr>
          <p:nvPr>
            <p:ph type="dt" sz="half" idx="10"/>
          </p:nvPr>
        </p:nvSpPr>
        <p:spPr/>
        <p:txBody>
          <a:bodyPr/>
          <a:lstStyle/>
          <a:p>
            <a:fld id="{9B6108FC-1139-4D25-ADB5-12F6253FE532}" type="datetimeFigureOut">
              <a:rPr lang="en-US" smtClean="0"/>
              <a:t>3/27/2023</a:t>
            </a:fld>
            <a:endParaRPr lang="en-US"/>
          </a:p>
        </p:txBody>
      </p:sp>
      <p:sp>
        <p:nvSpPr>
          <p:cNvPr id="5" name="Footer Placeholder 4">
            <a:extLst>
              <a:ext uri="{FF2B5EF4-FFF2-40B4-BE49-F238E27FC236}">
                <a16:creationId xmlns:a16="http://schemas.microsoft.com/office/drawing/2014/main" id="{2C381764-8CDD-2D6E-231D-C83108601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AB3DE-34B8-88C1-14D3-D09F22034D1F}"/>
              </a:ext>
            </a:extLst>
          </p:cNvPr>
          <p:cNvSpPr>
            <a:spLocks noGrp="1"/>
          </p:cNvSpPr>
          <p:nvPr>
            <p:ph type="sldNum" sz="quarter" idx="12"/>
          </p:nvPr>
        </p:nvSpPr>
        <p:spPr/>
        <p:txBody>
          <a:bodyPr/>
          <a:lstStyle/>
          <a:p>
            <a:fld id="{4D39CB29-64FA-440A-B5D5-06FB21DA227C}" type="slidenum">
              <a:rPr lang="en-US" smtClean="0"/>
              <a:t>‹#›</a:t>
            </a:fld>
            <a:endParaRPr lang="en-US"/>
          </a:p>
        </p:txBody>
      </p:sp>
    </p:spTree>
    <p:extLst>
      <p:ext uri="{BB962C8B-B14F-4D97-AF65-F5344CB8AC3E}">
        <p14:creationId xmlns:p14="http://schemas.microsoft.com/office/powerpoint/2010/main" val="2858349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340F4-488D-C28C-227D-D41F567CBF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160B33-CA7C-238B-E931-B41010F69C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0FF11-77E5-284D-6F83-04B404094531}"/>
              </a:ext>
            </a:extLst>
          </p:cNvPr>
          <p:cNvSpPr>
            <a:spLocks noGrp="1"/>
          </p:cNvSpPr>
          <p:nvPr>
            <p:ph type="dt" sz="half" idx="10"/>
          </p:nvPr>
        </p:nvSpPr>
        <p:spPr/>
        <p:txBody>
          <a:bodyPr/>
          <a:lstStyle/>
          <a:p>
            <a:fld id="{9B6108FC-1139-4D25-ADB5-12F6253FE532}" type="datetimeFigureOut">
              <a:rPr lang="en-US" smtClean="0"/>
              <a:t>3/27/2023</a:t>
            </a:fld>
            <a:endParaRPr lang="en-US"/>
          </a:p>
        </p:txBody>
      </p:sp>
      <p:sp>
        <p:nvSpPr>
          <p:cNvPr id="5" name="Footer Placeholder 4">
            <a:extLst>
              <a:ext uri="{FF2B5EF4-FFF2-40B4-BE49-F238E27FC236}">
                <a16:creationId xmlns:a16="http://schemas.microsoft.com/office/drawing/2014/main" id="{AABCE2EE-A6DA-10C5-D49A-282D00DAD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9C994-22BC-6EC2-F92F-0DEA94051966}"/>
              </a:ext>
            </a:extLst>
          </p:cNvPr>
          <p:cNvSpPr>
            <a:spLocks noGrp="1"/>
          </p:cNvSpPr>
          <p:nvPr>
            <p:ph type="sldNum" sz="quarter" idx="12"/>
          </p:nvPr>
        </p:nvSpPr>
        <p:spPr/>
        <p:txBody>
          <a:bodyPr/>
          <a:lstStyle/>
          <a:p>
            <a:fld id="{4D39CB29-64FA-440A-B5D5-06FB21DA227C}" type="slidenum">
              <a:rPr lang="en-US" smtClean="0"/>
              <a:t>‹#›</a:t>
            </a:fld>
            <a:endParaRPr lang="en-US"/>
          </a:p>
        </p:txBody>
      </p:sp>
    </p:spTree>
    <p:extLst>
      <p:ext uri="{BB962C8B-B14F-4D97-AF65-F5344CB8AC3E}">
        <p14:creationId xmlns:p14="http://schemas.microsoft.com/office/powerpoint/2010/main" val="112636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1C88D-A740-5579-E9A7-13B4D0BF21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3993D4-BC4A-5014-C0F7-2FE2DD20F2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69DE7-6011-45F5-A404-193FF1697BF2}"/>
              </a:ext>
            </a:extLst>
          </p:cNvPr>
          <p:cNvSpPr>
            <a:spLocks noGrp="1"/>
          </p:cNvSpPr>
          <p:nvPr>
            <p:ph type="dt" sz="half" idx="10"/>
          </p:nvPr>
        </p:nvSpPr>
        <p:spPr/>
        <p:txBody>
          <a:bodyPr/>
          <a:lstStyle/>
          <a:p>
            <a:fld id="{9B6108FC-1139-4D25-ADB5-12F6253FE532}" type="datetimeFigureOut">
              <a:rPr lang="en-US" smtClean="0"/>
              <a:t>3/27/2023</a:t>
            </a:fld>
            <a:endParaRPr lang="en-US"/>
          </a:p>
        </p:txBody>
      </p:sp>
      <p:sp>
        <p:nvSpPr>
          <p:cNvPr id="5" name="Footer Placeholder 4">
            <a:extLst>
              <a:ext uri="{FF2B5EF4-FFF2-40B4-BE49-F238E27FC236}">
                <a16:creationId xmlns:a16="http://schemas.microsoft.com/office/drawing/2014/main" id="{F7CD3EFC-44FC-50D3-5AC9-016B4C9EA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0A860-7B74-CAAF-AF90-888A7480E0C9}"/>
              </a:ext>
            </a:extLst>
          </p:cNvPr>
          <p:cNvSpPr>
            <a:spLocks noGrp="1"/>
          </p:cNvSpPr>
          <p:nvPr>
            <p:ph type="sldNum" sz="quarter" idx="12"/>
          </p:nvPr>
        </p:nvSpPr>
        <p:spPr/>
        <p:txBody>
          <a:bodyPr/>
          <a:lstStyle/>
          <a:p>
            <a:fld id="{4D39CB29-64FA-440A-B5D5-06FB21DA227C}" type="slidenum">
              <a:rPr lang="en-US" smtClean="0"/>
              <a:t>‹#›</a:t>
            </a:fld>
            <a:endParaRPr lang="en-US"/>
          </a:p>
        </p:txBody>
      </p:sp>
    </p:spTree>
    <p:extLst>
      <p:ext uri="{BB962C8B-B14F-4D97-AF65-F5344CB8AC3E}">
        <p14:creationId xmlns:p14="http://schemas.microsoft.com/office/powerpoint/2010/main" val="393778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39F8-46AD-9C96-3179-996B58CE9B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A564F3-82B1-F379-2502-7874546A0A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E3E0B8-5683-38DC-B135-D81044F73CD1}"/>
              </a:ext>
            </a:extLst>
          </p:cNvPr>
          <p:cNvSpPr>
            <a:spLocks noGrp="1"/>
          </p:cNvSpPr>
          <p:nvPr>
            <p:ph type="dt" sz="half" idx="10"/>
          </p:nvPr>
        </p:nvSpPr>
        <p:spPr/>
        <p:txBody>
          <a:bodyPr/>
          <a:lstStyle/>
          <a:p>
            <a:fld id="{9B6108FC-1139-4D25-ADB5-12F6253FE532}" type="datetimeFigureOut">
              <a:rPr lang="en-US" smtClean="0"/>
              <a:t>3/27/2023</a:t>
            </a:fld>
            <a:endParaRPr lang="en-US"/>
          </a:p>
        </p:txBody>
      </p:sp>
      <p:sp>
        <p:nvSpPr>
          <p:cNvPr id="5" name="Footer Placeholder 4">
            <a:extLst>
              <a:ext uri="{FF2B5EF4-FFF2-40B4-BE49-F238E27FC236}">
                <a16:creationId xmlns:a16="http://schemas.microsoft.com/office/drawing/2014/main" id="{2B6F1C0B-64D2-AB71-5350-7745594B0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AA554-021E-7EBE-5144-A0FCAB699AA8}"/>
              </a:ext>
            </a:extLst>
          </p:cNvPr>
          <p:cNvSpPr>
            <a:spLocks noGrp="1"/>
          </p:cNvSpPr>
          <p:nvPr>
            <p:ph type="sldNum" sz="quarter" idx="12"/>
          </p:nvPr>
        </p:nvSpPr>
        <p:spPr/>
        <p:txBody>
          <a:bodyPr/>
          <a:lstStyle/>
          <a:p>
            <a:fld id="{4D39CB29-64FA-440A-B5D5-06FB21DA227C}" type="slidenum">
              <a:rPr lang="en-US" smtClean="0"/>
              <a:t>‹#›</a:t>
            </a:fld>
            <a:endParaRPr lang="en-US"/>
          </a:p>
        </p:txBody>
      </p:sp>
    </p:spTree>
    <p:extLst>
      <p:ext uri="{BB962C8B-B14F-4D97-AF65-F5344CB8AC3E}">
        <p14:creationId xmlns:p14="http://schemas.microsoft.com/office/powerpoint/2010/main" val="382183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591B-CBBB-3FE6-C134-8D1CC00AD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A10D6-2AF0-1698-F3D5-894B1BCBAB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E9634D-AB84-AC98-FBBB-9A5266C8F8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3E4C35-BE8D-B698-02D5-38AD15CFCBC5}"/>
              </a:ext>
            </a:extLst>
          </p:cNvPr>
          <p:cNvSpPr>
            <a:spLocks noGrp="1"/>
          </p:cNvSpPr>
          <p:nvPr>
            <p:ph type="dt" sz="half" idx="10"/>
          </p:nvPr>
        </p:nvSpPr>
        <p:spPr/>
        <p:txBody>
          <a:bodyPr/>
          <a:lstStyle/>
          <a:p>
            <a:fld id="{9B6108FC-1139-4D25-ADB5-12F6253FE532}" type="datetimeFigureOut">
              <a:rPr lang="en-US" smtClean="0"/>
              <a:t>3/27/2023</a:t>
            </a:fld>
            <a:endParaRPr lang="en-US"/>
          </a:p>
        </p:txBody>
      </p:sp>
      <p:sp>
        <p:nvSpPr>
          <p:cNvPr id="6" name="Footer Placeholder 5">
            <a:extLst>
              <a:ext uri="{FF2B5EF4-FFF2-40B4-BE49-F238E27FC236}">
                <a16:creationId xmlns:a16="http://schemas.microsoft.com/office/drawing/2014/main" id="{8A4EE756-1FEA-C7DA-4901-8B6C6F1DFC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2FA19-308E-5BC6-B99B-114ACDA0F071}"/>
              </a:ext>
            </a:extLst>
          </p:cNvPr>
          <p:cNvSpPr>
            <a:spLocks noGrp="1"/>
          </p:cNvSpPr>
          <p:nvPr>
            <p:ph type="sldNum" sz="quarter" idx="12"/>
          </p:nvPr>
        </p:nvSpPr>
        <p:spPr/>
        <p:txBody>
          <a:bodyPr/>
          <a:lstStyle/>
          <a:p>
            <a:fld id="{4D39CB29-64FA-440A-B5D5-06FB21DA227C}" type="slidenum">
              <a:rPr lang="en-US" smtClean="0"/>
              <a:t>‹#›</a:t>
            </a:fld>
            <a:endParaRPr lang="en-US"/>
          </a:p>
        </p:txBody>
      </p:sp>
    </p:spTree>
    <p:extLst>
      <p:ext uri="{BB962C8B-B14F-4D97-AF65-F5344CB8AC3E}">
        <p14:creationId xmlns:p14="http://schemas.microsoft.com/office/powerpoint/2010/main" val="2012186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A33C-28E6-74AF-D59A-6E40D5FBEA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352D71-91FE-806A-E324-D3A170880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AC36C4-1608-E6D0-F91E-689D74C9DB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146683-FBEA-3AAD-0A8A-F536042C2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32A3AD-6810-48E3-809D-199CBBF8D8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80587A-5394-4CE3-07B7-EBE233DA6D9F}"/>
              </a:ext>
            </a:extLst>
          </p:cNvPr>
          <p:cNvSpPr>
            <a:spLocks noGrp="1"/>
          </p:cNvSpPr>
          <p:nvPr>
            <p:ph type="dt" sz="half" idx="10"/>
          </p:nvPr>
        </p:nvSpPr>
        <p:spPr/>
        <p:txBody>
          <a:bodyPr/>
          <a:lstStyle/>
          <a:p>
            <a:fld id="{9B6108FC-1139-4D25-ADB5-12F6253FE532}" type="datetimeFigureOut">
              <a:rPr lang="en-US" smtClean="0"/>
              <a:t>3/27/2023</a:t>
            </a:fld>
            <a:endParaRPr lang="en-US"/>
          </a:p>
        </p:txBody>
      </p:sp>
      <p:sp>
        <p:nvSpPr>
          <p:cNvPr id="8" name="Footer Placeholder 7">
            <a:extLst>
              <a:ext uri="{FF2B5EF4-FFF2-40B4-BE49-F238E27FC236}">
                <a16:creationId xmlns:a16="http://schemas.microsoft.com/office/drawing/2014/main" id="{404293C9-338D-2823-32BD-D9EFD8F74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67BC3B-C37C-4B92-EF9B-A7840C76DA70}"/>
              </a:ext>
            </a:extLst>
          </p:cNvPr>
          <p:cNvSpPr>
            <a:spLocks noGrp="1"/>
          </p:cNvSpPr>
          <p:nvPr>
            <p:ph type="sldNum" sz="quarter" idx="12"/>
          </p:nvPr>
        </p:nvSpPr>
        <p:spPr/>
        <p:txBody>
          <a:bodyPr/>
          <a:lstStyle/>
          <a:p>
            <a:fld id="{4D39CB29-64FA-440A-B5D5-06FB21DA227C}" type="slidenum">
              <a:rPr lang="en-US" smtClean="0"/>
              <a:t>‹#›</a:t>
            </a:fld>
            <a:endParaRPr lang="en-US"/>
          </a:p>
        </p:txBody>
      </p:sp>
    </p:spTree>
    <p:extLst>
      <p:ext uri="{BB962C8B-B14F-4D97-AF65-F5344CB8AC3E}">
        <p14:creationId xmlns:p14="http://schemas.microsoft.com/office/powerpoint/2010/main" val="220374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C91B-EF0F-B8E1-5815-B859FF1A4B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517168-BF2A-FE40-A94A-F0A98E86BC96}"/>
              </a:ext>
            </a:extLst>
          </p:cNvPr>
          <p:cNvSpPr>
            <a:spLocks noGrp="1"/>
          </p:cNvSpPr>
          <p:nvPr>
            <p:ph type="dt" sz="half" idx="10"/>
          </p:nvPr>
        </p:nvSpPr>
        <p:spPr/>
        <p:txBody>
          <a:bodyPr/>
          <a:lstStyle/>
          <a:p>
            <a:fld id="{9B6108FC-1139-4D25-ADB5-12F6253FE532}" type="datetimeFigureOut">
              <a:rPr lang="en-US" smtClean="0"/>
              <a:t>3/27/2023</a:t>
            </a:fld>
            <a:endParaRPr lang="en-US"/>
          </a:p>
        </p:txBody>
      </p:sp>
      <p:sp>
        <p:nvSpPr>
          <p:cNvPr id="4" name="Footer Placeholder 3">
            <a:extLst>
              <a:ext uri="{FF2B5EF4-FFF2-40B4-BE49-F238E27FC236}">
                <a16:creationId xmlns:a16="http://schemas.microsoft.com/office/drawing/2014/main" id="{4B386285-662B-4CDD-71B6-2F8E93005C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171C7E-8B24-F9BB-006C-8156BCB6CBE5}"/>
              </a:ext>
            </a:extLst>
          </p:cNvPr>
          <p:cNvSpPr>
            <a:spLocks noGrp="1"/>
          </p:cNvSpPr>
          <p:nvPr>
            <p:ph type="sldNum" sz="quarter" idx="12"/>
          </p:nvPr>
        </p:nvSpPr>
        <p:spPr/>
        <p:txBody>
          <a:bodyPr/>
          <a:lstStyle/>
          <a:p>
            <a:fld id="{4D39CB29-64FA-440A-B5D5-06FB21DA227C}" type="slidenum">
              <a:rPr lang="en-US" smtClean="0"/>
              <a:t>‹#›</a:t>
            </a:fld>
            <a:endParaRPr lang="en-US"/>
          </a:p>
        </p:txBody>
      </p:sp>
    </p:spTree>
    <p:extLst>
      <p:ext uri="{BB962C8B-B14F-4D97-AF65-F5344CB8AC3E}">
        <p14:creationId xmlns:p14="http://schemas.microsoft.com/office/powerpoint/2010/main" val="393780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ABA96F-5616-A192-8333-611AAA0E0C48}"/>
              </a:ext>
            </a:extLst>
          </p:cNvPr>
          <p:cNvSpPr>
            <a:spLocks noGrp="1"/>
          </p:cNvSpPr>
          <p:nvPr>
            <p:ph type="dt" sz="half" idx="10"/>
          </p:nvPr>
        </p:nvSpPr>
        <p:spPr/>
        <p:txBody>
          <a:bodyPr/>
          <a:lstStyle/>
          <a:p>
            <a:fld id="{9B6108FC-1139-4D25-ADB5-12F6253FE532}" type="datetimeFigureOut">
              <a:rPr lang="en-US" smtClean="0"/>
              <a:t>3/27/2023</a:t>
            </a:fld>
            <a:endParaRPr lang="en-US"/>
          </a:p>
        </p:txBody>
      </p:sp>
      <p:sp>
        <p:nvSpPr>
          <p:cNvPr id="3" name="Footer Placeholder 2">
            <a:extLst>
              <a:ext uri="{FF2B5EF4-FFF2-40B4-BE49-F238E27FC236}">
                <a16:creationId xmlns:a16="http://schemas.microsoft.com/office/drawing/2014/main" id="{8921D046-BC28-558F-4691-91A81A0390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427CC7-B284-F5C3-80CA-752A123B4FB9}"/>
              </a:ext>
            </a:extLst>
          </p:cNvPr>
          <p:cNvSpPr>
            <a:spLocks noGrp="1"/>
          </p:cNvSpPr>
          <p:nvPr>
            <p:ph type="sldNum" sz="quarter" idx="12"/>
          </p:nvPr>
        </p:nvSpPr>
        <p:spPr/>
        <p:txBody>
          <a:bodyPr/>
          <a:lstStyle/>
          <a:p>
            <a:fld id="{4D39CB29-64FA-440A-B5D5-06FB21DA227C}" type="slidenum">
              <a:rPr lang="en-US" smtClean="0"/>
              <a:t>‹#›</a:t>
            </a:fld>
            <a:endParaRPr lang="en-US"/>
          </a:p>
        </p:txBody>
      </p:sp>
    </p:spTree>
    <p:extLst>
      <p:ext uri="{BB962C8B-B14F-4D97-AF65-F5344CB8AC3E}">
        <p14:creationId xmlns:p14="http://schemas.microsoft.com/office/powerpoint/2010/main" val="3384021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5637-1BB7-6801-A545-B2D1F947A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BBEFA0-2733-DD90-63B0-6138011C5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3F7AAF-A5EE-D500-48AE-56CA4033E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93CD2-24EB-8C74-352D-D2C3CBB59573}"/>
              </a:ext>
            </a:extLst>
          </p:cNvPr>
          <p:cNvSpPr>
            <a:spLocks noGrp="1"/>
          </p:cNvSpPr>
          <p:nvPr>
            <p:ph type="dt" sz="half" idx="10"/>
          </p:nvPr>
        </p:nvSpPr>
        <p:spPr/>
        <p:txBody>
          <a:bodyPr/>
          <a:lstStyle/>
          <a:p>
            <a:fld id="{9B6108FC-1139-4D25-ADB5-12F6253FE532}" type="datetimeFigureOut">
              <a:rPr lang="en-US" smtClean="0"/>
              <a:t>3/27/2023</a:t>
            </a:fld>
            <a:endParaRPr lang="en-US"/>
          </a:p>
        </p:txBody>
      </p:sp>
      <p:sp>
        <p:nvSpPr>
          <p:cNvPr id="6" name="Footer Placeholder 5">
            <a:extLst>
              <a:ext uri="{FF2B5EF4-FFF2-40B4-BE49-F238E27FC236}">
                <a16:creationId xmlns:a16="http://schemas.microsoft.com/office/drawing/2014/main" id="{38047E4C-F2F3-A809-E29B-F77BD4014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4D235-92B1-E378-10DA-2DA327F27B72}"/>
              </a:ext>
            </a:extLst>
          </p:cNvPr>
          <p:cNvSpPr>
            <a:spLocks noGrp="1"/>
          </p:cNvSpPr>
          <p:nvPr>
            <p:ph type="sldNum" sz="quarter" idx="12"/>
          </p:nvPr>
        </p:nvSpPr>
        <p:spPr/>
        <p:txBody>
          <a:bodyPr/>
          <a:lstStyle/>
          <a:p>
            <a:fld id="{4D39CB29-64FA-440A-B5D5-06FB21DA227C}" type="slidenum">
              <a:rPr lang="en-US" smtClean="0"/>
              <a:t>‹#›</a:t>
            </a:fld>
            <a:endParaRPr lang="en-US"/>
          </a:p>
        </p:txBody>
      </p:sp>
    </p:spTree>
    <p:extLst>
      <p:ext uri="{BB962C8B-B14F-4D97-AF65-F5344CB8AC3E}">
        <p14:creationId xmlns:p14="http://schemas.microsoft.com/office/powerpoint/2010/main" val="192114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2B84-0FD5-8838-6DA2-5615651A1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CA8346-051D-A237-DB83-75D88AC0D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D4B8D3-8B4D-569F-87B3-85FAA1C5F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F6BFE1-D4E5-47E4-CA34-897B8A8D659E}"/>
              </a:ext>
            </a:extLst>
          </p:cNvPr>
          <p:cNvSpPr>
            <a:spLocks noGrp="1"/>
          </p:cNvSpPr>
          <p:nvPr>
            <p:ph type="dt" sz="half" idx="10"/>
          </p:nvPr>
        </p:nvSpPr>
        <p:spPr/>
        <p:txBody>
          <a:bodyPr/>
          <a:lstStyle/>
          <a:p>
            <a:fld id="{9B6108FC-1139-4D25-ADB5-12F6253FE532}" type="datetimeFigureOut">
              <a:rPr lang="en-US" smtClean="0"/>
              <a:t>3/27/2023</a:t>
            </a:fld>
            <a:endParaRPr lang="en-US"/>
          </a:p>
        </p:txBody>
      </p:sp>
      <p:sp>
        <p:nvSpPr>
          <p:cNvPr id="6" name="Footer Placeholder 5">
            <a:extLst>
              <a:ext uri="{FF2B5EF4-FFF2-40B4-BE49-F238E27FC236}">
                <a16:creationId xmlns:a16="http://schemas.microsoft.com/office/drawing/2014/main" id="{A42C4A36-D9C9-2CB4-78C4-2A997EF138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362AE8-EAFC-73EC-86FE-2F2A2C359152}"/>
              </a:ext>
            </a:extLst>
          </p:cNvPr>
          <p:cNvSpPr>
            <a:spLocks noGrp="1"/>
          </p:cNvSpPr>
          <p:nvPr>
            <p:ph type="sldNum" sz="quarter" idx="12"/>
          </p:nvPr>
        </p:nvSpPr>
        <p:spPr/>
        <p:txBody>
          <a:bodyPr/>
          <a:lstStyle/>
          <a:p>
            <a:fld id="{4D39CB29-64FA-440A-B5D5-06FB21DA227C}" type="slidenum">
              <a:rPr lang="en-US" smtClean="0"/>
              <a:t>‹#›</a:t>
            </a:fld>
            <a:endParaRPr lang="en-US"/>
          </a:p>
        </p:txBody>
      </p:sp>
    </p:spTree>
    <p:extLst>
      <p:ext uri="{BB962C8B-B14F-4D97-AF65-F5344CB8AC3E}">
        <p14:creationId xmlns:p14="http://schemas.microsoft.com/office/powerpoint/2010/main" val="419305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8203EB-F15A-89CF-C000-D0879A38F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1412AF-20D7-F2C7-D4D2-F9FE7973B7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E49E3-9566-01D6-403C-3D01E237E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108FC-1139-4D25-ADB5-12F6253FE532}" type="datetimeFigureOut">
              <a:rPr lang="en-US" smtClean="0"/>
              <a:t>3/27/2023</a:t>
            </a:fld>
            <a:endParaRPr lang="en-US"/>
          </a:p>
        </p:txBody>
      </p:sp>
      <p:sp>
        <p:nvSpPr>
          <p:cNvPr id="5" name="Footer Placeholder 4">
            <a:extLst>
              <a:ext uri="{FF2B5EF4-FFF2-40B4-BE49-F238E27FC236}">
                <a16:creationId xmlns:a16="http://schemas.microsoft.com/office/drawing/2014/main" id="{2A482337-CB9E-E1FE-338B-11E2265AC6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54696E-762E-6306-C99E-ED36E0192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9CB29-64FA-440A-B5D5-06FB21DA227C}" type="slidenum">
              <a:rPr lang="en-US" smtClean="0"/>
              <a:t>‹#›</a:t>
            </a:fld>
            <a:endParaRPr lang="en-US"/>
          </a:p>
        </p:txBody>
      </p:sp>
    </p:spTree>
    <p:extLst>
      <p:ext uri="{BB962C8B-B14F-4D97-AF65-F5344CB8AC3E}">
        <p14:creationId xmlns:p14="http://schemas.microsoft.com/office/powerpoint/2010/main" val="762884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D5E7-93FF-4A2E-EEC8-3AEBDA863310}"/>
              </a:ext>
            </a:extLst>
          </p:cNvPr>
          <p:cNvSpPr>
            <a:spLocks noGrp="1"/>
          </p:cNvSpPr>
          <p:nvPr>
            <p:ph type="ctrTitle"/>
          </p:nvPr>
        </p:nvSpPr>
        <p:spPr/>
        <p:txBody>
          <a:bodyPr/>
          <a:lstStyle/>
          <a:p>
            <a:r>
              <a:rPr lang="en-US" dirty="0"/>
              <a:t>Data Models</a:t>
            </a:r>
          </a:p>
        </p:txBody>
      </p:sp>
    </p:spTree>
    <p:extLst>
      <p:ext uri="{BB962C8B-B14F-4D97-AF65-F5344CB8AC3E}">
        <p14:creationId xmlns:p14="http://schemas.microsoft.com/office/powerpoint/2010/main" val="3144594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721A-676D-D9B9-7BEC-0BFEC3D30D71}"/>
              </a:ext>
            </a:extLst>
          </p:cNvPr>
          <p:cNvSpPr>
            <a:spLocks noGrp="1"/>
          </p:cNvSpPr>
          <p:nvPr>
            <p:ph type="title"/>
          </p:nvPr>
        </p:nvSpPr>
        <p:spPr>
          <a:xfrm>
            <a:off x="838199" y="365125"/>
            <a:ext cx="10708341" cy="1325563"/>
          </a:xfrm>
        </p:spPr>
        <p:txBody>
          <a:bodyPr/>
          <a:lstStyle/>
          <a:p>
            <a:r>
              <a:rPr lang="en-US" b="0" i="0" dirty="0">
                <a:solidFill>
                  <a:srgbClr val="343541"/>
                </a:solidFill>
                <a:effectLst/>
              </a:rPr>
              <a:t>DBMS that implements Hierarchical Model</a:t>
            </a:r>
            <a:endParaRPr lang="en-US" dirty="0"/>
          </a:p>
        </p:txBody>
      </p:sp>
      <p:sp>
        <p:nvSpPr>
          <p:cNvPr id="3" name="Content Placeholder 2">
            <a:extLst>
              <a:ext uri="{FF2B5EF4-FFF2-40B4-BE49-F238E27FC236}">
                <a16:creationId xmlns:a16="http://schemas.microsoft.com/office/drawing/2014/main" id="{A0680B7C-41A6-8431-45D5-AC700AEC440A}"/>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rgbClr val="374151"/>
                </a:solidFill>
                <a:effectLst/>
                <a:latin typeface="+mj-lt"/>
              </a:rPr>
              <a:t>IBM Information Management System (IMS): IMS is a hierarchical database management system designed for transaction processing and online applications.</a:t>
            </a:r>
          </a:p>
          <a:p>
            <a:pPr algn="l">
              <a:buFont typeface="+mj-lt"/>
              <a:buAutoNum type="arabicPeriod"/>
            </a:pPr>
            <a:r>
              <a:rPr lang="en-US" b="0" i="0" dirty="0">
                <a:solidFill>
                  <a:srgbClr val="374151"/>
                </a:solidFill>
                <a:effectLst/>
                <a:latin typeface="+mj-lt"/>
              </a:rPr>
              <a:t>Integrated Data Store (IDS): IDS is a hierarchical database management system that provides an integrated environment for database management, application development, and data analysis.</a:t>
            </a:r>
          </a:p>
          <a:p>
            <a:pPr algn="l">
              <a:buFont typeface="+mj-lt"/>
              <a:buAutoNum type="arabicPeriod"/>
            </a:pPr>
            <a:r>
              <a:rPr lang="en-US" b="0" i="0" dirty="0">
                <a:solidFill>
                  <a:srgbClr val="374151"/>
                </a:solidFill>
                <a:effectLst/>
                <a:latin typeface="+mj-lt"/>
              </a:rPr>
              <a:t>CA-IDMS: CA-IDMS is a hierarchical database management system that provides a high-performance environment for large-scale transaction processing and database management.</a:t>
            </a:r>
          </a:p>
          <a:p>
            <a:pPr algn="l">
              <a:buFont typeface="+mj-lt"/>
              <a:buAutoNum type="arabicPeriod"/>
            </a:pPr>
            <a:r>
              <a:rPr lang="en-US" b="0" i="0" dirty="0">
                <a:solidFill>
                  <a:srgbClr val="374151"/>
                </a:solidFill>
                <a:effectLst/>
                <a:latin typeface="+mj-lt"/>
              </a:rPr>
              <a:t>CICS: CICS is a transaction processing system that supports the hierarchical data model through the use of data structures such as the CICS Data Table.</a:t>
            </a:r>
          </a:p>
        </p:txBody>
      </p:sp>
    </p:spTree>
    <p:extLst>
      <p:ext uri="{BB962C8B-B14F-4D97-AF65-F5344CB8AC3E}">
        <p14:creationId xmlns:p14="http://schemas.microsoft.com/office/powerpoint/2010/main" val="286496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ED26-7D55-A3BA-58BE-C8C67529CDE4}"/>
              </a:ext>
            </a:extLst>
          </p:cNvPr>
          <p:cNvSpPr>
            <a:spLocks noGrp="1"/>
          </p:cNvSpPr>
          <p:nvPr>
            <p:ph type="title"/>
          </p:nvPr>
        </p:nvSpPr>
        <p:spPr/>
        <p:txBody>
          <a:bodyPr>
            <a:normAutofit/>
          </a:bodyPr>
          <a:lstStyle/>
          <a:p>
            <a:r>
              <a:rPr lang="en-US" i="0" dirty="0">
                <a:solidFill>
                  <a:srgbClr val="333333"/>
                </a:solidFill>
                <a:effectLst/>
              </a:rPr>
              <a:t>Network Model</a:t>
            </a:r>
            <a:endParaRPr lang="en-US" dirty="0"/>
          </a:p>
        </p:txBody>
      </p:sp>
      <p:sp>
        <p:nvSpPr>
          <p:cNvPr id="3" name="Content Placeholder 2">
            <a:extLst>
              <a:ext uri="{FF2B5EF4-FFF2-40B4-BE49-F238E27FC236}">
                <a16:creationId xmlns:a16="http://schemas.microsoft.com/office/drawing/2014/main" id="{69B8A2A2-3E91-FBF0-336C-500BCF10D51B}"/>
              </a:ext>
            </a:extLst>
          </p:cNvPr>
          <p:cNvSpPr>
            <a:spLocks noGrp="1"/>
          </p:cNvSpPr>
          <p:nvPr>
            <p:ph idx="1"/>
          </p:nvPr>
        </p:nvSpPr>
        <p:spPr/>
        <p:txBody>
          <a:bodyPr/>
          <a:lstStyle/>
          <a:p>
            <a:r>
              <a:rPr lang="en-US" b="0" i="0" dirty="0">
                <a:solidFill>
                  <a:srgbClr val="333333"/>
                </a:solidFill>
                <a:effectLst/>
                <a:latin typeface="+mj-lt"/>
              </a:rPr>
              <a:t>This model is an extension of the hierarchical model. It was the most popular model before the relational model.</a:t>
            </a:r>
          </a:p>
          <a:p>
            <a:r>
              <a:rPr lang="en-US" b="0" i="0" dirty="0">
                <a:solidFill>
                  <a:srgbClr val="333333"/>
                </a:solidFill>
                <a:effectLst/>
                <a:latin typeface="+mj-lt"/>
              </a:rPr>
              <a:t>This model is the same as the hierarchical model, the only difference is that a record can have more than one parent.</a:t>
            </a:r>
            <a:endParaRPr lang="en-US" dirty="0">
              <a:solidFill>
                <a:srgbClr val="333333"/>
              </a:solidFill>
              <a:latin typeface="+mj-lt"/>
            </a:endParaRPr>
          </a:p>
          <a:p>
            <a:r>
              <a:rPr lang="en-US" b="0" i="0" dirty="0">
                <a:solidFill>
                  <a:srgbClr val="333333"/>
                </a:solidFill>
                <a:effectLst/>
                <a:latin typeface="+mj-lt"/>
              </a:rPr>
              <a:t>It replaces the hierarchical tree with a graph. </a:t>
            </a:r>
          </a:p>
          <a:p>
            <a:r>
              <a:rPr lang="en-US" b="1" i="1" dirty="0">
                <a:solidFill>
                  <a:srgbClr val="333333"/>
                </a:solidFill>
                <a:effectLst/>
                <a:latin typeface="+mj-lt"/>
              </a:rPr>
              <a:t>Example: </a:t>
            </a:r>
            <a:r>
              <a:rPr lang="en-US" b="0" i="0" dirty="0">
                <a:solidFill>
                  <a:srgbClr val="333333"/>
                </a:solidFill>
                <a:effectLst/>
                <a:latin typeface="+mj-lt"/>
              </a:rPr>
              <a:t>In the example below we can see that node student has two parents i.e. CSE Department and Library. This was earlier not possible in the hierarchical model.</a:t>
            </a:r>
            <a:endParaRPr lang="en-US" dirty="0">
              <a:latin typeface="+mj-lt"/>
            </a:endParaRPr>
          </a:p>
        </p:txBody>
      </p:sp>
    </p:spTree>
    <p:extLst>
      <p:ext uri="{BB962C8B-B14F-4D97-AF65-F5344CB8AC3E}">
        <p14:creationId xmlns:p14="http://schemas.microsoft.com/office/powerpoint/2010/main" val="3717087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E044-BA84-54AC-80C5-63A190278D6B}"/>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4859E601-2E50-E7C3-0948-B650E71AC9B9}"/>
              </a:ext>
            </a:extLst>
          </p:cNvPr>
          <p:cNvPicPr>
            <a:picLocks noGrp="1" noChangeAspect="1"/>
          </p:cNvPicPr>
          <p:nvPr>
            <p:ph idx="1"/>
          </p:nvPr>
        </p:nvPicPr>
        <p:blipFill>
          <a:blip r:embed="rId2"/>
          <a:stretch>
            <a:fillRect/>
          </a:stretch>
        </p:blipFill>
        <p:spPr>
          <a:xfrm>
            <a:off x="2568141" y="1825625"/>
            <a:ext cx="7055717" cy="4351338"/>
          </a:xfrm>
        </p:spPr>
      </p:pic>
    </p:spTree>
    <p:extLst>
      <p:ext uri="{BB962C8B-B14F-4D97-AF65-F5344CB8AC3E}">
        <p14:creationId xmlns:p14="http://schemas.microsoft.com/office/powerpoint/2010/main" val="1500723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AD55-3847-FD58-484E-B407EF085F4A}"/>
              </a:ext>
            </a:extLst>
          </p:cNvPr>
          <p:cNvSpPr>
            <a:spLocks noGrp="1"/>
          </p:cNvSpPr>
          <p:nvPr>
            <p:ph type="title"/>
          </p:nvPr>
        </p:nvSpPr>
        <p:spPr/>
        <p:txBody>
          <a:bodyPr/>
          <a:lstStyle/>
          <a:p>
            <a:r>
              <a:rPr lang="en-US" dirty="0"/>
              <a:t>Features of a Network Model</a:t>
            </a:r>
          </a:p>
        </p:txBody>
      </p:sp>
      <p:sp>
        <p:nvSpPr>
          <p:cNvPr id="3" name="Content Placeholder 2">
            <a:extLst>
              <a:ext uri="{FF2B5EF4-FFF2-40B4-BE49-F238E27FC236}">
                <a16:creationId xmlns:a16="http://schemas.microsoft.com/office/drawing/2014/main" id="{9CB2FCA5-00AE-5E7A-C8C8-3D9A25414DC8}"/>
              </a:ext>
            </a:extLst>
          </p:cNvPr>
          <p:cNvSpPr>
            <a:spLocks noGrp="1"/>
          </p:cNvSpPr>
          <p:nvPr>
            <p:ph idx="1"/>
          </p:nvPr>
        </p:nvSpPr>
        <p:spPr/>
        <p:txBody>
          <a:bodyPr>
            <a:normAutofit lnSpcReduction="10000"/>
          </a:bodyPr>
          <a:lstStyle/>
          <a:p>
            <a:pPr algn="l">
              <a:buFont typeface="+mj-lt"/>
              <a:buAutoNum type="arabicPeriod"/>
            </a:pPr>
            <a:r>
              <a:rPr lang="en-US" b="1" i="1" dirty="0">
                <a:solidFill>
                  <a:srgbClr val="333333"/>
                </a:solidFill>
                <a:effectLst/>
                <a:latin typeface="+mj-lt"/>
              </a:rPr>
              <a:t>Ability to Merge more Relationships: </a:t>
            </a:r>
            <a:r>
              <a:rPr lang="en-US" b="0" i="0" dirty="0">
                <a:solidFill>
                  <a:srgbClr val="333333"/>
                </a:solidFill>
                <a:effectLst/>
                <a:latin typeface="+mj-lt"/>
              </a:rPr>
              <a:t>In this model, as there are more relationships so data is more related. This model has the ability to manage one-to-one relationships as well as many-to-many relationships.</a:t>
            </a:r>
          </a:p>
          <a:p>
            <a:pPr algn="l">
              <a:buFont typeface="+mj-lt"/>
              <a:buAutoNum type="arabicPeriod"/>
            </a:pPr>
            <a:r>
              <a:rPr lang="en-US" b="1" i="1" dirty="0">
                <a:solidFill>
                  <a:srgbClr val="333333"/>
                </a:solidFill>
                <a:effectLst/>
                <a:latin typeface="+mj-lt"/>
              </a:rPr>
              <a:t>Many paths: </a:t>
            </a:r>
            <a:r>
              <a:rPr lang="en-US" b="0" i="0" dirty="0">
                <a:solidFill>
                  <a:srgbClr val="333333"/>
                </a:solidFill>
                <a:effectLst/>
                <a:latin typeface="+mj-lt"/>
              </a:rPr>
              <a:t>As there are more relationships so there can be more than one path to the same record. This makes data access fast and simple.</a:t>
            </a:r>
          </a:p>
          <a:p>
            <a:pPr algn="l">
              <a:buFont typeface="+mj-lt"/>
              <a:buAutoNum type="arabicPeriod"/>
            </a:pPr>
            <a:r>
              <a:rPr lang="en-US" b="1" i="1" dirty="0">
                <a:solidFill>
                  <a:srgbClr val="333333"/>
                </a:solidFill>
                <a:effectLst/>
                <a:latin typeface="+mj-lt"/>
              </a:rPr>
              <a:t>Circular Linked List: </a:t>
            </a:r>
            <a:r>
              <a:rPr lang="en-US" b="0" i="0" dirty="0">
                <a:solidFill>
                  <a:srgbClr val="333333"/>
                </a:solidFill>
                <a:effectLst/>
                <a:latin typeface="+mj-lt"/>
              </a:rPr>
              <a:t>The operations on the network model are done with the help of the circular linked list. The current position is maintained with the help of a program and this position navigates through the records according to the relationship.</a:t>
            </a:r>
          </a:p>
          <a:p>
            <a:pPr marL="0" indent="0">
              <a:buNone/>
            </a:pPr>
            <a:endParaRPr lang="en-US" dirty="0">
              <a:latin typeface="+mj-lt"/>
            </a:endParaRPr>
          </a:p>
        </p:txBody>
      </p:sp>
    </p:spTree>
    <p:extLst>
      <p:ext uri="{BB962C8B-B14F-4D97-AF65-F5344CB8AC3E}">
        <p14:creationId xmlns:p14="http://schemas.microsoft.com/office/powerpoint/2010/main" val="667701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B6D8-2585-69C8-EF61-D9617B49590E}"/>
              </a:ext>
            </a:extLst>
          </p:cNvPr>
          <p:cNvSpPr>
            <a:spLocks noGrp="1"/>
          </p:cNvSpPr>
          <p:nvPr>
            <p:ph type="title"/>
          </p:nvPr>
        </p:nvSpPr>
        <p:spPr/>
        <p:txBody>
          <a:bodyPr/>
          <a:lstStyle/>
          <a:p>
            <a:r>
              <a:rPr lang="en-US" dirty="0"/>
              <a:t>Advantages of Network Model</a:t>
            </a:r>
            <a:br>
              <a:rPr lang="en-US" dirty="0"/>
            </a:br>
            <a:endParaRPr lang="en-US" dirty="0"/>
          </a:p>
        </p:txBody>
      </p:sp>
      <p:sp>
        <p:nvSpPr>
          <p:cNvPr id="3" name="Content Placeholder 2">
            <a:extLst>
              <a:ext uri="{FF2B5EF4-FFF2-40B4-BE49-F238E27FC236}">
                <a16:creationId xmlns:a16="http://schemas.microsoft.com/office/drawing/2014/main" id="{BD3F3FA5-1BD9-6013-E521-A70012F56FDE}"/>
              </a:ext>
            </a:extLst>
          </p:cNvPr>
          <p:cNvSpPr>
            <a:spLocks noGrp="1"/>
          </p:cNvSpPr>
          <p:nvPr>
            <p:ph idx="1"/>
          </p:nvPr>
        </p:nvSpPr>
        <p:spPr/>
        <p:txBody>
          <a:bodyPr/>
          <a:lstStyle/>
          <a:p>
            <a:pPr algn="l">
              <a:buFont typeface="Arial" panose="020B0604020202020204" pitchFamily="34" charset="0"/>
              <a:buChar char="•"/>
            </a:pPr>
            <a:r>
              <a:rPr lang="en-US" b="0" i="0" dirty="0">
                <a:solidFill>
                  <a:srgbClr val="333333"/>
                </a:solidFill>
                <a:effectLst/>
                <a:latin typeface="+mj-lt"/>
                <a:ea typeface="MS Gothic" panose="020B0609070205080204" pitchFamily="49" charset="-128"/>
              </a:rPr>
              <a:t>The data can be accessed faster as compared to the hierarchical model. This is because the data is more related in the network model and there can be more than one path to reach a particular node. So the data can be accessed in many ways.</a:t>
            </a:r>
          </a:p>
          <a:p>
            <a:pPr algn="l">
              <a:buFont typeface="Arial" panose="020B0604020202020204" pitchFamily="34" charset="0"/>
              <a:buChar char="•"/>
            </a:pPr>
            <a:r>
              <a:rPr lang="en-US" b="0" i="0" dirty="0">
                <a:solidFill>
                  <a:srgbClr val="333333"/>
                </a:solidFill>
                <a:effectLst/>
                <a:latin typeface="+mj-lt"/>
                <a:ea typeface="MS Gothic" panose="020B0609070205080204" pitchFamily="49" charset="-128"/>
              </a:rPr>
              <a:t>As there is a parent-child relationship so data integrity is present. Any change in parent record is reflected in the child record.</a:t>
            </a:r>
          </a:p>
        </p:txBody>
      </p:sp>
    </p:spTree>
    <p:extLst>
      <p:ext uri="{BB962C8B-B14F-4D97-AF65-F5344CB8AC3E}">
        <p14:creationId xmlns:p14="http://schemas.microsoft.com/office/powerpoint/2010/main" val="287558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02ED-EE1A-AFE9-4B08-5F816212BC85}"/>
              </a:ext>
            </a:extLst>
          </p:cNvPr>
          <p:cNvSpPr>
            <a:spLocks noGrp="1"/>
          </p:cNvSpPr>
          <p:nvPr>
            <p:ph type="title"/>
          </p:nvPr>
        </p:nvSpPr>
        <p:spPr/>
        <p:txBody>
          <a:bodyPr/>
          <a:lstStyle/>
          <a:p>
            <a:r>
              <a:rPr lang="en-US" dirty="0"/>
              <a:t>Disadvantages of Network Model</a:t>
            </a:r>
          </a:p>
        </p:txBody>
      </p:sp>
      <p:sp>
        <p:nvSpPr>
          <p:cNvPr id="3" name="Content Placeholder 2">
            <a:extLst>
              <a:ext uri="{FF2B5EF4-FFF2-40B4-BE49-F238E27FC236}">
                <a16:creationId xmlns:a16="http://schemas.microsoft.com/office/drawing/2014/main" id="{DEA35D58-E347-F7CD-C7C7-AC2EA8F4A6E8}"/>
              </a:ext>
            </a:extLst>
          </p:cNvPr>
          <p:cNvSpPr>
            <a:spLocks noGrp="1"/>
          </p:cNvSpPr>
          <p:nvPr>
            <p:ph idx="1"/>
          </p:nvPr>
        </p:nvSpPr>
        <p:spPr/>
        <p:txBody>
          <a:bodyPr/>
          <a:lstStyle/>
          <a:p>
            <a:pPr algn="l">
              <a:buFont typeface="Arial" panose="020B0604020202020204" pitchFamily="34" charset="0"/>
              <a:buChar char="•"/>
            </a:pPr>
            <a:r>
              <a:rPr lang="en-US" b="0" i="0" dirty="0">
                <a:solidFill>
                  <a:srgbClr val="333333"/>
                </a:solidFill>
                <a:effectLst/>
                <a:latin typeface="+mj-lt"/>
              </a:rPr>
              <a:t>As more and more relationships need to be handled the system might get complex. So, a user must be having detailed knowledge of the model to work with the model.</a:t>
            </a:r>
          </a:p>
          <a:p>
            <a:pPr algn="l">
              <a:buFont typeface="Arial" panose="020B0604020202020204" pitchFamily="34" charset="0"/>
              <a:buChar char="•"/>
            </a:pPr>
            <a:r>
              <a:rPr lang="en-US" b="0" i="0" dirty="0">
                <a:solidFill>
                  <a:srgbClr val="333333"/>
                </a:solidFill>
                <a:effectLst/>
                <a:latin typeface="+mj-lt"/>
              </a:rPr>
              <a:t>Any change like </a:t>
            </a:r>
            <a:r>
              <a:rPr lang="en-US" b="0" i="0" dirty="0" err="1">
                <a:solidFill>
                  <a:srgbClr val="333333"/>
                </a:solidFill>
                <a:effectLst/>
                <a:latin typeface="+mj-lt"/>
              </a:rPr>
              <a:t>updation</a:t>
            </a:r>
            <a:r>
              <a:rPr lang="en-US" b="0" i="0" dirty="0">
                <a:solidFill>
                  <a:srgbClr val="333333"/>
                </a:solidFill>
                <a:effectLst/>
                <a:latin typeface="+mj-lt"/>
              </a:rPr>
              <a:t>, deletion, insertion is very complex.</a:t>
            </a:r>
          </a:p>
        </p:txBody>
      </p:sp>
    </p:spTree>
    <p:extLst>
      <p:ext uri="{BB962C8B-B14F-4D97-AF65-F5344CB8AC3E}">
        <p14:creationId xmlns:p14="http://schemas.microsoft.com/office/powerpoint/2010/main" val="4205309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B3C0E-4A84-E919-1BBD-F06776B9D42D}"/>
              </a:ext>
            </a:extLst>
          </p:cNvPr>
          <p:cNvSpPr>
            <a:spLocks noGrp="1"/>
          </p:cNvSpPr>
          <p:nvPr>
            <p:ph idx="1"/>
          </p:nvPr>
        </p:nvSpPr>
        <p:spPr/>
        <p:txBody>
          <a:bodyPr/>
          <a:lstStyle/>
          <a:p>
            <a:pPr algn="l">
              <a:buFont typeface="+mj-lt"/>
              <a:buAutoNum type="arabicPeriod"/>
            </a:pPr>
            <a:r>
              <a:rPr lang="en-US" b="0" i="0" dirty="0">
                <a:solidFill>
                  <a:srgbClr val="374151"/>
                </a:solidFill>
                <a:effectLst/>
                <a:latin typeface="+mj-lt"/>
              </a:rPr>
              <a:t>Integrated Data Store (IDS): IDS is a hierarchical and network database management system that provides an integrated environment for database management, application development, and data analysis.</a:t>
            </a:r>
          </a:p>
          <a:p>
            <a:pPr algn="l">
              <a:buFont typeface="+mj-lt"/>
              <a:buAutoNum type="arabicPeriod"/>
            </a:pPr>
            <a:r>
              <a:rPr lang="en-US" b="0" i="0" dirty="0">
                <a:solidFill>
                  <a:srgbClr val="374151"/>
                </a:solidFill>
                <a:effectLst/>
                <a:latin typeface="+mj-lt"/>
              </a:rPr>
              <a:t>ADABAS: ADABAS is a high-performance network database management system designed for transaction processing and online applications.</a:t>
            </a:r>
          </a:p>
          <a:p>
            <a:pPr algn="l">
              <a:buFont typeface="+mj-lt"/>
              <a:buAutoNum type="arabicPeriod"/>
            </a:pPr>
            <a:r>
              <a:rPr lang="en-US" b="0" i="0" dirty="0">
                <a:solidFill>
                  <a:srgbClr val="374151"/>
                </a:solidFill>
                <a:effectLst/>
                <a:latin typeface="+mj-lt"/>
              </a:rPr>
              <a:t>Model 204: Model 204 is a high-performance network database management system designed for large-scale transaction processing and data management.</a:t>
            </a:r>
          </a:p>
        </p:txBody>
      </p:sp>
      <p:sp>
        <p:nvSpPr>
          <p:cNvPr id="4" name="Rectangle 1">
            <a:extLst>
              <a:ext uri="{FF2B5EF4-FFF2-40B4-BE49-F238E27FC236}">
                <a16:creationId xmlns:a16="http://schemas.microsoft.com/office/drawing/2014/main" id="{684D3203-D249-1B11-EB07-D9E6B7071515}"/>
              </a:ext>
            </a:extLst>
          </p:cNvPr>
          <p:cNvSpPr>
            <a:spLocks noGrp="1" noChangeArrowheads="1"/>
          </p:cNvSpPr>
          <p:nvPr>
            <p:ph type="title"/>
          </p:nvPr>
        </p:nvSpPr>
        <p:spPr bwMode="auto">
          <a:xfrm>
            <a:off x="838200" y="643186"/>
            <a:ext cx="1103667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j-lt"/>
              </a:rPr>
              <a:t>DBMS which implements Network data Model? </a:t>
            </a:r>
          </a:p>
        </p:txBody>
      </p:sp>
    </p:spTree>
    <p:extLst>
      <p:ext uri="{BB962C8B-B14F-4D97-AF65-F5344CB8AC3E}">
        <p14:creationId xmlns:p14="http://schemas.microsoft.com/office/powerpoint/2010/main" val="3407873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B758-7297-2E3B-B7C2-AAF7C11BFED8}"/>
              </a:ext>
            </a:extLst>
          </p:cNvPr>
          <p:cNvSpPr>
            <a:spLocks noGrp="1"/>
          </p:cNvSpPr>
          <p:nvPr>
            <p:ph type="title"/>
          </p:nvPr>
        </p:nvSpPr>
        <p:spPr/>
        <p:txBody>
          <a:bodyPr>
            <a:normAutofit/>
          </a:bodyPr>
          <a:lstStyle/>
          <a:p>
            <a:r>
              <a:rPr lang="en-US" i="0" dirty="0">
                <a:solidFill>
                  <a:srgbClr val="333333"/>
                </a:solidFill>
                <a:effectLst/>
              </a:rPr>
              <a:t>Entity-Relationship Model</a:t>
            </a:r>
            <a:endParaRPr lang="en-US" dirty="0"/>
          </a:p>
        </p:txBody>
      </p:sp>
      <p:sp>
        <p:nvSpPr>
          <p:cNvPr id="3" name="Content Placeholder 2">
            <a:extLst>
              <a:ext uri="{FF2B5EF4-FFF2-40B4-BE49-F238E27FC236}">
                <a16:creationId xmlns:a16="http://schemas.microsoft.com/office/drawing/2014/main" id="{0D754633-ED49-FA79-48E0-7ADABBE7E350}"/>
              </a:ext>
            </a:extLst>
          </p:cNvPr>
          <p:cNvSpPr>
            <a:spLocks noGrp="1"/>
          </p:cNvSpPr>
          <p:nvPr>
            <p:ph idx="1"/>
          </p:nvPr>
        </p:nvSpPr>
        <p:spPr/>
        <p:txBody>
          <a:bodyPr/>
          <a:lstStyle/>
          <a:p>
            <a:r>
              <a:rPr lang="en-US" b="0" i="0" dirty="0">
                <a:solidFill>
                  <a:srgbClr val="333333"/>
                </a:solidFill>
                <a:effectLst/>
                <a:latin typeface="+mj-lt"/>
              </a:rPr>
              <a:t>Entity-Relationship Model or simply ER Model is a high-level data model diagram.</a:t>
            </a:r>
          </a:p>
          <a:p>
            <a:r>
              <a:rPr lang="en-US" b="0" i="0" dirty="0">
                <a:solidFill>
                  <a:srgbClr val="333333"/>
                </a:solidFill>
                <a:effectLst/>
                <a:latin typeface="+mj-lt"/>
              </a:rPr>
              <a:t>In this model, we represent the real-world problem in the pictorial form to make it easy for the stakeholders to understand.</a:t>
            </a:r>
            <a:endParaRPr lang="en-US" dirty="0">
              <a:solidFill>
                <a:srgbClr val="333333"/>
              </a:solidFill>
              <a:latin typeface="+mj-lt"/>
            </a:endParaRPr>
          </a:p>
          <a:p>
            <a:r>
              <a:rPr lang="en-US" b="0" i="0" dirty="0">
                <a:solidFill>
                  <a:srgbClr val="333333"/>
                </a:solidFill>
                <a:effectLst/>
                <a:latin typeface="+mj-lt"/>
              </a:rPr>
              <a:t>It is also very easy for the developers to understand the system by just looking at the ER diagram.</a:t>
            </a:r>
          </a:p>
          <a:p>
            <a:r>
              <a:rPr lang="en-US" b="0" i="0" dirty="0">
                <a:solidFill>
                  <a:srgbClr val="333333"/>
                </a:solidFill>
                <a:effectLst/>
                <a:latin typeface="+mj-lt"/>
              </a:rPr>
              <a:t>We use the ER diagram as a visual tool to represent an ER Model.</a:t>
            </a:r>
            <a:endParaRPr lang="en-US" dirty="0">
              <a:latin typeface="+mj-lt"/>
            </a:endParaRPr>
          </a:p>
        </p:txBody>
      </p:sp>
    </p:spTree>
    <p:extLst>
      <p:ext uri="{BB962C8B-B14F-4D97-AF65-F5344CB8AC3E}">
        <p14:creationId xmlns:p14="http://schemas.microsoft.com/office/powerpoint/2010/main" val="3782216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C704-4EE6-9B75-3B45-C278AC3ACD08}"/>
              </a:ext>
            </a:extLst>
          </p:cNvPr>
          <p:cNvSpPr>
            <a:spLocks noGrp="1"/>
          </p:cNvSpPr>
          <p:nvPr>
            <p:ph type="title"/>
          </p:nvPr>
        </p:nvSpPr>
        <p:spPr/>
        <p:txBody>
          <a:bodyPr/>
          <a:lstStyle/>
          <a:p>
            <a:r>
              <a:rPr lang="en-US" b="0" i="0" dirty="0">
                <a:solidFill>
                  <a:srgbClr val="333333"/>
                </a:solidFill>
                <a:effectLst/>
              </a:rPr>
              <a:t>ER diagram Components</a:t>
            </a:r>
            <a:endParaRPr lang="en-US" dirty="0"/>
          </a:p>
        </p:txBody>
      </p:sp>
      <p:sp>
        <p:nvSpPr>
          <p:cNvPr id="3" name="Content Placeholder 2">
            <a:extLst>
              <a:ext uri="{FF2B5EF4-FFF2-40B4-BE49-F238E27FC236}">
                <a16:creationId xmlns:a16="http://schemas.microsoft.com/office/drawing/2014/main" id="{91350152-2C93-4BC2-34E1-1D38D6599940}"/>
              </a:ext>
            </a:extLst>
          </p:cNvPr>
          <p:cNvSpPr>
            <a:spLocks noGrp="1"/>
          </p:cNvSpPr>
          <p:nvPr>
            <p:ph idx="1"/>
          </p:nvPr>
        </p:nvSpPr>
        <p:spPr/>
        <p:txBody>
          <a:bodyPr/>
          <a:lstStyle/>
          <a:p>
            <a:pPr algn="l">
              <a:buFont typeface="Arial" panose="020B0604020202020204" pitchFamily="34" charset="0"/>
              <a:buChar char="•"/>
            </a:pPr>
            <a:r>
              <a:rPr lang="en-US" b="1" i="1" dirty="0">
                <a:solidFill>
                  <a:srgbClr val="333333"/>
                </a:solidFill>
                <a:effectLst/>
                <a:latin typeface="+mj-lt"/>
              </a:rPr>
              <a:t>Entities: </a:t>
            </a:r>
            <a:r>
              <a:rPr lang="en-US" b="0" i="0" dirty="0">
                <a:solidFill>
                  <a:srgbClr val="333333"/>
                </a:solidFill>
                <a:effectLst/>
                <a:latin typeface="+mj-lt"/>
              </a:rPr>
              <a:t>Entity is a real-world thing. It can be a person, place, or even a concept. </a:t>
            </a:r>
            <a:r>
              <a:rPr lang="en-US" b="0" i="1" dirty="0">
                <a:solidFill>
                  <a:srgbClr val="333333"/>
                </a:solidFill>
                <a:effectLst/>
                <a:latin typeface="+mj-lt"/>
              </a:rPr>
              <a:t>Example: </a:t>
            </a:r>
            <a:r>
              <a:rPr lang="en-US" b="0" i="0" dirty="0">
                <a:solidFill>
                  <a:srgbClr val="333333"/>
                </a:solidFill>
                <a:effectLst/>
                <a:latin typeface="+mj-lt"/>
              </a:rPr>
              <a:t>Teachers, Students, Course, Building, Department, etc. are some of the entities of a School Management System.</a:t>
            </a:r>
          </a:p>
          <a:p>
            <a:pPr algn="l">
              <a:buFont typeface="Arial" panose="020B0604020202020204" pitchFamily="34" charset="0"/>
              <a:buChar char="•"/>
            </a:pPr>
            <a:r>
              <a:rPr lang="en-US" b="1" i="1" dirty="0">
                <a:solidFill>
                  <a:srgbClr val="333333"/>
                </a:solidFill>
                <a:effectLst/>
                <a:latin typeface="+mj-lt"/>
              </a:rPr>
              <a:t>Attributes: </a:t>
            </a:r>
            <a:r>
              <a:rPr lang="en-US" b="0" i="0" dirty="0">
                <a:solidFill>
                  <a:srgbClr val="333333"/>
                </a:solidFill>
                <a:effectLst/>
                <a:latin typeface="+mj-lt"/>
              </a:rPr>
              <a:t>An entity contains a real-world property called attribute. This is the characteristics of that attribute. </a:t>
            </a:r>
            <a:r>
              <a:rPr lang="en-US" b="0" i="1" dirty="0">
                <a:solidFill>
                  <a:srgbClr val="333333"/>
                </a:solidFill>
                <a:effectLst/>
                <a:latin typeface="+mj-lt"/>
              </a:rPr>
              <a:t>Example: </a:t>
            </a:r>
            <a:r>
              <a:rPr lang="en-US" b="0" i="0" dirty="0">
                <a:solidFill>
                  <a:srgbClr val="333333"/>
                </a:solidFill>
                <a:effectLst/>
                <a:latin typeface="+mj-lt"/>
              </a:rPr>
              <a:t>The entity teacher has the property like teacher id, salary, age, etc.</a:t>
            </a:r>
          </a:p>
          <a:p>
            <a:pPr algn="l">
              <a:buFont typeface="Arial" panose="020B0604020202020204" pitchFamily="34" charset="0"/>
              <a:buChar char="•"/>
            </a:pPr>
            <a:r>
              <a:rPr lang="en-US" b="1" i="1" dirty="0">
                <a:solidFill>
                  <a:srgbClr val="333333"/>
                </a:solidFill>
                <a:effectLst/>
                <a:latin typeface="+mj-lt"/>
              </a:rPr>
              <a:t>Relationship: </a:t>
            </a:r>
            <a:r>
              <a:rPr lang="en-US" b="0" i="0" dirty="0">
                <a:solidFill>
                  <a:srgbClr val="333333"/>
                </a:solidFill>
                <a:effectLst/>
                <a:latin typeface="+mj-lt"/>
              </a:rPr>
              <a:t>Relationship tells how two attributes are related. </a:t>
            </a:r>
            <a:r>
              <a:rPr lang="en-US" b="0" i="1" dirty="0">
                <a:solidFill>
                  <a:srgbClr val="333333"/>
                </a:solidFill>
                <a:effectLst/>
                <a:latin typeface="+mj-lt"/>
              </a:rPr>
              <a:t>Example: </a:t>
            </a:r>
            <a:r>
              <a:rPr lang="en-US" b="0" i="0" dirty="0">
                <a:solidFill>
                  <a:srgbClr val="333333"/>
                </a:solidFill>
                <a:effectLst/>
                <a:latin typeface="+mj-lt"/>
              </a:rPr>
              <a:t>Teacher works for a department.</a:t>
            </a:r>
          </a:p>
          <a:p>
            <a:endParaRPr lang="en-US" dirty="0">
              <a:latin typeface="+mj-lt"/>
            </a:endParaRPr>
          </a:p>
        </p:txBody>
      </p:sp>
    </p:spTree>
    <p:extLst>
      <p:ext uri="{BB962C8B-B14F-4D97-AF65-F5344CB8AC3E}">
        <p14:creationId xmlns:p14="http://schemas.microsoft.com/office/powerpoint/2010/main" val="763490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B860-7F67-3263-15C6-C042E4C81DAE}"/>
              </a:ext>
            </a:extLst>
          </p:cNvPr>
          <p:cNvSpPr>
            <a:spLocks noGrp="1"/>
          </p:cNvSpPr>
          <p:nvPr>
            <p:ph type="title"/>
          </p:nvPr>
        </p:nvSpPr>
        <p:spPr/>
        <p:txBody>
          <a:bodyPr/>
          <a:lstStyle/>
          <a:p>
            <a:r>
              <a:rPr lang="en-US" dirty="0"/>
              <a:t>ER Diagram Symbol</a:t>
            </a:r>
          </a:p>
        </p:txBody>
      </p:sp>
      <p:pic>
        <p:nvPicPr>
          <p:cNvPr id="5" name="Content Placeholder 4">
            <a:extLst>
              <a:ext uri="{FF2B5EF4-FFF2-40B4-BE49-F238E27FC236}">
                <a16:creationId xmlns:a16="http://schemas.microsoft.com/office/drawing/2014/main" id="{D7402B37-7C6A-93E2-EE96-A54E26321E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4691" y="1396871"/>
            <a:ext cx="3966812" cy="4780092"/>
          </a:xfrm>
        </p:spPr>
      </p:pic>
    </p:spTree>
    <p:extLst>
      <p:ext uri="{BB962C8B-B14F-4D97-AF65-F5344CB8AC3E}">
        <p14:creationId xmlns:p14="http://schemas.microsoft.com/office/powerpoint/2010/main" val="87145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5B39-95AA-701F-A2B6-9ACD08C1E459}"/>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720C31B7-FEE4-7184-AAFC-9AEAB7B8DE54}"/>
              </a:ext>
            </a:extLst>
          </p:cNvPr>
          <p:cNvSpPr>
            <a:spLocks noGrp="1"/>
          </p:cNvSpPr>
          <p:nvPr>
            <p:ph idx="1"/>
          </p:nvPr>
        </p:nvSpPr>
        <p:spPr/>
        <p:txBody>
          <a:bodyPr/>
          <a:lstStyle/>
          <a:p>
            <a:r>
              <a:rPr lang="en-US" dirty="0">
                <a:latin typeface="+mj-lt"/>
              </a:rPr>
              <a:t>What are Data Models?</a:t>
            </a:r>
          </a:p>
          <a:p>
            <a:r>
              <a:rPr lang="en-US" dirty="0">
                <a:latin typeface="+mj-lt"/>
              </a:rPr>
              <a:t>Types of Data models</a:t>
            </a:r>
          </a:p>
          <a:p>
            <a:pPr lvl="1"/>
            <a:r>
              <a:rPr lang="en-US" sz="2800" i="0" dirty="0">
                <a:solidFill>
                  <a:srgbClr val="333333"/>
                </a:solidFill>
                <a:effectLst/>
                <a:latin typeface="+mj-lt"/>
              </a:rPr>
              <a:t>Hierarchical Model</a:t>
            </a:r>
          </a:p>
          <a:p>
            <a:pPr lvl="1"/>
            <a:r>
              <a:rPr lang="en-US" sz="2800" i="0" dirty="0">
                <a:solidFill>
                  <a:srgbClr val="333333"/>
                </a:solidFill>
                <a:effectLst/>
                <a:latin typeface="+mj-lt"/>
              </a:rPr>
              <a:t>Network Model</a:t>
            </a:r>
          </a:p>
          <a:p>
            <a:pPr lvl="1"/>
            <a:r>
              <a:rPr lang="en-US" sz="2800" i="0" dirty="0">
                <a:solidFill>
                  <a:srgbClr val="333333"/>
                </a:solidFill>
                <a:effectLst/>
                <a:latin typeface="+mj-lt"/>
              </a:rPr>
              <a:t>Entity-Relationship Model</a:t>
            </a:r>
          </a:p>
          <a:p>
            <a:pPr lvl="1"/>
            <a:r>
              <a:rPr lang="en-US" sz="2800" i="0" dirty="0">
                <a:solidFill>
                  <a:srgbClr val="333333"/>
                </a:solidFill>
                <a:effectLst/>
                <a:latin typeface="+mj-lt"/>
              </a:rPr>
              <a:t>Relational Model</a:t>
            </a:r>
          </a:p>
          <a:p>
            <a:pPr lvl="1"/>
            <a:r>
              <a:rPr lang="en-US" sz="2800" i="0" dirty="0">
                <a:solidFill>
                  <a:srgbClr val="333333"/>
                </a:solidFill>
                <a:effectLst/>
                <a:latin typeface="+mj-lt"/>
              </a:rPr>
              <a:t>Object-Oriented Data Model</a:t>
            </a:r>
          </a:p>
          <a:p>
            <a:pPr lvl="1"/>
            <a:r>
              <a:rPr lang="en-US" sz="2800" i="0" dirty="0">
                <a:solidFill>
                  <a:srgbClr val="333333"/>
                </a:solidFill>
                <a:effectLst/>
                <a:latin typeface="+mj-lt"/>
              </a:rPr>
              <a:t>Object-Relational Model</a:t>
            </a:r>
            <a:br>
              <a:rPr lang="en-US" dirty="0"/>
            </a:br>
            <a:endParaRPr lang="en-US" dirty="0"/>
          </a:p>
        </p:txBody>
      </p:sp>
    </p:spTree>
    <p:extLst>
      <p:ext uri="{BB962C8B-B14F-4D97-AF65-F5344CB8AC3E}">
        <p14:creationId xmlns:p14="http://schemas.microsoft.com/office/powerpoint/2010/main" val="2287170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F4C2-A31E-CEA1-C27B-5A0920FAFB9F}"/>
              </a:ext>
            </a:extLst>
          </p:cNvPr>
          <p:cNvSpPr>
            <a:spLocks noGrp="1"/>
          </p:cNvSpPr>
          <p:nvPr>
            <p:ph type="title"/>
          </p:nvPr>
        </p:nvSpPr>
        <p:spPr/>
        <p:txBody>
          <a:bodyPr>
            <a:normAutofit/>
          </a:bodyPr>
          <a:lstStyle/>
          <a:p>
            <a:pPr algn="l"/>
            <a:r>
              <a:rPr lang="en-US" dirty="0"/>
              <a:t>Example: </a:t>
            </a:r>
            <a:r>
              <a:rPr lang="en-US" i="0" dirty="0">
                <a:solidFill>
                  <a:srgbClr val="333333"/>
                </a:solidFill>
                <a:effectLst/>
              </a:rPr>
              <a:t>Entity-Relationship Model</a:t>
            </a:r>
            <a:endParaRPr lang="en-US" dirty="0"/>
          </a:p>
        </p:txBody>
      </p:sp>
      <p:pic>
        <p:nvPicPr>
          <p:cNvPr id="5" name="Content Placeholder 4">
            <a:extLst>
              <a:ext uri="{FF2B5EF4-FFF2-40B4-BE49-F238E27FC236}">
                <a16:creationId xmlns:a16="http://schemas.microsoft.com/office/drawing/2014/main" id="{4219303C-4351-DD2D-3541-271C0C266A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346" y="1502352"/>
            <a:ext cx="6940108" cy="4351338"/>
          </a:xfrm>
        </p:spPr>
      </p:pic>
    </p:spTree>
    <p:extLst>
      <p:ext uri="{BB962C8B-B14F-4D97-AF65-F5344CB8AC3E}">
        <p14:creationId xmlns:p14="http://schemas.microsoft.com/office/powerpoint/2010/main" val="2728104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DB9BF-DE46-C7AB-326B-939C2AA7FBE5}"/>
              </a:ext>
            </a:extLst>
          </p:cNvPr>
          <p:cNvSpPr>
            <a:spLocks noGrp="1"/>
          </p:cNvSpPr>
          <p:nvPr>
            <p:ph idx="1"/>
          </p:nvPr>
        </p:nvSpPr>
        <p:spPr/>
        <p:txBody>
          <a:bodyPr/>
          <a:lstStyle/>
          <a:p>
            <a:pPr algn="l">
              <a:buFont typeface="Arial" panose="020B0604020202020204" pitchFamily="34" charset="0"/>
              <a:buChar char="•"/>
            </a:pPr>
            <a:r>
              <a:rPr lang="en-US" b="1" i="1" dirty="0">
                <a:solidFill>
                  <a:srgbClr val="333333"/>
                </a:solidFill>
                <a:effectLst/>
                <a:latin typeface="+mj-lt"/>
              </a:rPr>
              <a:t>Graphical Representation for Better Understanding: </a:t>
            </a:r>
            <a:r>
              <a:rPr lang="en-US" b="0" i="0" dirty="0">
                <a:solidFill>
                  <a:srgbClr val="333333"/>
                </a:solidFill>
                <a:effectLst/>
                <a:latin typeface="+mj-lt"/>
              </a:rPr>
              <a:t>It is very easy and simple to understand so it can be used by the developers to communicate with the stakeholders.</a:t>
            </a:r>
          </a:p>
          <a:p>
            <a:pPr algn="l">
              <a:buFont typeface="Arial" panose="020B0604020202020204" pitchFamily="34" charset="0"/>
              <a:buChar char="•"/>
            </a:pPr>
            <a:r>
              <a:rPr lang="en-US" b="1" i="1" dirty="0">
                <a:solidFill>
                  <a:srgbClr val="333333"/>
                </a:solidFill>
                <a:effectLst/>
                <a:latin typeface="+mj-lt"/>
              </a:rPr>
              <a:t>ER Diagram: </a:t>
            </a:r>
            <a:r>
              <a:rPr lang="en-US" b="0" i="0" dirty="0">
                <a:solidFill>
                  <a:srgbClr val="333333"/>
                </a:solidFill>
                <a:effectLst/>
                <a:latin typeface="+mj-lt"/>
              </a:rPr>
              <a:t>ER diagram is used as a visual tool for representing the model.</a:t>
            </a:r>
          </a:p>
          <a:p>
            <a:pPr algn="l">
              <a:buFont typeface="Arial" panose="020B0604020202020204" pitchFamily="34" charset="0"/>
              <a:buChar char="•"/>
            </a:pPr>
            <a:r>
              <a:rPr lang="en-US" b="1" i="1" dirty="0">
                <a:solidFill>
                  <a:srgbClr val="333333"/>
                </a:solidFill>
                <a:effectLst/>
                <a:latin typeface="+mj-lt"/>
              </a:rPr>
              <a:t>Database Design: </a:t>
            </a:r>
            <a:r>
              <a:rPr lang="en-US" b="0" i="0" dirty="0">
                <a:solidFill>
                  <a:srgbClr val="333333"/>
                </a:solidFill>
                <a:effectLst/>
                <a:latin typeface="+mj-lt"/>
              </a:rPr>
              <a:t>This model helps the database designers to build the database and is widely used in database design.</a:t>
            </a:r>
          </a:p>
          <a:p>
            <a:endParaRPr lang="en-US" dirty="0">
              <a:latin typeface="+mj-lt"/>
            </a:endParaRPr>
          </a:p>
        </p:txBody>
      </p:sp>
      <p:sp>
        <p:nvSpPr>
          <p:cNvPr id="4" name="Rectangle 1">
            <a:extLst>
              <a:ext uri="{FF2B5EF4-FFF2-40B4-BE49-F238E27FC236}">
                <a16:creationId xmlns:a16="http://schemas.microsoft.com/office/drawing/2014/main" id="{BA7E40CA-40FE-BDF6-D2C0-FB2D959FA88E}"/>
              </a:ext>
            </a:extLst>
          </p:cNvPr>
          <p:cNvSpPr>
            <a:spLocks noGrp="1" noChangeArrowheads="1"/>
          </p:cNvSpPr>
          <p:nvPr>
            <p:ph type="title"/>
          </p:nvPr>
        </p:nvSpPr>
        <p:spPr bwMode="auto">
          <a:xfrm>
            <a:off x="838200" y="643185"/>
            <a:ext cx="5029326"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Features of ER Model</a:t>
            </a:r>
          </a:p>
        </p:txBody>
      </p:sp>
    </p:spTree>
    <p:extLst>
      <p:ext uri="{BB962C8B-B14F-4D97-AF65-F5344CB8AC3E}">
        <p14:creationId xmlns:p14="http://schemas.microsoft.com/office/powerpoint/2010/main" val="4089262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563C6-5757-E0CB-8C79-795BADCF1305}"/>
              </a:ext>
            </a:extLst>
          </p:cNvPr>
          <p:cNvSpPr>
            <a:spLocks noGrp="1"/>
          </p:cNvSpPr>
          <p:nvPr>
            <p:ph idx="1"/>
          </p:nvPr>
        </p:nvSpPr>
        <p:spPr/>
        <p:txBody>
          <a:bodyPr/>
          <a:lstStyle/>
          <a:p>
            <a:pPr algn="l">
              <a:buFont typeface="Arial" panose="020B0604020202020204" pitchFamily="34" charset="0"/>
              <a:buChar char="•"/>
            </a:pPr>
            <a:r>
              <a:rPr lang="en-US" b="1" i="1" dirty="0">
                <a:solidFill>
                  <a:srgbClr val="333333"/>
                </a:solidFill>
                <a:effectLst/>
                <a:latin typeface="+mj-lt"/>
              </a:rPr>
              <a:t>Simple: </a:t>
            </a:r>
            <a:r>
              <a:rPr lang="en-US" b="0" i="0" dirty="0">
                <a:solidFill>
                  <a:srgbClr val="333333"/>
                </a:solidFill>
                <a:effectLst/>
                <a:latin typeface="+mj-lt"/>
              </a:rPr>
              <a:t>Conceptually ER Model is very easy to build. If we know the relationship between the attributes and the entities we can easily build the ER Diagram for the model.</a:t>
            </a:r>
          </a:p>
          <a:p>
            <a:pPr algn="l">
              <a:buFont typeface="Arial" panose="020B0604020202020204" pitchFamily="34" charset="0"/>
              <a:buChar char="•"/>
            </a:pPr>
            <a:r>
              <a:rPr lang="en-US" b="1" i="1" dirty="0">
                <a:solidFill>
                  <a:srgbClr val="333333"/>
                </a:solidFill>
                <a:effectLst/>
                <a:latin typeface="+mj-lt"/>
              </a:rPr>
              <a:t>Effective Communication Tool </a:t>
            </a:r>
            <a:r>
              <a:rPr lang="en-US" b="0" i="0" dirty="0">
                <a:solidFill>
                  <a:srgbClr val="333333"/>
                </a:solidFill>
                <a:effectLst/>
                <a:latin typeface="+mj-lt"/>
              </a:rPr>
              <a:t>: This model is used widely by the database designers for communicating their ideas.</a:t>
            </a:r>
          </a:p>
          <a:p>
            <a:pPr algn="l">
              <a:buFont typeface="Arial" panose="020B0604020202020204" pitchFamily="34" charset="0"/>
              <a:buChar char="•"/>
            </a:pPr>
            <a:r>
              <a:rPr lang="en-US" b="1" i="1" dirty="0">
                <a:solidFill>
                  <a:srgbClr val="333333"/>
                </a:solidFill>
                <a:effectLst/>
                <a:latin typeface="+mj-lt"/>
              </a:rPr>
              <a:t>Easy Conversion to any Model </a:t>
            </a:r>
            <a:r>
              <a:rPr lang="en-US" b="0" i="0" dirty="0">
                <a:solidFill>
                  <a:srgbClr val="333333"/>
                </a:solidFill>
                <a:effectLst/>
                <a:latin typeface="+mj-lt"/>
              </a:rPr>
              <a:t>: This model maps well to the relational model and can be easily converted relational model by converting the ER model to the table. This model can also be converted to any other model like network model, hierarchical model etc.</a:t>
            </a:r>
          </a:p>
        </p:txBody>
      </p:sp>
      <p:sp>
        <p:nvSpPr>
          <p:cNvPr id="4" name="Rectangle 1">
            <a:extLst>
              <a:ext uri="{FF2B5EF4-FFF2-40B4-BE49-F238E27FC236}">
                <a16:creationId xmlns:a16="http://schemas.microsoft.com/office/drawing/2014/main" id="{B9CD3488-DED7-A406-CFB7-0BE9DAE0BD5D}"/>
              </a:ext>
            </a:extLst>
          </p:cNvPr>
          <p:cNvSpPr>
            <a:spLocks noGrp="1" noChangeArrowheads="1"/>
          </p:cNvSpPr>
          <p:nvPr>
            <p:ph type="title"/>
          </p:nvPr>
        </p:nvSpPr>
        <p:spPr bwMode="auto">
          <a:xfrm>
            <a:off x="838200" y="643185"/>
            <a:ext cx="5682453"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Advantages of ER Model</a:t>
            </a:r>
            <a:endParaRPr kumimoji="0" lang="en-US" altLang="en-US" sz="1500" b="0" i="0" u="none" strike="noStrike" cap="none" normalizeH="0" baseline="0" dirty="0">
              <a:ln>
                <a:noFill/>
              </a:ln>
              <a:solidFill>
                <a:srgbClr val="333333"/>
              </a:solidFill>
              <a:effectLst/>
              <a:latin typeface="PT Serif" panose="020A0603040505020204" pitchFamily="18" charset="0"/>
            </a:endParaRPr>
          </a:p>
        </p:txBody>
      </p:sp>
    </p:spTree>
    <p:extLst>
      <p:ext uri="{BB962C8B-B14F-4D97-AF65-F5344CB8AC3E}">
        <p14:creationId xmlns:p14="http://schemas.microsoft.com/office/powerpoint/2010/main" val="2053748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80EC0-379D-5746-66B5-88B068C6CC7E}"/>
              </a:ext>
            </a:extLst>
          </p:cNvPr>
          <p:cNvSpPr>
            <a:spLocks noGrp="1"/>
          </p:cNvSpPr>
          <p:nvPr>
            <p:ph idx="1"/>
          </p:nvPr>
        </p:nvSpPr>
        <p:spPr/>
        <p:txBody>
          <a:bodyPr/>
          <a:lstStyle/>
          <a:p>
            <a:pPr algn="l">
              <a:buFont typeface="Arial" panose="020B0604020202020204" pitchFamily="34" charset="0"/>
              <a:buChar char="•"/>
            </a:pPr>
            <a:r>
              <a:rPr lang="en-US" b="1" i="1" dirty="0">
                <a:solidFill>
                  <a:srgbClr val="333333"/>
                </a:solidFill>
                <a:effectLst/>
                <a:latin typeface="+mj-lt"/>
              </a:rPr>
              <a:t>No industry standard for notation: </a:t>
            </a:r>
            <a:r>
              <a:rPr lang="en-US" b="0" i="0" dirty="0">
                <a:solidFill>
                  <a:srgbClr val="333333"/>
                </a:solidFill>
                <a:effectLst/>
                <a:latin typeface="+mj-lt"/>
              </a:rPr>
              <a:t>There is no industry standard for developing an ER model. So one developer might use notations which are not understood by other developers.</a:t>
            </a:r>
          </a:p>
          <a:p>
            <a:pPr algn="l">
              <a:buFont typeface="Arial" panose="020B0604020202020204" pitchFamily="34" charset="0"/>
              <a:buChar char="•"/>
            </a:pPr>
            <a:r>
              <a:rPr lang="en-US" b="1" i="1" dirty="0">
                <a:solidFill>
                  <a:srgbClr val="333333"/>
                </a:solidFill>
                <a:effectLst/>
                <a:latin typeface="+mj-lt"/>
              </a:rPr>
              <a:t>Hidden information: </a:t>
            </a:r>
            <a:r>
              <a:rPr lang="en-US" b="0" i="0" dirty="0">
                <a:solidFill>
                  <a:srgbClr val="333333"/>
                </a:solidFill>
                <a:effectLst/>
                <a:latin typeface="+mj-lt"/>
              </a:rPr>
              <a:t>Some information might be lost or hidden in the ER model. As it is a high-level view so there are chances that some details of information might be hidden.</a:t>
            </a:r>
          </a:p>
        </p:txBody>
      </p:sp>
      <p:sp>
        <p:nvSpPr>
          <p:cNvPr id="4" name="Rectangle 1">
            <a:extLst>
              <a:ext uri="{FF2B5EF4-FFF2-40B4-BE49-F238E27FC236}">
                <a16:creationId xmlns:a16="http://schemas.microsoft.com/office/drawing/2014/main" id="{602F42DA-89CC-8C8D-FA6D-AC5D8BDA58E6}"/>
              </a:ext>
            </a:extLst>
          </p:cNvPr>
          <p:cNvSpPr>
            <a:spLocks noGrp="1" noChangeArrowheads="1"/>
          </p:cNvSpPr>
          <p:nvPr>
            <p:ph type="title"/>
          </p:nvPr>
        </p:nvSpPr>
        <p:spPr bwMode="auto">
          <a:xfrm>
            <a:off x="838200" y="643185"/>
            <a:ext cx="6317242"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Disadvantages of ER Model</a:t>
            </a:r>
          </a:p>
        </p:txBody>
      </p:sp>
    </p:spTree>
    <p:extLst>
      <p:ext uri="{BB962C8B-B14F-4D97-AF65-F5344CB8AC3E}">
        <p14:creationId xmlns:p14="http://schemas.microsoft.com/office/powerpoint/2010/main" val="315641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F595B-0490-A6AD-B4AB-3EE5B82BD92B}"/>
              </a:ext>
            </a:extLst>
          </p:cNvPr>
          <p:cNvSpPr>
            <a:spLocks noGrp="1"/>
          </p:cNvSpPr>
          <p:nvPr>
            <p:ph idx="1"/>
          </p:nvPr>
        </p:nvSpPr>
        <p:spPr/>
        <p:txBody>
          <a:bodyPr>
            <a:normAutofit fontScale="92500" lnSpcReduction="10000"/>
          </a:bodyPr>
          <a:lstStyle/>
          <a:p>
            <a:pPr algn="l">
              <a:buFont typeface="+mj-lt"/>
              <a:buAutoNum type="arabicPeriod"/>
            </a:pPr>
            <a:r>
              <a:rPr lang="en-US" b="0" i="0" dirty="0">
                <a:effectLst/>
                <a:latin typeface="+mj-lt"/>
              </a:rPr>
              <a:t>Oracle Database: Oracle Database is a relational database management system that supports the ER model through its entity-relationship diagramming tool, Oracle SQL Developer Data Modeler.</a:t>
            </a:r>
          </a:p>
          <a:p>
            <a:pPr algn="l">
              <a:buFont typeface="+mj-lt"/>
              <a:buAutoNum type="arabicPeriod"/>
            </a:pPr>
            <a:r>
              <a:rPr lang="en-US" b="0" i="0" dirty="0">
                <a:effectLst/>
                <a:latin typeface="+mj-lt"/>
              </a:rPr>
              <a:t>Microsoft SQL Server: Microsoft SQL Server is a relational database management system that supports the ER model through its database design tool, SQL Server Management Studio.</a:t>
            </a:r>
          </a:p>
          <a:p>
            <a:pPr algn="l">
              <a:buFont typeface="+mj-lt"/>
              <a:buAutoNum type="arabicPeriod"/>
            </a:pPr>
            <a:r>
              <a:rPr lang="en-US" b="0" i="0" dirty="0">
                <a:effectLst/>
                <a:latin typeface="+mj-lt"/>
              </a:rPr>
              <a:t>MySQL: MySQL is a popular open-source relational database management system that supports the ER model through various data modeling tools, such as MySQL Workbench and </a:t>
            </a:r>
            <a:r>
              <a:rPr lang="en-US" b="0" i="0" dirty="0" err="1">
                <a:effectLst/>
                <a:latin typeface="+mj-lt"/>
              </a:rPr>
              <a:t>Navicat</a:t>
            </a:r>
            <a:r>
              <a:rPr lang="en-US" b="0" i="0" dirty="0">
                <a:effectLst/>
                <a:latin typeface="+mj-lt"/>
              </a:rPr>
              <a:t>.</a:t>
            </a:r>
          </a:p>
          <a:p>
            <a:pPr algn="l">
              <a:buFont typeface="+mj-lt"/>
              <a:buAutoNum type="arabicPeriod"/>
            </a:pPr>
            <a:r>
              <a:rPr lang="en-US" b="0" i="0" dirty="0">
                <a:effectLst/>
                <a:latin typeface="+mj-lt"/>
              </a:rPr>
              <a:t>PostgreSQL: PostgreSQL is a powerful open-source relational database management system that supports the ER model through various data modeling tools, such as </a:t>
            </a:r>
            <a:r>
              <a:rPr lang="en-US" b="0" i="0" dirty="0" err="1">
                <a:effectLst/>
                <a:latin typeface="+mj-lt"/>
              </a:rPr>
              <a:t>pgAdmin</a:t>
            </a:r>
            <a:r>
              <a:rPr lang="en-US" b="0" i="0" dirty="0">
                <a:effectLst/>
                <a:latin typeface="+mj-lt"/>
              </a:rPr>
              <a:t> and SQL Power Architect.</a:t>
            </a:r>
          </a:p>
        </p:txBody>
      </p:sp>
      <p:sp>
        <p:nvSpPr>
          <p:cNvPr id="4" name="Rectangle 1">
            <a:extLst>
              <a:ext uri="{FF2B5EF4-FFF2-40B4-BE49-F238E27FC236}">
                <a16:creationId xmlns:a16="http://schemas.microsoft.com/office/drawing/2014/main" id="{68EE5E13-F6D3-892E-59AD-C4D818F6F8B1}"/>
              </a:ext>
            </a:extLst>
          </p:cNvPr>
          <p:cNvSpPr>
            <a:spLocks noGrp="1" noChangeArrowheads="1"/>
          </p:cNvSpPr>
          <p:nvPr>
            <p:ph type="title"/>
          </p:nvPr>
        </p:nvSpPr>
        <p:spPr bwMode="auto">
          <a:xfrm>
            <a:off x="838200" y="673964"/>
            <a:ext cx="1061906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tx1"/>
                </a:solidFill>
                <a:effectLst/>
                <a:latin typeface="+mj-lt"/>
              </a:rPr>
              <a:t>DBMS that implements Entity-Relationship Model?</a:t>
            </a:r>
          </a:p>
        </p:txBody>
      </p:sp>
    </p:spTree>
    <p:extLst>
      <p:ext uri="{BB962C8B-B14F-4D97-AF65-F5344CB8AC3E}">
        <p14:creationId xmlns:p14="http://schemas.microsoft.com/office/powerpoint/2010/main" val="2313210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257A-8718-ED86-CD72-4F4483500FD5}"/>
              </a:ext>
            </a:extLst>
          </p:cNvPr>
          <p:cNvSpPr>
            <a:spLocks noGrp="1"/>
          </p:cNvSpPr>
          <p:nvPr>
            <p:ph type="title"/>
          </p:nvPr>
        </p:nvSpPr>
        <p:spPr/>
        <p:txBody>
          <a:bodyPr>
            <a:normAutofit/>
          </a:bodyPr>
          <a:lstStyle/>
          <a:p>
            <a:r>
              <a:rPr lang="en-US" i="0" dirty="0">
                <a:solidFill>
                  <a:srgbClr val="333333"/>
                </a:solidFill>
                <a:effectLst/>
              </a:rPr>
              <a:t>Relational Model</a:t>
            </a:r>
            <a:endParaRPr lang="en-US" dirty="0"/>
          </a:p>
        </p:txBody>
      </p:sp>
      <p:sp>
        <p:nvSpPr>
          <p:cNvPr id="3" name="Content Placeholder 2">
            <a:extLst>
              <a:ext uri="{FF2B5EF4-FFF2-40B4-BE49-F238E27FC236}">
                <a16:creationId xmlns:a16="http://schemas.microsoft.com/office/drawing/2014/main" id="{56390C2C-D619-0BF2-7064-A56F9E3795C5}"/>
              </a:ext>
            </a:extLst>
          </p:cNvPr>
          <p:cNvSpPr>
            <a:spLocks noGrp="1"/>
          </p:cNvSpPr>
          <p:nvPr>
            <p:ph idx="1"/>
          </p:nvPr>
        </p:nvSpPr>
        <p:spPr/>
        <p:txBody>
          <a:bodyPr/>
          <a:lstStyle/>
          <a:p>
            <a:r>
              <a:rPr lang="en-US" b="0" i="0" dirty="0">
                <a:solidFill>
                  <a:srgbClr val="333333"/>
                </a:solidFill>
                <a:effectLst/>
                <a:latin typeface="+mj-lt"/>
              </a:rPr>
              <a:t>Relational Model is the most widely used model.</a:t>
            </a:r>
          </a:p>
          <a:p>
            <a:r>
              <a:rPr lang="en-US" b="0" i="0" dirty="0">
                <a:solidFill>
                  <a:srgbClr val="333333"/>
                </a:solidFill>
                <a:effectLst/>
                <a:latin typeface="+mj-lt"/>
              </a:rPr>
              <a:t>In this model, the data is maintained in the form of a two-dimensional table.</a:t>
            </a:r>
            <a:endParaRPr lang="en-US" dirty="0">
              <a:solidFill>
                <a:srgbClr val="333333"/>
              </a:solidFill>
              <a:latin typeface="+mj-lt"/>
            </a:endParaRPr>
          </a:p>
          <a:p>
            <a:r>
              <a:rPr lang="en-US" b="0" i="0" dirty="0">
                <a:solidFill>
                  <a:srgbClr val="333333"/>
                </a:solidFill>
                <a:effectLst/>
                <a:latin typeface="+mj-lt"/>
              </a:rPr>
              <a:t>All the information is stored in the form of row and columns. The basic structure of a relational model is tables.</a:t>
            </a:r>
          </a:p>
          <a:p>
            <a:r>
              <a:rPr lang="en-US" b="0" i="0" dirty="0">
                <a:solidFill>
                  <a:srgbClr val="333333"/>
                </a:solidFill>
                <a:effectLst/>
                <a:latin typeface="+mj-lt"/>
              </a:rPr>
              <a:t>So, the tables are also called </a:t>
            </a:r>
            <a:r>
              <a:rPr lang="en-US" b="0" i="1" dirty="0">
                <a:solidFill>
                  <a:srgbClr val="333333"/>
                </a:solidFill>
                <a:effectLst/>
                <a:latin typeface="+mj-lt"/>
              </a:rPr>
              <a:t>relations </a:t>
            </a:r>
            <a:r>
              <a:rPr lang="en-US" b="0" i="0" dirty="0">
                <a:solidFill>
                  <a:srgbClr val="333333"/>
                </a:solidFill>
                <a:effectLst/>
                <a:latin typeface="+mj-lt"/>
              </a:rPr>
              <a:t>in the relational model. </a:t>
            </a:r>
            <a:endParaRPr lang="en-US" dirty="0">
              <a:solidFill>
                <a:srgbClr val="333333"/>
              </a:solidFill>
              <a:latin typeface="+mj-lt"/>
            </a:endParaRPr>
          </a:p>
          <a:p>
            <a:endParaRPr lang="en-US" dirty="0">
              <a:latin typeface="+mj-lt"/>
            </a:endParaRPr>
          </a:p>
        </p:txBody>
      </p:sp>
    </p:spTree>
    <p:extLst>
      <p:ext uri="{BB962C8B-B14F-4D97-AF65-F5344CB8AC3E}">
        <p14:creationId xmlns:p14="http://schemas.microsoft.com/office/powerpoint/2010/main" val="1764423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6FD8-DA8E-E8CD-1F05-0D4E1082D84F}"/>
              </a:ext>
            </a:extLst>
          </p:cNvPr>
          <p:cNvSpPr>
            <a:spLocks noGrp="1"/>
          </p:cNvSpPr>
          <p:nvPr>
            <p:ph type="title"/>
          </p:nvPr>
        </p:nvSpPr>
        <p:spPr/>
        <p:txBody>
          <a:bodyPr/>
          <a:lstStyle/>
          <a:p>
            <a:r>
              <a:rPr lang="en-US" dirty="0"/>
              <a:t>Example: Relational Model</a:t>
            </a:r>
          </a:p>
        </p:txBody>
      </p:sp>
      <p:pic>
        <p:nvPicPr>
          <p:cNvPr id="9" name="Content Placeholder 8">
            <a:extLst>
              <a:ext uri="{FF2B5EF4-FFF2-40B4-BE49-F238E27FC236}">
                <a16:creationId xmlns:a16="http://schemas.microsoft.com/office/drawing/2014/main" id="{21AC09F7-1BF7-0D4C-8B67-36F5DB12A52C}"/>
              </a:ext>
            </a:extLst>
          </p:cNvPr>
          <p:cNvPicPr>
            <a:picLocks noGrp="1" noChangeAspect="1"/>
          </p:cNvPicPr>
          <p:nvPr>
            <p:ph idx="1"/>
          </p:nvPr>
        </p:nvPicPr>
        <p:blipFill>
          <a:blip r:embed="rId2"/>
          <a:stretch>
            <a:fillRect/>
          </a:stretch>
        </p:blipFill>
        <p:spPr>
          <a:xfrm>
            <a:off x="2466468" y="1853106"/>
            <a:ext cx="7259063" cy="4296375"/>
          </a:xfrm>
        </p:spPr>
      </p:pic>
    </p:spTree>
    <p:extLst>
      <p:ext uri="{BB962C8B-B14F-4D97-AF65-F5344CB8AC3E}">
        <p14:creationId xmlns:p14="http://schemas.microsoft.com/office/powerpoint/2010/main" val="3556988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A66D1-5F78-94CD-7C73-D8EBB8F6912B}"/>
              </a:ext>
            </a:extLst>
          </p:cNvPr>
          <p:cNvSpPr>
            <a:spLocks noGrp="1"/>
          </p:cNvSpPr>
          <p:nvPr>
            <p:ph idx="1"/>
          </p:nvPr>
        </p:nvSpPr>
        <p:spPr/>
        <p:txBody>
          <a:bodyPr/>
          <a:lstStyle/>
          <a:p>
            <a:pPr algn="l">
              <a:buFont typeface="Arial" panose="020B0604020202020204" pitchFamily="34" charset="0"/>
              <a:buChar char="•"/>
            </a:pPr>
            <a:r>
              <a:rPr lang="en-US" b="1" i="1" dirty="0">
                <a:solidFill>
                  <a:srgbClr val="333333"/>
                </a:solidFill>
                <a:effectLst/>
                <a:latin typeface="+mj-lt"/>
              </a:rPr>
              <a:t>Tuples </a:t>
            </a:r>
            <a:r>
              <a:rPr lang="en-US" b="0" i="0" dirty="0">
                <a:solidFill>
                  <a:srgbClr val="333333"/>
                </a:solidFill>
                <a:effectLst/>
                <a:latin typeface="+mj-lt"/>
              </a:rPr>
              <a:t>: Each row in the table is called tuple. A row contains all the information about any instance of the object. In the above example, each row has all the information about any specific individual like the first row has information about John.</a:t>
            </a:r>
          </a:p>
          <a:p>
            <a:pPr algn="l">
              <a:buFont typeface="Arial" panose="020B0604020202020204" pitchFamily="34" charset="0"/>
              <a:buChar char="•"/>
            </a:pPr>
            <a:r>
              <a:rPr lang="en-US" b="1" i="1" dirty="0">
                <a:solidFill>
                  <a:srgbClr val="333333"/>
                </a:solidFill>
                <a:effectLst/>
                <a:latin typeface="+mj-lt"/>
              </a:rPr>
              <a:t>Attribute or field: </a:t>
            </a:r>
            <a:r>
              <a:rPr lang="en-US" b="0" i="0" dirty="0">
                <a:solidFill>
                  <a:srgbClr val="333333"/>
                </a:solidFill>
                <a:effectLst/>
                <a:latin typeface="+mj-lt"/>
              </a:rPr>
              <a:t>Attributes are the property which defines the table or relation. The values of the attribute should be from the same domain. In the above example, we have different attributes of the </a:t>
            </a:r>
            <a:r>
              <a:rPr lang="en-US" b="0" i="1" dirty="0">
                <a:solidFill>
                  <a:srgbClr val="333333"/>
                </a:solidFill>
                <a:effectLst/>
                <a:latin typeface="+mj-lt"/>
              </a:rPr>
              <a:t>employee </a:t>
            </a:r>
            <a:r>
              <a:rPr lang="en-US" b="0" i="0" dirty="0">
                <a:solidFill>
                  <a:srgbClr val="333333"/>
                </a:solidFill>
                <a:effectLst/>
                <a:latin typeface="+mj-lt"/>
              </a:rPr>
              <a:t>like Salary, </a:t>
            </a:r>
            <a:r>
              <a:rPr lang="en-US" b="0" i="0" dirty="0" err="1">
                <a:solidFill>
                  <a:srgbClr val="333333"/>
                </a:solidFill>
                <a:effectLst/>
                <a:latin typeface="+mj-lt"/>
              </a:rPr>
              <a:t>Mobile_no</a:t>
            </a:r>
            <a:r>
              <a:rPr lang="en-US" b="0" i="0" dirty="0">
                <a:solidFill>
                  <a:srgbClr val="333333"/>
                </a:solidFill>
                <a:effectLst/>
                <a:latin typeface="+mj-lt"/>
              </a:rPr>
              <a:t>, etc.</a:t>
            </a:r>
          </a:p>
        </p:txBody>
      </p:sp>
      <p:sp>
        <p:nvSpPr>
          <p:cNvPr id="4" name="Rectangle 1">
            <a:extLst>
              <a:ext uri="{FF2B5EF4-FFF2-40B4-BE49-F238E27FC236}">
                <a16:creationId xmlns:a16="http://schemas.microsoft.com/office/drawing/2014/main" id="{02F81D72-9EC6-5651-3DC2-550719A3D61F}"/>
              </a:ext>
            </a:extLst>
          </p:cNvPr>
          <p:cNvSpPr>
            <a:spLocks noGrp="1" noChangeArrowheads="1"/>
          </p:cNvSpPr>
          <p:nvPr>
            <p:ph type="title"/>
          </p:nvPr>
        </p:nvSpPr>
        <p:spPr bwMode="auto">
          <a:xfrm>
            <a:off x="838200" y="643185"/>
            <a:ext cx="6697539"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Features of Relational Model</a:t>
            </a:r>
          </a:p>
        </p:txBody>
      </p:sp>
    </p:spTree>
    <p:extLst>
      <p:ext uri="{BB962C8B-B14F-4D97-AF65-F5344CB8AC3E}">
        <p14:creationId xmlns:p14="http://schemas.microsoft.com/office/powerpoint/2010/main" val="1736989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014A5C-6F13-1736-BF83-EDC41D40C7B6}"/>
              </a:ext>
            </a:extLst>
          </p:cNvPr>
          <p:cNvSpPr>
            <a:spLocks noGrp="1"/>
          </p:cNvSpPr>
          <p:nvPr>
            <p:ph idx="1"/>
          </p:nvPr>
        </p:nvSpPr>
        <p:spPr/>
        <p:txBody>
          <a:bodyPr/>
          <a:lstStyle/>
          <a:p>
            <a:pPr algn="l">
              <a:buFont typeface="Arial" panose="020B0604020202020204" pitchFamily="34" charset="0"/>
              <a:buChar char="•"/>
            </a:pPr>
            <a:r>
              <a:rPr lang="en-US" b="1" i="1" dirty="0">
                <a:solidFill>
                  <a:srgbClr val="333333"/>
                </a:solidFill>
                <a:effectLst/>
                <a:latin typeface="+mj-lt"/>
              </a:rPr>
              <a:t>Simple: </a:t>
            </a:r>
            <a:r>
              <a:rPr lang="en-US" b="0" i="0" dirty="0">
                <a:solidFill>
                  <a:srgbClr val="333333"/>
                </a:solidFill>
                <a:effectLst/>
                <a:latin typeface="+mj-lt"/>
              </a:rPr>
              <a:t>This model is more simple as compared to the network and hierarchical model.</a:t>
            </a:r>
          </a:p>
          <a:p>
            <a:pPr algn="l">
              <a:buFont typeface="Arial" panose="020B0604020202020204" pitchFamily="34" charset="0"/>
              <a:buChar char="•"/>
            </a:pPr>
            <a:r>
              <a:rPr lang="en-US" b="1" i="1" dirty="0">
                <a:solidFill>
                  <a:srgbClr val="333333"/>
                </a:solidFill>
                <a:effectLst/>
                <a:latin typeface="+mj-lt"/>
              </a:rPr>
              <a:t>Scalable: </a:t>
            </a:r>
            <a:r>
              <a:rPr lang="en-US" b="0" i="0" dirty="0">
                <a:solidFill>
                  <a:srgbClr val="333333"/>
                </a:solidFill>
                <a:effectLst/>
                <a:latin typeface="+mj-lt"/>
              </a:rPr>
              <a:t>This model can be easily scaled as we can add as many rows and columns we want.</a:t>
            </a:r>
          </a:p>
          <a:p>
            <a:pPr algn="l">
              <a:buFont typeface="Arial" panose="020B0604020202020204" pitchFamily="34" charset="0"/>
              <a:buChar char="•"/>
            </a:pPr>
            <a:r>
              <a:rPr lang="en-US" b="1" i="1" dirty="0">
                <a:solidFill>
                  <a:srgbClr val="333333"/>
                </a:solidFill>
                <a:effectLst/>
                <a:latin typeface="+mj-lt"/>
              </a:rPr>
              <a:t>Structural Independence: </a:t>
            </a:r>
            <a:r>
              <a:rPr lang="en-US" b="0" i="0" dirty="0">
                <a:solidFill>
                  <a:srgbClr val="333333"/>
                </a:solidFill>
                <a:effectLst/>
                <a:latin typeface="+mj-lt"/>
              </a:rPr>
              <a:t>We can make changes in database structure without changing the way to access the data. When we can make changes to the database structure without affecting the capability to DBMS to access the data we can say that structural independence has been achieved.</a:t>
            </a:r>
          </a:p>
          <a:p>
            <a:endParaRPr lang="en-US" dirty="0">
              <a:latin typeface="+mj-lt"/>
            </a:endParaRPr>
          </a:p>
        </p:txBody>
      </p:sp>
      <p:sp>
        <p:nvSpPr>
          <p:cNvPr id="4" name="Rectangle 1">
            <a:extLst>
              <a:ext uri="{FF2B5EF4-FFF2-40B4-BE49-F238E27FC236}">
                <a16:creationId xmlns:a16="http://schemas.microsoft.com/office/drawing/2014/main" id="{3F27722A-DE7F-65DD-9B2F-CDABEB0127AC}"/>
              </a:ext>
            </a:extLst>
          </p:cNvPr>
          <p:cNvSpPr>
            <a:spLocks noGrp="1" noChangeArrowheads="1"/>
          </p:cNvSpPr>
          <p:nvPr>
            <p:ph type="title"/>
          </p:nvPr>
        </p:nvSpPr>
        <p:spPr bwMode="auto">
          <a:xfrm>
            <a:off x="838200" y="643185"/>
            <a:ext cx="7616765"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Advantages of Relational Model</a:t>
            </a:r>
          </a:p>
        </p:txBody>
      </p:sp>
    </p:spTree>
    <p:extLst>
      <p:ext uri="{BB962C8B-B14F-4D97-AF65-F5344CB8AC3E}">
        <p14:creationId xmlns:p14="http://schemas.microsoft.com/office/powerpoint/2010/main" val="228337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E6F0-36D3-B02E-8BC4-69B3BBC18628}"/>
              </a:ext>
            </a:extLst>
          </p:cNvPr>
          <p:cNvSpPr>
            <a:spLocks noGrp="1"/>
          </p:cNvSpPr>
          <p:nvPr>
            <p:ph type="title"/>
          </p:nvPr>
        </p:nvSpPr>
        <p:spPr/>
        <p:txBody>
          <a:bodyPr/>
          <a:lstStyle/>
          <a:p>
            <a:r>
              <a:rPr lang="en-US" altLang="en-US" dirty="0"/>
              <a:t>Disa</a:t>
            </a:r>
            <a:r>
              <a:rPr kumimoji="0" lang="en-US" altLang="en-US" b="0" i="0" u="none" strike="noStrike" cap="none" normalizeH="0" baseline="0" dirty="0">
                <a:ln>
                  <a:noFill/>
                </a:ln>
                <a:solidFill>
                  <a:schemeClr val="tx1"/>
                </a:solidFill>
                <a:effectLst/>
              </a:rPr>
              <a:t>dvantages of Relational Model</a:t>
            </a:r>
            <a:endParaRPr lang="en-US" dirty="0"/>
          </a:p>
        </p:txBody>
      </p:sp>
      <p:sp>
        <p:nvSpPr>
          <p:cNvPr id="3" name="Content Placeholder 2">
            <a:extLst>
              <a:ext uri="{FF2B5EF4-FFF2-40B4-BE49-F238E27FC236}">
                <a16:creationId xmlns:a16="http://schemas.microsoft.com/office/drawing/2014/main" id="{13CCBBD6-E429-3AF6-59C4-18D7D8F9565C}"/>
              </a:ext>
            </a:extLst>
          </p:cNvPr>
          <p:cNvSpPr>
            <a:spLocks noGrp="1"/>
          </p:cNvSpPr>
          <p:nvPr>
            <p:ph idx="1"/>
          </p:nvPr>
        </p:nvSpPr>
        <p:spPr/>
        <p:txBody>
          <a:bodyPr>
            <a:noAutofit/>
          </a:bodyPr>
          <a:lstStyle/>
          <a:p>
            <a:pPr algn="l">
              <a:buFont typeface="Arial" panose="020B0604020202020204" pitchFamily="34" charset="0"/>
              <a:buChar char="•"/>
            </a:pPr>
            <a:r>
              <a:rPr lang="en-US" b="1" i="1" dirty="0">
                <a:solidFill>
                  <a:srgbClr val="333333"/>
                </a:solidFill>
                <a:effectLst/>
                <a:latin typeface="+mj-lt"/>
              </a:rPr>
              <a:t>Hardware Overheads: </a:t>
            </a:r>
            <a:r>
              <a:rPr lang="en-US" b="0" i="0" dirty="0">
                <a:solidFill>
                  <a:srgbClr val="333333"/>
                </a:solidFill>
                <a:effectLst/>
                <a:latin typeface="+mj-lt"/>
              </a:rPr>
              <a:t>For hiding the complexities and making things easier for the user this model requires more powerful hardware computers and data storage devices.</a:t>
            </a:r>
          </a:p>
          <a:p>
            <a:pPr algn="l">
              <a:buFont typeface="Arial" panose="020B0604020202020204" pitchFamily="34" charset="0"/>
              <a:buChar char="•"/>
            </a:pPr>
            <a:r>
              <a:rPr lang="en-US" b="1" i="1" dirty="0">
                <a:solidFill>
                  <a:srgbClr val="333333"/>
                </a:solidFill>
                <a:effectLst/>
                <a:latin typeface="+mj-lt"/>
              </a:rPr>
              <a:t>Bad Design: </a:t>
            </a:r>
            <a:r>
              <a:rPr lang="en-US" b="0" i="0" dirty="0">
                <a:solidFill>
                  <a:srgbClr val="333333"/>
                </a:solidFill>
                <a:effectLst/>
                <a:latin typeface="+mj-lt"/>
              </a:rPr>
              <a:t>As the relational model is very easy to design and use. So the users don't need to know how the data is stored in order to access it. This ease of design can lead to the development of a poor database which would slow down if the database grows.</a:t>
            </a:r>
          </a:p>
          <a:p>
            <a:pPr marL="0" indent="0">
              <a:buNone/>
            </a:pPr>
            <a:r>
              <a:rPr lang="en-US" sz="2400" b="1" i="1" dirty="0">
                <a:latin typeface="+mj-lt"/>
              </a:rPr>
              <a:t>NOTE: </a:t>
            </a:r>
            <a:r>
              <a:rPr lang="en-US" sz="2400" b="0" i="1" dirty="0">
                <a:solidFill>
                  <a:srgbClr val="333333"/>
                </a:solidFill>
                <a:effectLst/>
                <a:latin typeface="+mj-lt"/>
              </a:rPr>
              <a:t>But all these disadvantages are minor as compared to the advantages of the relational model. These problems can be avoided with the help of proper implementation and organization.</a:t>
            </a:r>
            <a:endParaRPr lang="en-US" sz="2400" i="1" dirty="0">
              <a:latin typeface="+mj-lt"/>
            </a:endParaRPr>
          </a:p>
        </p:txBody>
      </p:sp>
    </p:spTree>
    <p:extLst>
      <p:ext uri="{BB962C8B-B14F-4D97-AF65-F5344CB8AC3E}">
        <p14:creationId xmlns:p14="http://schemas.microsoft.com/office/powerpoint/2010/main" val="113500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C447-1400-B533-E96F-79DA22EF91C2}"/>
              </a:ext>
            </a:extLst>
          </p:cNvPr>
          <p:cNvSpPr>
            <a:spLocks noGrp="1"/>
          </p:cNvSpPr>
          <p:nvPr>
            <p:ph type="title"/>
          </p:nvPr>
        </p:nvSpPr>
        <p:spPr/>
        <p:txBody>
          <a:bodyPr/>
          <a:lstStyle/>
          <a:p>
            <a:r>
              <a:rPr lang="en-US" dirty="0"/>
              <a:t>Data Models:</a:t>
            </a:r>
          </a:p>
        </p:txBody>
      </p:sp>
      <p:sp>
        <p:nvSpPr>
          <p:cNvPr id="3" name="Content Placeholder 2">
            <a:extLst>
              <a:ext uri="{FF2B5EF4-FFF2-40B4-BE49-F238E27FC236}">
                <a16:creationId xmlns:a16="http://schemas.microsoft.com/office/drawing/2014/main" id="{C4646292-E1BF-5D02-D9AF-C0B88A26EDF6}"/>
              </a:ext>
            </a:extLst>
          </p:cNvPr>
          <p:cNvSpPr>
            <a:spLocks noGrp="1"/>
          </p:cNvSpPr>
          <p:nvPr>
            <p:ph idx="1"/>
          </p:nvPr>
        </p:nvSpPr>
        <p:spPr/>
        <p:txBody>
          <a:bodyPr>
            <a:normAutofit/>
          </a:bodyPr>
          <a:lstStyle/>
          <a:p>
            <a:r>
              <a:rPr lang="en-US" b="0" i="0" dirty="0">
                <a:solidFill>
                  <a:srgbClr val="374151"/>
                </a:solidFill>
                <a:effectLst/>
                <a:latin typeface="+mj-lt"/>
              </a:rPr>
              <a:t>data models are used to define the structure and relationships between the data stored in the database. </a:t>
            </a:r>
          </a:p>
          <a:p>
            <a:r>
              <a:rPr lang="en-US" b="0" i="0" dirty="0">
                <a:solidFill>
                  <a:srgbClr val="333333"/>
                </a:solidFill>
                <a:effectLst/>
                <a:latin typeface="+mj-lt"/>
              </a:rPr>
              <a:t>The Data Model gives us an idea of how the final system would look after it has been fully implemented. It specifies the data items as well as the relationships between them. </a:t>
            </a:r>
            <a:endParaRPr lang="en-US" dirty="0">
              <a:solidFill>
                <a:srgbClr val="374151"/>
              </a:solidFill>
              <a:latin typeface="+mj-lt"/>
            </a:endParaRPr>
          </a:p>
          <a:p>
            <a:r>
              <a:rPr lang="en-US" b="0" i="0" dirty="0">
                <a:solidFill>
                  <a:srgbClr val="333333"/>
                </a:solidFill>
                <a:effectLst/>
                <a:latin typeface="+mj-lt"/>
              </a:rPr>
              <a:t> In a database management system, data models are often used to show how data is connected, stored, accessed, and changed. </a:t>
            </a:r>
          </a:p>
          <a:p>
            <a:r>
              <a:rPr lang="en-US" b="0" i="0" dirty="0">
                <a:solidFill>
                  <a:srgbClr val="333333"/>
                </a:solidFill>
                <a:effectLst/>
                <a:latin typeface="+mj-lt"/>
              </a:rPr>
              <a:t>We portray the information using a set of symbols and language so that members of an organization may understand and comprehend it and then communicate.</a:t>
            </a:r>
            <a:endParaRPr lang="en-US" dirty="0">
              <a:latin typeface="+mj-lt"/>
            </a:endParaRPr>
          </a:p>
        </p:txBody>
      </p:sp>
    </p:spTree>
    <p:extLst>
      <p:ext uri="{BB962C8B-B14F-4D97-AF65-F5344CB8AC3E}">
        <p14:creationId xmlns:p14="http://schemas.microsoft.com/office/powerpoint/2010/main" val="2032058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EF1E-7B0A-BE6B-FD45-52E2B9D7EFF0}"/>
              </a:ext>
            </a:extLst>
          </p:cNvPr>
          <p:cNvSpPr>
            <a:spLocks noGrp="1"/>
          </p:cNvSpPr>
          <p:nvPr>
            <p:ph type="title"/>
          </p:nvPr>
        </p:nvSpPr>
        <p:spPr/>
        <p:txBody>
          <a:bodyPr/>
          <a:lstStyle/>
          <a:p>
            <a:r>
              <a:rPr lang="en-US" dirty="0"/>
              <a:t>DBMS that Implements </a:t>
            </a:r>
            <a:r>
              <a:rPr kumimoji="0" lang="en-US" altLang="en-US" b="0" i="0" u="none" strike="noStrike" cap="none" normalizeH="0" baseline="0" dirty="0">
                <a:ln>
                  <a:noFill/>
                </a:ln>
                <a:solidFill>
                  <a:schemeClr val="tx1"/>
                </a:solidFill>
                <a:effectLst/>
              </a:rPr>
              <a:t>Relational Model</a:t>
            </a:r>
            <a:endParaRPr lang="en-US" dirty="0"/>
          </a:p>
        </p:txBody>
      </p:sp>
      <p:sp>
        <p:nvSpPr>
          <p:cNvPr id="3" name="Content Placeholder 2">
            <a:extLst>
              <a:ext uri="{FF2B5EF4-FFF2-40B4-BE49-F238E27FC236}">
                <a16:creationId xmlns:a16="http://schemas.microsoft.com/office/drawing/2014/main" id="{D889E131-AFA4-241B-4AF9-73A582F2EEB7}"/>
              </a:ext>
            </a:extLst>
          </p:cNvPr>
          <p:cNvSpPr>
            <a:spLocks noGrp="1"/>
          </p:cNvSpPr>
          <p:nvPr>
            <p:ph idx="1"/>
          </p:nvPr>
        </p:nvSpPr>
        <p:spPr/>
        <p:txBody>
          <a:bodyPr>
            <a:normAutofit fontScale="85000" lnSpcReduction="10000"/>
          </a:bodyPr>
          <a:lstStyle/>
          <a:p>
            <a:pPr algn="l">
              <a:buFont typeface="+mj-lt"/>
              <a:buAutoNum type="arabicPeriod"/>
            </a:pPr>
            <a:r>
              <a:rPr lang="en-US" b="1" i="0" dirty="0">
                <a:effectLst/>
                <a:latin typeface="+mj-lt"/>
              </a:rPr>
              <a:t>Oracle Database: </a:t>
            </a:r>
            <a:r>
              <a:rPr lang="en-US" b="0" i="0" dirty="0">
                <a:effectLst/>
                <a:latin typeface="+mj-lt"/>
              </a:rPr>
              <a:t>Oracle is one of the most widely used relational database management systems in the world. It supports the Relational Model through its SQL language, which includes support for relational algebra operations such as join, union, and intersection.</a:t>
            </a:r>
          </a:p>
          <a:p>
            <a:pPr algn="l">
              <a:buFont typeface="+mj-lt"/>
              <a:buAutoNum type="arabicPeriod"/>
            </a:pPr>
            <a:r>
              <a:rPr lang="en-US" b="1" i="0" dirty="0">
                <a:effectLst/>
                <a:latin typeface="+mj-lt"/>
              </a:rPr>
              <a:t>Microsoft SQL Server: </a:t>
            </a:r>
            <a:r>
              <a:rPr lang="en-US" b="0" i="0" dirty="0">
                <a:effectLst/>
                <a:latin typeface="+mj-lt"/>
              </a:rPr>
              <a:t>Microsoft SQL Server is another widely used relational database management system that supports the Relational Model. It includes features such as support for SQL, views, stored procedures, and triggers.</a:t>
            </a:r>
          </a:p>
          <a:p>
            <a:pPr algn="l">
              <a:buFont typeface="+mj-lt"/>
              <a:buAutoNum type="arabicPeriod"/>
            </a:pPr>
            <a:r>
              <a:rPr lang="en-US" b="1" i="0" dirty="0">
                <a:effectLst/>
                <a:latin typeface="+mj-lt"/>
              </a:rPr>
              <a:t>MySQL: </a:t>
            </a:r>
            <a:r>
              <a:rPr lang="en-US" b="0" i="0" dirty="0">
                <a:effectLst/>
                <a:latin typeface="+mj-lt"/>
              </a:rPr>
              <a:t>MySQL is a popular open-source relational database management system that supports the Relational Model. It includes features such as support for SQL, stored procedures, and triggers.</a:t>
            </a:r>
          </a:p>
          <a:p>
            <a:pPr algn="l">
              <a:buFont typeface="+mj-lt"/>
              <a:buAutoNum type="arabicPeriod"/>
            </a:pPr>
            <a:r>
              <a:rPr lang="en-US" b="1" i="0" dirty="0">
                <a:effectLst/>
                <a:latin typeface="+mj-lt"/>
              </a:rPr>
              <a:t>PostgreSQL: </a:t>
            </a:r>
            <a:r>
              <a:rPr lang="en-US" b="0" i="0" dirty="0">
                <a:effectLst/>
                <a:latin typeface="+mj-lt"/>
              </a:rPr>
              <a:t>PostgreSQL is a powerful open-source relational database management system that supports the Relational Model. It includes features such as support for SQL, views, stored procedures, and triggers.</a:t>
            </a:r>
          </a:p>
          <a:p>
            <a:endParaRPr lang="en-US" dirty="0"/>
          </a:p>
        </p:txBody>
      </p:sp>
    </p:spTree>
    <p:extLst>
      <p:ext uri="{BB962C8B-B14F-4D97-AF65-F5344CB8AC3E}">
        <p14:creationId xmlns:p14="http://schemas.microsoft.com/office/powerpoint/2010/main" val="2333712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BEF2-FD4B-091D-F87A-74A8CA6EAA31}"/>
              </a:ext>
            </a:extLst>
          </p:cNvPr>
          <p:cNvSpPr>
            <a:spLocks noGrp="1"/>
          </p:cNvSpPr>
          <p:nvPr>
            <p:ph type="title"/>
          </p:nvPr>
        </p:nvSpPr>
        <p:spPr/>
        <p:txBody>
          <a:bodyPr>
            <a:normAutofit/>
          </a:bodyPr>
          <a:lstStyle/>
          <a:p>
            <a:r>
              <a:rPr lang="en-US" i="0" dirty="0">
                <a:solidFill>
                  <a:srgbClr val="333333"/>
                </a:solidFill>
                <a:effectLst/>
              </a:rPr>
              <a:t>Object-Oriented Data Model</a:t>
            </a:r>
            <a:endParaRPr lang="en-US" dirty="0"/>
          </a:p>
        </p:txBody>
      </p:sp>
      <p:sp>
        <p:nvSpPr>
          <p:cNvPr id="3" name="Content Placeholder 2">
            <a:extLst>
              <a:ext uri="{FF2B5EF4-FFF2-40B4-BE49-F238E27FC236}">
                <a16:creationId xmlns:a16="http://schemas.microsoft.com/office/drawing/2014/main" id="{2D919F1A-3839-B71F-0844-9FAA27BB394F}"/>
              </a:ext>
            </a:extLst>
          </p:cNvPr>
          <p:cNvSpPr>
            <a:spLocks noGrp="1"/>
          </p:cNvSpPr>
          <p:nvPr>
            <p:ph idx="1"/>
          </p:nvPr>
        </p:nvSpPr>
        <p:spPr/>
        <p:txBody>
          <a:bodyPr/>
          <a:lstStyle/>
          <a:p>
            <a:r>
              <a:rPr lang="en-US" b="0" i="0" dirty="0">
                <a:solidFill>
                  <a:srgbClr val="333333"/>
                </a:solidFill>
                <a:effectLst/>
                <a:latin typeface="+mj-lt"/>
              </a:rPr>
              <a:t>The real-world problems are more closely represented through the object-oriented data model.</a:t>
            </a:r>
          </a:p>
          <a:p>
            <a:r>
              <a:rPr lang="en-US" b="0" i="0" dirty="0">
                <a:solidFill>
                  <a:srgbClr val="333333"/>
                </a:solidFill>
                <a:effectLst/>
                <a:latin typeface="+mj-lt"/>
              </a:rPr>
              <a:t> In this model, both the data and relationship are present in a single structure known as an object. </a:t>
            </a:r>
            <a:endParaRPr lang="en-US" dirty="0">
              <a:solidFill>
                <a:srgbClr val="333333"/>
              </a:solidFill>
              <a:latin typeface="+mj-lt"/>
            </a:endParaRPr>
          </a:p>
          <a:p>
            <a:r>
              <a:rPr lang="en-US" b="0" i="0" dirty="0">
                <a:solidFill>
                  <a:srgbClr val="333333"/>
                </a:solidFill>
                <a:effectLst/>
                <a:latin typeface="+mj-lt"/>
              </a:rPr>
              <a:t>We can store audio, video, images, </a:t>
            </a:r>
            <a:r>
              <a:rPr lang="en-US" b="0" i="0" dirty="0" err="1">
                <a:solidFill>
                  <a:srgbClr val="333333"/>
                </a:solidFill>
                <a:effectLst/>
                <a:latin typeface="+mj-lt"/>
              </a:rPr>
              <a:t>etc</a:t>
            </a:r>
            <a:r>
              <a:rPr lang="en-US" b="0" i="0" dirty="0">
                <a:solidFill>
                  <a:srgbClr val="333333"/>
                </a:solidFill>
                <a:effectLst/>
                <a:latin typeface="+mj-lt"/>
              </a:rPr>
              <a:t> in the database which was not possible in the relational model(although you can store audio and video in relational database, it is </a:t>
            </a:r>
            <a:r>
              <a:rPr lang="en-US" b="0" i="0" dirty="0" err="1">
                <a:solidFill>
                  <a:srgbClr val="333333"/>
                </a:solidFill>
                <a:effectLst/>
                <a:latin typeface="+mj-lt"/>
              </a:rPr>
              <a:t>adviced</a:t>
            </a:r>
            <a:r>
              <a:rPr lang="en-US" b="0" i="0" dirty="0">
                <a:solidFill>
                  <a:srgbClr val="333333"/>
                </a:solidFill>
                <a:effectLst/>
                <a:latin typeface="+mj-lt"/>
              </a:rPr>
              <a:t> not to store in the relational database). </a:t>
            </a:r>
          </a:p>
          <a:p>
            <a:r>
              <a:rPr lang="en-US" b="0" i="0" dirty="0">
                <a:solidFill>
                  <a:srgbClr val="333333"/>
                </a:solidFill>
                <a:effectLst/>
                <a:latin typeface="+mj-lt"/>
              </a:rPr>
              <a:t>In this model, two are more objects are connected through links. We use this link to relate one object to other objects.</a:t>
            </a:r>
            <a:endParaRPr lang="en-US" dirty="0">
              <a:latin typeface="+mj-lt"/>
            </a:endParaRPr>
          </a:p>
        </p:txBody>
      </p:sp>
    </p:spTree>
    <p:extLst>
      <p:ext uri="{BB962C8B-B14F-4D97-AF65-F5344CB8AC3E}">
        <p14:creationId xmlns:p14="http://schemas.microsoft.com/office/powerpoint/2010/main" val="1584480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11D7-C3A0-56B0-6293-C5FB45C5D445}"/>
              </a:ext>
            </a:extLst>
          </p:cNvPr>
          <p:cNvSpPr>
            <a:spLocks noGrp="1"/>
          </p:cNvSpPr>
          <p:nvPr>
            <p:ph type="title"/>
          </p:nvPr>
        </p:nvSpPr>
        <p:spPr/>
        <p:txBody>
          <a:bodyPr/>
          <a:lstStyle/>
          <a:p>
            <a:r>
              <a:rPr lang="en-US" dirty="0"/>
              <a:t>Elements of </a:t>
            </a:r>
            <a:r>
              <a:rPr lang="en-US" i="0" dirty="0">
                <a:solidFill>
                  <a:srgbClr val="333333"/>
                </a:solidFill>
                <a:effectLst/>
              </a:rPr>
              <a:t>Object-Oriented Data Model</a:t>
            </a:r>
            <a:endParaRPr lang="en-US" dirty="0"/>
          </a:p>
        </p:txBody>
      </p:sp>
      <p:sp>
        <p:nvSpPr>
          <p:cNvPr id="3" name="Content Placeholder 2">
            <a:extLst>
              <a:ext uri="{FF2B5EF4-FFF2-40B4-BE49-F238E27FC236}">
                <a16:creationId xmlns:a16="http://schemas.microsoft.com/office/drawing/2014/main" id="{A4D5F8CB-5BBA-5252-D48C-D669E2DCAB74}"/>
              </a:ext>
            </a:extLst>
          </p:cNvPr>
          <p:cNvSpPr>
            <a:spLocks noGrp="1"/>
          </p:cNvSpPr>
          <p:nvPr>
            <p:ph idx="1"/>
          </p:nvPr>
        </p:nvSpPr>
        <p:spPr/>
        <p:txBody>
          <a:bodyPr>
            <a:normAutofit/>
          </a:bodyPr>
          <a:lstStyle/>
          <a:p>
            <a:pPr algn="just"/>
            <a:r>
              <a:rPr lang="en-US" b="1" i="0" dirty="0">
                <a:solidFill>
                  <a:srgbClr val="000000"/>
                </a:solidFill>
                <a:effectLst/>
                <a:latin typeface="+mj-lt"/>
              </a:rPr>
              <a:t>Objects: </a:t>
            </a:r>
            <a:r>
              <a:rPr lang="en-US" b="0" i="0" dirty="0">
                <a:solidFill>
                  <a:srgbClr val="000000"/>
                </a:solidFill>
                <a:effectLst/>
                <a:latin typeface="+mj-lt"/>
              </a:rPr>
              <a:t>The real world entities and situations are represented as objects in the Object oriented database model.</a:t>
            </a:r>
          </a:p>
          <a:p>
            <a:pPr algn="just"/>
            <a:r>
              <a:rPr lang="en-US" b="1" i="0" dirty="0">
                <a:solidFill>
                  <a:srgbClr val="000000"/>
                </a:solidFill>
                <a:effectLst/>
                <a:latin typeface="+mj-lt"/>
              </a:rPr>
              <a:t>Attributes and Method</a:t>
            </a:r>
            <a:r>
              <a:rPr lang="en-US" dirty="0">
                <a:solidFill>
                  <a:srgbClr val="000000"/>
                </a:solidFill>
                <a:latin typeface="+mj-lt"/>
              </a:rPr>
              <a:t>: </a:t>
            </a:r>
            <a:r>
              <a:rPr lang="en-US" b="0" i="0" dirty="0">
                <a:solidFill>
                  <a:srgbClr val="000000"/>
                </a:solidFill>
                <a:effectLst/>
                <a:latin typeface="+mj-lt"/>
              </a:rPr>
              <a:t>Every object has certain characteristics. These are represented using Attributes. The </a:t>
            </a:r>
            <a:r>
              <a:rPr lang="en-US" b="0" i="0" dirty="0" err="1">
                <a:solidFill>
                  <a:srgbClr val="000000"/>
                </a:solidFill>
                <a:effectLst/>
                <a:latin typeface="+mj-lt"/>
              </a:rPr>
              <a:t>behaviour</a:t>
            </a:r>
            <a:r>
              <a:rPr lang="en-US" b="0" i="0" dirty="0">
                <a:solidFill>
                  <a:srgbClr val="000000"/>
                </a:solidFill>
                <a:effectLst/>
                <a:latin typeface="+mj-lt"/>
              </a:rPr>
              <a:t> of the objects is represented using Methods.</a:t>
            </a:r>
          </a:p>
          <a:p>
            <a:pPr algn="just"/>
            <a:r>
              <a:rPr lang="en-US" b="1" i="0" dirty="0">
                <a:solidFill>
                  <a:srgbClr val="000000"/>
                </a:solidFill>
                <a:effectLst/>
                <a:latin typeface="+mj-lt"/>
              </a:rPr>
              <a:t>Class: </a:t>
            </a:r>
            <a:r>
              <a:rPr lang="en-US" b="0" i="0" dirty="0">
                <a:solidFill>
                  <a:srgbClr val="000000"/>
                </a:solidFill>
                <a:effectLst/>
                <a:latin typeface="+mj-lt"/>
              </a:rPr>
              <a:t>Similar attributes and methods are grouped together using a class. An object can be called as an instance of the class.</a:t>
            </a:r>
          </a:p>
          <a:p>
            <a:pPr algn="just"/>
            <a:r>
              <a:rPr lang="en-US" b="1" i="0" dirty="0">
                <a:solidFill>
                  <a:srgbClr val="000000"/>
                </a:solidFill>
                <a:effectLst/>
                <a:latin typeface="+mj-lt"/>
              </a:rPr>
              <a:t>Inheritance: </a:t>
            </a:r>
            <a:r>
              <a:rPr lang="en-US" b="0" i="0" dirty="0">
                <a:solidFill>
                  <a:srgbClr val="000000"/>
                </a:solidFill>
                <a:effectLst/>
                <a:latin typeface="+mj-lt"/>
              </a:rPr>
              <a:t>A new class can be derived from the original class. The derived class contains attributes and methods of the original class as well as its own.</a:t>
            </a:r>
          </a:p>
        </p:txBody>
      </p:sp>
    </p:spTree>
    <p:extLst>
      <p:ext uri="{BB962C8B-B14F-4D97-AF65-F5344CB8AC3E}">
        <p14:creationId xmlns:p14="http://schemas.microsoft.com/office/powerpoint/2010/main" val="3270660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725B-557A-C335-8641-506E339D3829}"/>
              </a:ext>
            </a:extLst>
          </p:cNvPr>
          <p:cNvSpPr>
            <a:spLocks noGrp="1"/>
          </p:cNvSpPr>
          <p:nvPr>
            <p:ph type="title"/>
          </p:nvPr>
        </p:nvSpPr>
        <p:spPr/>
        <p:txBody>
          <a:bodyPr/>
          <a:lstStyle/>
          <a:p>
            <a:r>
              <a:rPr lang="en-US" dirty="0"/>
              <a:t>Example: Object Oriented Model</a:t>
            </a:r>
          </a:p>
        </p:txBody>
      </p:sp>
      <p:pic>
        <p:nvPicPr>
          <p:cNvPr id="5" name="Content Placeholder 4">
            <a:extLst>
              <a:ext uri="{FF2B5EF4-FFF2-40B4-BE49-F238E27FC236}">
                <a16:creationId xmlns:a16="http://schemas.microsoft.com/office/drawing/2014/main" id="{52A0AF77-CD9B-91B0-80D1-DB1A7221C50B}"/>
              </a:ext>
            </a:extLst>
          </p:cNvPr>
          <p:cNvPicPr>
            <a:picLocks noGrp="1" noChangeAspect="1"/>
          </p:cNvPicPr>
          <p:nvPr>
            <p:ph idx="1"/>
          </p:nvPr>
        </p:nvPicPr>
        <p:blipFill>
          <a:blip r:embed="rId2"/>
          <a:stretch>
            <a:fillRect/>
          </a:stretch>
        </p:blipFill>
        <p:spPr>
          <a:xfrm>
            <a:off x="2042547" y="1981712"/>
            <a:ext cx="8106906" cy="4039164"/>
          </a:xfrm>
        </p:spPr>
      </p:pic>
    </p:spTree>
    <p:extLst>
      <p:ext uri="{BB962C8B-B14F-4D97-AF65-F5344CB8AC3E}">
        <p14:creationId xmlns:p14="http://schemas.microsoft.com/office/powerpoint/2010/main" val="2356590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F870-8808-7497-BE9C-FCFD88038E3B}"/>
              </a:ext>
            </a:extLst>
          </p:cNvPr>
          <p:cNvSpPr>
            <a:spLocks noGrp="1"/>
          </p:cNvSpPr>
          <p:nvPr>
            <p:ph type="title"/>
          </p:nvPr>
        </p:nvSpPr>
        <p:spPr>
          <a:xfrm>
            <a:off x="528919" y="365125"/>
            <a:ext cx="11143128" cy="1325563"/>
          </a:xfrm>
        </p:spPr>
        <p:txBody>
          <a:bodyPr>
            <a:normAutofit/>
          </a:bodyPr>
          <a:lstStyle/>
          <a:p>
            <a:r>
              <a:rPr lang="en-US" sz="3600" b="0" i="0" dirty="0">
                <a:effectLst/>
              </a:rPr>
              <a:t>Object-oriented database management systems (OODBMS)</a:t>
            </a:r>
            <a:endParaRPr lang="en-US" sz="3600" dirty="0"/>
          </a:p>
        </p:txBody>
      </p:sp>
      <p:sp>
        <p:nvSpPr>
          <p:cNvPr id="3" name="Content Placeholder 2">
            <a:extLst>
              <a:ext uri="{FF2B5EF4-FFF2-40B4-BE49-F238E27FC236}">
                <a16:creationId xmlns:a16="http://schemas.microsoft.com/office/drawing/2014/main" id="{3C4E02A5-B934-1EB9-25C7-D41FA6401ED3}"/>
              </a:ext>
            </a:extLst>
          </p:cNvPr>
          <p:cNvSpPr>
            <a:spLocks noGrp="1"/>
          </p:cNvSpPr>
          <p:nvPr>
            <p:ph idx="1"/>
          </p:nvPr>
        </p:nvSpPr>
        <p:spPr/>
        <p:txBody>
          <a:bodyPr/>
          <a:lstStyle/>
          <a:p>
            <a:r>
              <a:rPr lang="en-US" b="0" i="0" dirty="0" err="1">
                <a:effectLst/>
                <a:latin typeface="+mj-lt"/>
              </a:rPr>
              <a:t>ObjectStore</a:t>
            </a:r>
            <a:r>
              <a:rPr lang="en-US" b="0" i="0" dirty="0">
                <a:effectLst/>
                <a:latin typeface="+mj-lt"/>
              </a:rPr>
              <a:t>,</a:t>
            </a:r>
          </a:p>
          <a:p>
            <a:r>
              <a:rPr lang="en-US" b="0" i="0" dirty="0">
                <a:effectLst/>
                <a:latin typeface="+mj-lt"/>
              </a:rPr>
              <a:t> </a:t>
            </a:r>
            <a:r>
              <a:rPr lang="en-US" b="0" i="0" dirty="0" err="1">
                <a:effectLst/>
                <a:latin typeface="+mj-lt"/>
              </a:rPr>
              <a:t>ObjectDB</a:t>
            </a:r>
            <a:r>
              <a:rPr lang="en-US" b="0" i="0" dirty="0">
                <a:effectLst/>
                <a:latin typeface="+mj-lt"/>
              </a:rPr>
              <a:t>,</a:t>
            </a:r>
          </a:p>
          <a:p>
            <a:r>
              <a:rPr lang="en-US" b="0" i="0" dirty="0">
                <a:effectLst/>
                <a:latin typeface="+mj-lt"/>
              </a:rPr>
              <a:t> and db4o</a:t>
            </a:r>
            <a:endParaRPr lang="en-US" dirty="0">
              <a:latin typeface="+mj-lt"/>
            </a:endParaRPr>
          </a:p>
        </p:txBody>
      </p:sp>
    </p:spTree>
    <p:extLst>
      <p:ext uri="{BB962C8B-B14F-4D97-AF65-F5344CB8AC3E}">
        <p14:creationId xmlns:p14="http://schemas.microsoft.com/office/powerpoint/2010/main" val="332265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3B4F-9C09-CD82-7424-9B06789DDEC5}"/>
              </a:ext>
            </a:extLst>
          </p:cNvPr>
          <p:cNvSpPr>
            <a:spLocks noGrp="1"/>
          </p:cNvSpPr>
          <p:nvPr>
            <p:ph type="title"/>
          </p:nvPr>
        </p:nvSpPr>
        <p:spPr/>
        <p:txBody>
          <a:bodyPr>
            <a:normAutofit/>
          </a:bodyPr>
          <a:lstStyle/>
          <a:p>
            <a:r>
              <a:rPr lang="en-US" i="0" dirty="0">
                <a:solidFill>
                  <a:srgbClr val="333333"/>
                </a:solidFill>
                <a:effectLst/>
              </a:rPr>
              <a:t>Object-Relational Model</a:t>
            </a:r>
            <a:endParaRPr lang="en-US" dirty="0"/>
          </a:p>
        </p:txBody>
      </p:sp>
      <p:sp>
        <p:nvSpPr>
          <p:cNvPr id="3" name="Content Placeholder 2">
            <a:extLst>
              <a:ext uri="{FF2B5EF4-FFF2-40B4-BE49-F238E27FC236}">
                <a16:creationId xmlns:a16="http://schemas.microsoft.com/office/drawing/2014/main" id="{856342A9-31BE-EB79-B4D1-5080A990A35A}"/>
              </a:ext>
            </a:extLst>
          </p:cNvPr>
          <p:cNvSpPr>
            <a:spLocks noGrp="1"/>
          </p:cNvSpPr>
          <p:nvPr>
            <p:ph idx="1"/>
          </p:nvPr>
        </p:nvSpPr>
        <p:spPr/>
        <p:txBody>
          <a:bodyPr/>
          <a:lstStyle/>
          <a:p>
            <a:r>
              <a:rPr lang="en-US" b="0" i="0" dirty="0">
                <a:solidFill>
                  <a:srgbClr val="333333"/>
                </a:solidFill>
                <a:effectLst/>
                <a:latin typeface="+mj-lt"/>
              </a:rPr>
              <a:t>As the name suggests it is a combination of both the relational model and the object-oriented model.</a:t>
            </a:r>
          </a:p>
          <a:p>
            <a:r>
              <a:rPr lang="en-US" b="0" i="0" dirty="0">
                <a:solidFill>
                  <a:srgbClr val="333333"/>
                </a:solidFill>
                <a:effectLst/>
                <a:latin typeface="+mj-lt"/>
              </a:rPr>
              <a:t>This model was built to fill the gap between object-oriented model and the relational model. </a:t>
            </a:r>
            <a:endParaRPr lang="en-US" dirty="0">
              <a:solidFill>
                <a:srgbClr val="333333"/>
              </a:solidFill>
              <a:latin typeface="+mj-lt"/>
            </a:endParaRPr>
          </a:p>
          <a:p>
            <a:r>
              <a:rPr lang="en-US" b="0" i="0" dirty="0">
                <a:solidFill>
                  <a:srgbClr val="333333"/>
                </a:solidFill>
                <a:effectLst/>
                <a:latin typeface="+mj-lt"/>
              </a:rPr>
              <a:t>We can have many advanced features like we can make complex data types according to our requirements using the existing data types. </a:t>
            </a:r>
          </a:p>
          <a:p>
            <a:r>
              <a:rPr lang="en-US" b="0" i="0" dirty="0">
                <a:solidFill>
                  <a:srgbClr val="333333"/>
                </a:solidFill>
                <a:effectLst/>
                <a:latin typeface="+mj-lt"/>
              </a:rPr>
              <a:t>The problem with this model is that this can get complex and difficult to handle. So, proper understanding of this model is required.</a:t>
            </a:r>
            <a:endParaRPr lang="en-US" dirty="0">
              <a:latin typeface="+mj-lt"/>
            </a:endParaRPr>
          </a:p>
        </p:txBody>
      </p:sp>
    </p:spTree>
    <p:extLst>
      <p:ext uri="{BB962C8B-B14F-4D97-AF65-F5344CB8AC3E}">
        <p14:creationId xmlns:p14="http://schemas.microsoft.com/office/powerpoint/2010/main" val="207709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A45D-DD27-5155-ADDD-9CCD1D532ED8}"/>
              </a:ext>
            </a:extLst>
          </p:cNvPr>
          <p:cNvSpPr>
            <a:spLocks noGrp="1"/>
          </p:cNvSpPr>
          <p:nvPr>
            <p:ph type="title"/>
          </p:nvPr>
        </p:nvSpPr>
        <p:spPr/>
        <p:txBody>
          <a:bodyPr/>
          <a:lstStyle/>
          <a:p>
            <a:r>
              <a:rPr lang="en-US" dirty="0"/>
              <a:t>Example: Object – Relational Model</a:t>
            </a:r>
          </a:p>
        </p:txBody>
      </p:sp>
      <p:pic>
        <p:nvPicPr>
          <p:cNvPr id="5" name="Content Placeholder 4">
            <a:extLst>
              <a:ext uri="{FF2B5EF4-FFF2-40B4-BE49-F238E27FC236}">
                <a16:creationId xmlns:a16="http://schemas.microsoft.com/office/drawing/2014/main" id="{A5C1D382-116D-A35D-C4FA-DA19C0AB70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16474"/>
            <a:ext cx="10515600" cy="3969639"/>
          </a:xfrm>
        </p:spPr>
      </p:pic>
    </p:spTree>
    <p:extLst>
      <p:ext uri="{BB962C8B-B14F-4D97-AF65-F5344CB8AC3E}">
        <p14:creationId xmlns:p14="http://schemas.microsoft.com/office/powerpoint/2010/main" val="3591697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2C52-3740-404A-D4FA-35965E767BF9}"/>
              </a:ext>
            </a:extLst>
          </p:cNvPr>
          <p:cNvSpPr>
            <a:spLocks noGrp="1"/>
          </p:cNvSpPr>
          <p:nvPr>
            <p:ph type="title"/>
          </p:nvPr>
        </p:nvSpPr>
        <p:spPr/>
        <p:txBody>
          <a:bodyPr>
            <a:normAutofit/>
          </a:bodyPr>
          <a:lstStyle/>
          <a:p>
            <a:r>
              <a:rPr lang="en-US" sz="3200" b="1" i="0" dirty="0">
                <a:effectLst/>
              </a:rPr>
              <a:t>Object-relational database management systems (ORDBMS):</a:t>
            </a:r>
            <a:endParaRPr lang="en-US" sz="3200" b="1" dirty="0"/>
          </a:p>
        </p:txBody>
      </p:sp>
      <p:sp>
        <p:nvSpPr>
          <p:cNvPr id="3" name="Content Placeholder 2">
            <a:extLst>
              <a:ext uri="{FF2B5EF4-FFF2-40B4-BE49-F238E27FC236}">
                <a16:creationId xmlns:a16="http://schemas.microsoft.com/office/drawing/2014/main" id="{AE45E41D-5EEA-7FD6-F20C-D42A51076D4E}"/>
              </a:ext>
            </a:extLst>
          </p:cNvPr>
          <p:cNvSpPr>
            <a:spLocks noGrp="1"/>
          </p:cNvSpPr>
          <p:nvPr>
            <p:ph idx="1"/>
          </p:nvPr>
        </p:nvSpPr>
        <p:spPr/>
        <p:txBody>
          <a:bodyPr/>
          <a:lstStyle/>
          <a:p>
            <a:r>
              <a:rPr lang="en-US" b="0" i="0" dirty="0">
                <a:effectLst/>
                <a:latin typeface="+mj-lt"/>
              </a:rPr>
              <a:t>Oracle, </a:t>
            </a:r>
          </a:p>
          <a:p>
            <a:r>
              <a:rPr lang="en-US" b="0" i="0" dirty="0">
                <a:effectLst/>
                <a:latin typeface="+mj-lt"/>
              </a:rPr>
              <a:t>IBM DB2,</a:t>
            </a:r>
          </a:p>
          <a:p>
            <a:r>
              <a:rPr lang="en-US" b="0" i="0" dirty="0">
                <a:effectLst/>
                <a:latin typeface="+mj-lt"/>
              </a:rPr>
              <a:t> and PostgreSQL</a:t>
            </a:r>
            <a:endParaRPr lang="en-US" dirty="0">
              <a:latin typeface="+mj-lt"/>
            </a:endParaRPr>
          </a:p>
        </p:txBody>
      </p:sp>
    </p:spTree>
    <p:extLst>
      <p:ext uri="{BB962C8B-B14F-4D97-AF65-F5344CB8AC3E}">
        <p14:creationId xmlns:p14="http://schemas.microsoft.com/office/powerpoint/2010/main" val="26164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4960-FA1E-941B-E7E3-A31AAA99E816}"/>
              </a:ext>
            </a:extLst>
          </p:cNvPr>
          <p:cNvSpPr>
            <a:spLocks noGrp="1"/>
          </p:cNvSpPr>
          <p:nvPr>
            <p:ph type="title"/>
          </p:nvPr>
        </p:nvSpPr>
        <p:spPr/>
        <p:txBody>
          <a:bodyPr>
            <a:normAutofit/>
          </a:bodyPr>
          <a:lstStyle/>
          <a:p>
            <a:r>
              <a:rPr lang="en-US" i="0" dirty="0">
                <a:solidFill>
                  <a:srgbClr val="333333"/>
                </a:solidFill>
                <a:effectLst/>
                <a:latin typeface="Calibri Light (Headings)"/>
              </a:rPr>
              <a:t>Hierarchical Model</a:t>
            </a:r>
            <a:endParaRPr lang="en-US" dirty="0"/>
          </a:p>
        </p:txBody>
      </p:sp>
      <p:sp>
        <p:nvSpPr>
          <p:cNvPr id="3" name="Content Placeholder 2">
            <a:extLst>
              <a:ext uri="{FF2B5EF4-FFF2-40B4-BE49-F238E27FC236}">
                <a16:creationId xmlns:a16="http://schemas.microsoft.com/office/drawing/2014/main" id="{164D3F5E-B9AD-3688-6CA9-0F255226F6EC}"/>
              </a:ext>
            </a:extLst>
          </p:cNvPr>
          <p:cNvSpPr>
            <a:spLocks noGrp="1"/>
          </p:cNvSpPr>
          <p:nvPr>
            <p:ph idx="1"/>
          </p:nvPr>
        </p:nvSpPr>
        <p:spPr/>
        <p:txBody>
          <a:bodyPr/>
          <a:lstStyle/>
          <a:p>
            <a:r>
              <a:rPr lang="en-US" b="0" i="0" dirty="0">
                <a:solidFill>
                  <a:srgbClr val="333333"/>
                </a:solidFill>
                <a:effectLst/>
                <a:latin typeface="+mj-lt"/>
              </a:rPr>
              <a:t>Hierarchical Model was the first DBMS model.</a:t>
            </a:r>
          </a:p>
          <a:p>
            <a:r>
              <a:rPr lang="en-US" b="0" i="0" dirty="0">
                <a:solidFill>
                  <a:srgbClr val="333333"/>
                </a:solidFill>
                <a:effectLst/>
                <a:latin typeface="+mj-lt"/>
              </a:rPr>
              <a:t>This model organizes the data in the hierarchical tree structure.</a:t>
            </a:r>
            <a:endParaRPr lang="en-US" dirty="0">
              <a:solidFill>
                <a:srgbClr val="333333"/>
              </a:solidFill>
              <a:latin typeface="+mj-lt"/>
            </a:endParaRPr>
          </a:p>
          <a:p>
            <a:r>
              <a:rPr lang="en-US" b="0" i="0" dirty="0">
                <a:solidFill>
                  <a:srgbClr val="333333"/>
                </a:solidFill>
                <a:effectLst/>
                <a:latin typeface="+mj-lt"/>
              </a:rPr>
              <a:t>The hierarchy starts from the root which has root data and then it expands in the form of a tree adding child node to the parent node.</a:t>
            </a:r>
          </a:p>
          <a:p>
            <a:r>
              <a:rPr lang="en-US" b="0" i="0" dirty="0">
                <a:solidFill>
                  <a:srgbClr val="333333"/>
                </a:solidFill>
                <a:effectLst/>
                <a:latin typeface="+mj-lt"/>
              </a:rPr>
              <a:t>This model easily represents some of the real-world relationships like food recipes, sitemap of a website etc.</a:t>
            </a:r>
          </a:p>
          <a:p>
            <a:r>
              <a:rPr lang="en-US" b="1" i="1" dirty="0">
                <a:solidFill>
                  <a:srgbClr val="333333"/>
                </a:solidFill>
                <a:effectLst/>
                <a:latin typeface="+mj-lt"/>
              </a:rPr>
              <a:t>Example: </a:t>
            </a:r>
            <a:r>
              <a:rPr lang="en-US" b="0" i="0" dirty="0">
                <a:solidFill>
                  <a:srgbClr val="333333"/>
                </a:solidFill>
                <a:effectLst/>
                <a:latin typeface="+mj-lt"/>
              </a:rPr>
              <a:t>We can represent the relationship between the shoes present on a shopping website in the following way:</a:t>
            </a:r>
            <a:endParaRPr lang="en-US" dirty="0">
              <a:latin typeface="+mj-lt"/>
            </a:endParaRPr>
          </a:p>
        </p:txBody>
      </p:sp>
    </p:spTree>
    <p:extLst>
      <p:ext uri="{BB962C8B-B14F-4D97-AF65-F5344CB8AC3E}">
        <p14:creationId xmlns:p14="http://schemas.microsoft.com/office/powerpoint/2010/main" val="170508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DB16-566A-595D-6B3B-CDFC23B35BBC}"/>
              </a:ext>
            </a:extLst>
          </p:cNvPr>
          <p:cNvSpPr>
            <a:spLocks noGrp="1"/>
          </p:cNvSpPr>
          <p:nvPr>
            <p:ph type="title"/>
          </p:nvPr>
        </p:nvSpPr>
        <p:spPr/>
        <p:txBody>
          <a:bodyPr/>
          <a:lstStyle/>
          <a:p>
            <a:r>
              <a:rPr lang="en-US" dirty="0"/>
              <a:t>Example: Hierarchical Model</a:t>
            </a:r>
          </a:p>
        </p:txBody>
      </p:sp>
      <p:pic>
        <p:nvPicPr>
          <p:cNvPr id="5" name="Content Placeholder 4">
            <a:extLst>
              <a:ext uri="{FF2B5EF4-FFF2-40B4-BE49-F238E27FC236}">
                <a16:creationId xmlns:a16="http://schemas.microsoft.com/office/drawing/2014/main" id="{46BCA52F-BB22-6D83-87A2-2BD763BE074D}"/>
              </a:ext>
            </a:extLst>
          </p:cNvPr>
          <p:cNvPicPr>
            <a:picLocks noGrp="1" noChangeAspect="1"/>
          </p:cNvPicPr>
          <p:nvPr>
            <p:ph idx="1"/>
          </p:nvPr>
        </p:nvPicPr>
        <p:blipFill>
          <a:blip r:embed="rId2"/>
          <a:stretch>
            <a:fillRect/>
          </a:stretch>
        </p:blipFill>
        <p:spPr>
          <a:xfrm>
            <a:off x="2395021" y="2053159"/>
            <a:ext cx="7401958" cy="3896269"/>
          </a:xfrm>
        </p:spPr>
      </p:pic>
    </p:spTree>
    <p:extLst>
      <p:ext uri="{BB962C8B-B14F-4D97-AF65-F5344CB8AC3E}">
        <p14:creationId xmlns:p14="http://schemas.microsoft.com/office/powerpoint/2010/main" val="281183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1483-5B6A-5663-0D8A-8014A93BB30C}"/>
              </a:ext>
            </a:extLst>
          </p:cNvPr>
          <p:cNvSpPr>
            <a:spLocks noGrp="1"/>
          </p:cNvSpPr>
          <p:nvPr>
            <p:ph type="title"/>
          </p:nvPr>
        </p:nvSpPr>
        <p:spPr/>
        <p:txBody>
          <a:bodyPr/>
          <a:lstStyle/>
          <a:p>
            <a:r>
              <a:rPr lang="en-US" b="0" dirty="0">
                <a:solidFill>
                  <a:srgbClr val="333333"/>
                </a:solidFill>
                <a:effectLst/>
                <a:latin typeface="Calibri Light (Headings)"/>
              </a:rPr>
              <a:t>Features of a Hierarchical Model</a:t>
            </a:r>
            <a:endParaRPr lang="en-US" dirty="0">
              <a:latin typeface="Calibri Light (Headings)"/>
            </a:endParaRPr>
          </a:p>
        </p:txBody>
      </p:sp>
      <p:sp>
        <p:nvSpPr>
          <p:cNvPr id="3" name="Content Placeholder 2">
            <a:extLst>
              <a:ext uri="{FF2B5EF4-FFF2-40B4-BE49-F238E27FC236}">
                <a16:creationId xmlns:a16="http://schemas.microsoft.com/office/drawing/2014/main" id="{390CDA39-3D72-CA73-8C6D-A33AFF26BA37}"/>
              </a:ext>
            </a:extLst>
          </p:cNvPr>
          <p:cNvSpPr>
            <a:spLocks noGrp="1"/>
          </p:cNvSpPr>
          <p:nvPr>
            <p:ph idx="1"/>
          </p:nvPr>
        </p:nvSpPr>
        <p:spPr/>
        <p:txBody>
          <a:bodyPr/>
          <a:lstStyle/>
          <a:p>
            <a:pPr marL="0" indent="0">
              <a:buNone/>
            </a:pPr>
            <a:r>
              <a:rPr lang="en-US" b="1" i="1" dirty="0">
                <a:solidFill>
                  <a:srgbClr val="333333"/>
                </a:solidFill>
                <a:effectLst/>
                <a:latin typeface="+mj-lt"/>
              </a:rPr>
              <a:t>1. One-to-many relationship</a:t>
            </a:r>
          </a:p>
          <a:p>
            <a:r>
              <a:rPr lang="en-US" b="0" i="0" dirty="0">
                <a:solidFill>
                  <a:srgbClr val="333333"/>
                </a:solidFill>
                <a:effectLst/>
                <a:latin typeface="+mj-lt"/>
              </a:rPr>
              <a:t>The data here is organized in a tree-like structure where the one-to-many relationship is between the datatypes. </a:t>
            </a:r>
            <a:endParaRPr lang="en-US" b="1" i="1" dirty="0">
              <a:solidFill>
                <a:srgbClr val="333333"/>
              </a:solidFill>
              <a:latin typeface="+mj-lt"/>
            </a:endParaRPr>
          </a:p>
          <a:p>
            <a:r>
              <a:rPr lang="en-US" b="0" i="0" dirty="0">
                <a:solidFill>
                  <a:srgbClr val="333333"/>
                </a:solidFill>
                <a:effectLst/>
                <a:latin typeface="+mj-lt"/>
              </a:rPr>
              <a:t> Also, there can be only one path from parent to any node.</a:t>
            </a:r>
          </a:p>
          <a:p>
            <a:pPr marL="0" indent="0">
              <a:buNone/>
            </a:pPr>
            <a:r>
              <a:rPr lang="en-US" b="1" i="1" dirty="0">
                <a:solidFill>
                  <a:srgbClr val="333333"/>
                </a:solidFill>
                <a:effectLst/>
                <a:latin typeface="+mj-lt"/>
              </a:rPr>
              <a:t>Example: </a:t>
            </a:r>
            <a:r>
              <a:rPr lang="en-US" b="0" i="0" dirty="0">
                <a:solidFill>
                  <a:srgbClr val="333333"/>
                </a:solidFill>
                <a:effectLst/>
                <a:latin typeface="+mj-lt"/>
              </a:rPr>
              <a:t>In the above example, if we want to go to the node </a:t>
            </a:r>
            <a:r>
              <a:rPr lang="en-US" b="0" i="1" dirty="0">
                <a:solidFill>
                  <a:srgbClr val="333333"/>
                </a:solidFill>
                <a:effectLst/>
                <a:latin typeface="+mj-lt"/>
              </a:rPr>
              <a:t>sneakers </a:t>
            </a:r>
            <a:r>
              <a:rPr lang="en-US" b="0" i="0" dirty="0">
                <a:solidFill>
                  <a:srgbClr val="333333"/>
                </a:solidFill>
                <a:effectLst/>
                <a:latin typeface="+mj-lt"/>
              </a:rPr>
              <a:t>we only have one path to reach there </a:t>
            </a:r>
            <a:r>
              <a:rPr lang="en-US" b="0" i="0" dirty="0" err="1">
                <a:solidFill>
                  <a:srgbClr val="333333"/>
                </a:solidFill>
                <a:effectLst/>
                <a:latin typeface="+mj-lt"/>
              </a:rPr>
              <a:t>i.e</a:t>
            </a:r>
            <a:r>
              <a:rPr lang="en-US" b="0" i="0" dirty="0">
                <a:solidFill>
                  <a:srgbClr val="333333"/>
                </a:solidFill>
                <a:effectLst/>
                <a:latin typeface="+mj-lt"/>
              </a:rPr>
              <a:t> through men's shoes node.</a:t>
            </a:r>
            <a:endParaRPr lang="en-US" dirty="0">
              <a:latin typeface="+mj-lt"/>
            </a:endParaRPr>
          </a:p>
        </p:txBody>
      </p:sp>
    </p:spTree>
    <p:extLst>
      <p:ext uri="{BB962C8B-B14F-4D97-AF65-F5344CB8AC3E}">
        <p14:creationId xmlns:p14="http://schemas.microsoft.com/office/powerpoint/2010/main" val="94473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F1CE-36BA-2A68-B9B7-8CBFC2EB6062}"/>
              </a:ext>
            </a:extLst>
          </p:cNvPr>
          <p:cNvSpPr>
            <a:spLocks noGrp="1"/>
          </p:cNvSpPr>
          <p:nvPr>
            <p:ph type="title"/>
          </p:nvPr>
        </p:nvSpPr>
        <p:spPr/>
        <p:txBody>
          <a:bodyPr/>
          <a:lstStyle/>
          <a:p>
            <a:r>
              <a:rPr lang="en-US" b="0" dirty="0">
                <a:solidFill>
                  <a:srgbClr val="333333"/>
                </a:solidFill>
                <a:effectLst/>
                <a:latin typeface="Calibri Light (Headings)"/>
              </a:rPr>
              <a:t>Features of a Hierarchical Model</a:t>
            </a:r>
            <a:endParaRPr lang="en-US" dirty="0">
              <a:latin typeface="Calibri Light (Headings)"/>
            </a:endParaRPr>
          </a:p>
        </p:txBody>
      </p:sp>
      <p:sp>
        <p:nvSpPr>
          <p:cNvPr id="3" name="Content Placeholder 2">
            <a:extLst>
              <a:ext uri="{FF2B5EF4-FFF2-40B4-BE49-F238E27FC236}">
                <a16:creationId xmlns:a16="http://schemas.microsoft.com/office/drawing/2014/main" id="{D3B89286-3957-8D1D-17C5-A87FCB3F1057}"/>
              </a:ext>
            </a:extLst>
          </p:cNvPr>
          <p:cNvSpPr>
            <a:spLocks noGrp="1"/>
          </p:cNvSpPr>
          <p:nvPr>
            <p:ph idx="1"/>
          </p:nvPr>
        </p:nvSpPr>
        <p:spPr/>
        <p:txBody>
          <a:bodyPr/>
          <a:lstStyle/>
          <a:p>
            <a:pPr marL="0" indent="0">
              <a:buNone/>
            </a:pPr>
            <a:r>
              <a:rPr lang="en-US" b="1" i="1" dirty="0">
                <a:solidFill>
                  <a:srgbClr val="333333"/>
                </a:solidFill>
                <a:effectLst/>
                <a:latin typeface="+mj-lt"/>
              </a:rPr>
              <a:t>2. Parent-Child Relationship: </a:t>
            </a:r>
            <a:r>
              <a:rPr lang="en-US" b="0" i="0" dirty="0">
                <a:solidFill>
                  <a:srgbClr val="333333"/>
                </a:solidFill>
                <a:effectLst/>
                <a:latin typeface="+mj-lt"/>
              </a:rPr>
              <a:t>Each child node has a parent node but a parent node can have more than one child node. Multiple parents are not allowed.</a:t>
            </a:r>
          </a:p>
          <a:p>
            <a:pPr marL="0" indent="0">
              <a:buNone/>
            </a:pPr>
            <a:r>
              <a:rPr lang="en-US" b="1" i="1" dirty="0">
                <a:solidFill>
                  <a:srgbClr val="333333"/>
                </a:solidFill>
                <a:effectLst/>
                <a:latin typeface="+mj-lt"/>
              </a:rPr>
              <a:t>3. Deletion Problem: </a:t>
            </a:r>
            <a:r>
              <a:rPr lang="en-US" b="0" i="0" dirty="0">
                <a:solidFill>
                  <a:srgbClr val="333333"/>
                </a:solidFill>
                <a:effectLst/>
                <a:latin typeface="+mj-lt"/>
              </a:rPr>
              <a:t>If a parent node is deleted then the child node is automatically deleted.</a:t>
            </a:r>
          </a:p>
          <a:p>
            <a:pPr marL="0" indent="0">
              <a:buNone/>
            </a:pPr>
            <a:r>
              <a:rPr lang="en-US" b="1" i="1" dirty="0">
                <a:latin typeface="+mj-lt"/>
              </a:rPr>
              <a:t>4</a:t>
            </a:r>
            <a:r>
              <a:rPr lang="en-US" dirty="0">
                <a:latin typeface="+mj-lt"/>
              </a:rPr>
              <a:t>. </a:t>
            </a:r>
            <a:r>
              <a:rPr lang="en-US" b="1" i="1" dirty="0">
                <a:solidFill>
                  <a:srgbClr val="333333"/>
                </a:solidFill>
                <a:effectLst/>
                <a:latin typeface="+mj-lt"/>
              </a:rPr>
              <a:t>Pointers: </a:t>
            </a:r>
            <a:r>
              <a:rPr lang="en-US" b="0" i="0" dirty="0">
                <a:solidFill>
                  <a:srgbClr val="333333"/>
                </a:solidFill>
                <a:effectLst/>
                <a:latin typeface="+mj-lt"/>
              </a:rPr>
              <a:t>Pointers are used to link the parent node with the child node and are used to navigate between the stored data.</a:t>
            </a:r>
          </a:p>
          <a:p>
            <a:pPr marL="0" indent="0">
              <a:buNone/>
            </a:pPr>
            <a:r>
              <a:rPr lang="en-US" b="0" i="0" dirty="0">
                <a:solidFill>
                  <a:srgbClr val="333333"/>
                </a:solidFill>
                <a:effectLst/>
                <a:latin typeface="+mj-lt"/>
              </a:rPr>
              <a:t> </a:t>
            </a:r>
            <a:r>
              <a:rPr lang="en-US" b="1" i="1" dirty="0">
                <a:solidFill>
                  <a:srgbClr val="333333"/>
                </a:solidFill>
                <a:effectLst/>
                <a:latin typeface="+mj-lt"/>
              </a:rPr>
              <a:t>Example</a:t>
            </a:r>
            <a:r>
              <a:rPr lang="en-US" b="0" i="1" dirty="0">
                <a:solidFill>
                  <a:srgbClr val="333333"/>
                </a:solidFill>
                <a:effectLst/>
                <a:latin typeface="+mj-lt"/>
              </a:rPr>
              <a:t>: </a:t>
            </a:r>
            <a:r>
              <a:rPr lang="en-US" b="0" i="0" dirty="0">
                <a:solidFill>
                  <a:srgbClr val="333333"/>
                </a:solidFill>
                <a:effectLst/>
                <a:latin typeface="+mj-lt"/>
              </a:rPr>
              <a:t>In the above example the ' </a:t>
            </a:r>
            <a:r>
              <a:rPr lang="en-US" b="0" i="1" dirty="0">
                <a:solidFill>
                  <a:srgbClr val="333333"/>
                </a:solidFill>
                <a:effectLst/>
                <a:latin typeface="+mj-lt"/>
              </a:rPr>
              <a:t>shoes </a:t>
            </a:r>
            <a:r>
              <a:rPr lang="en-US" b="0" i="0" dirty="0">
                <a:solidFill>
                  <a:srgbClr val="333333"/>
                </a:solidFill>
                <a:effectLst/>
                <a:latin typeface="+mj-lt"/>
              </a:rPr>
              <a:t>' node points to the two other nodes ' </a:t>
            </a:r>
            <a:r>
              <a:rPr lang="en-US" b="0" i="1" dirty="0">
                <a:solidFill>
                  <a:srgbClr val="333333"/>
                </a:solidFill>
                <a:effectLst/>
                <a:latin typeface="+mj-lt"/>
              </a:rPr>
              <a:t>women shoes </a:t>
            </a:r>
            <a:r>
              <a:rPr lang="en-US" b="0" i="0" dirty="0">
                <a:solidFill>
                  <a:srgbClr val="333333"/>
                </a:solidFill>
                <a:effectLst/>
                <a:latin typeface="+mj-lt"/>
              </a:rPr>
              <a:t>' node and ' </a:t>
            </a:r>
            <a:r>
              <a:rPr lang="en-US" b="0" i="1" dirty="0">
                <a:solidFill>
                  <a:srgbClr val="333333"/>
                </a:solidFill>
                <a:effectLst/>
                <a:latin typeface="+mj-lt"/>
              </a:rPr>
              <a:t>men's shoes </a:t>
            </a:r>
            <a:r>
              <a:rPr lang="en-US" b="0" i="0" dirty="0">
                <a:solidFill>
                  <a:srgbClr val="333333"/>
                </a:solidFill>
                <a:effectLst/>
                <a:latin typeface="+mj-lt"/>
              </a:rPr>
              <a:t>' node.</a:t>
            </a:r>
          </a:p>
          <a:p>
            <a:pPr marL="0" indent="0">
              <a:buNone/>
            </a:pPr>
            <a:endParaRPr lang="en-US" dirty="0">
              <a:latin typeface="+mj-lt"/>
            </a:endParaRPr>
          </a:p>
        </p:txBody>
      </p:sp>
    </p:spTree>
    <p:extLst>
      <p:ext uri="{BB962C8B-B14F-4D97-AF65-F5344CB8AC3E}">
        <p14:creationId xmlns:p14="http://schemas.microsoft.com/office/powerpoint/2010/main" val="400076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2A752-D2BD-8BF5-4FEF-AD3B8CD12A58}"/>
              </a:ext>
            </a:extLst>
          </p:cNvPr>
          <p:cNvSpPr>
            <a:spLocks noGrp="1"/>
          </p:cNvSpPr>
          <p:nvPr>
            <p:ph idx="1"/>
          </p:nvPr>
        </p:nvSpPr>
        <p:spPr/>
        <p:txBody>
          <a:bodyPr/>
          <a:lstStyle/>
          <a:p>
            <a:pPr algn="l">
              <a:buFont typeface="Arial" panose="020B0604020202020204" pitchFamily="34" charset="0"/>
              <a:buChar char="•"/>
            </a:pPr>
            <a:r>
              <a:rPr lang="en-US" b="0" i="0" dirty="0">
                <a:solidFill>
                  <a:srgbClr val="333333"/>
                </a:solidFill>
                <a:effectLst/>
                <a:latin typeface="+mj-lt"/>
              </a:rPr>
              <a:t>It is very simple and fast to traverse through a tree-like structure.</a:t>
            </a:r>
          </a:p>
          <a:p>
            <a:pPr algn="l">
              <a:buFont typeface="Arial" panose="020B0604020202020204" pitchFamily="34" charset="0"/>
              <a:buChar char="•"/>
            </a:pPr>
            <a:r>
              <a:rPr lang="en-US" b="0" i="0" dirty="0">
                <a:solidFill>
                  <a:srgbClr val="333333"/>
                </a:solidFill>
                <a:effectLst/>
                <a:latin typeface="+mj-lt"/>
              </a:rPr>
              <a:t>Any change in the parent node is automatically reflected in the child node so, the integrity of data is maintained.</a:t>
            </a:r>
          </a:p>
          <a:p>
            <a:pPr marL="0" indent="0">
              <a:buNone/>
            </a:pPr>
            <a:br>
              <a:rPr lang="en-US" dirty="0">
                <a:latin typeface="+mj-lt"/>
              </a:rPr>
            </a:br>
            <a:endParaRPr lang="en-US" dirty="0">
              <a:latin typeface="+mj-lt"/>
            </a:endParaRPr>
          </a:p>
        </p:txBody>
      </p:sp>
      <p:sp>
        <p:nvSpPr>
          <p:cNvPr id="4" name="Rectangle 1">
            <a:extLst>
              <a:ext uri="{FF2B5EF4-FFF2-40B4-BE49-F238E27FC236}">
                <a16:creationId xmlns:a16="http://schemas.microsoft.com/office/drawing/2014/main" id="{606131E1-733D-96CD-9626-84C2556EE4B9}"/>
              </a:ext>
            </a:extLst>
          </p:cNvPr>
          <p:cNvSpPr>
            <a:spLocks noGrp="1" noChangeArrowheads="1"/>
          </p:cNvSpPr>
          <p:nvPr>
            <p:ph type="title"/>
          </p:nvPr>
        </p:nvSpPr>
        <p:spPr bwMode="auto">
          <a:xfrm>
            <a:off x="838200" y="643185"/>
            <a:ext cx="7780015"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Light (Headings)"/>
              </a:rPr>
              <a:t>Advantages of Hierarchical Model</a:t>
            </a:r>
            <a:endParaRPr kumimoji="0" lang="en-US" altLang="en-US" sz="1500" b="0" i="0" u="none" strike="noStrike" cap="none" normalizeH="0" baseline="0" dirty="0">
              <a:ln>
                <a:noFill/>
              </a:ln>
              <a:solidFill>
                <a:srgbClr val="333333"/>
              </a:solidFill>
              <a:effectLst/>
              <a:latin typeface="PT Serif" panose="020A0603040505020204" pitchFamily="18" charset="0"/>
            </a:endParaRPr>
          </a:p>
        </p:txBody>
      </p:sp>
    </p:spTree>
    <p:extLst>
      <p:ext uri="{BB962C8B-B14F-4D97-AF65-F5344CB8AC3E}">
        <p14:creationId xmlns:p14="http://schemas.microsoft.com/office/powerpoint/2010/main" val="2669430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99939-E1DA-753B-8D7B-BA0713F5A4FF}"/>
              </a:ext>
            </a:extLst>
          </p:cNvPr>
          <p:cNvSpPr>
            <a:spLocks noGrp="1"/>
          </p:cNvSpPr>
          <p:nvPr>
            <p:ph idx="1"/>
          </p:nvPr>
        </p:nvSpPr>
        <p:spPr/>
        <p:txBody>
          <a:bodyPr/>
          <a:lstStyle/>
          <a:p>
            <a:pPr algn="l">
              <a:buFont typeface="Arial" panose="020B0604020202020204" pitchFamily="34" charset="0"/>
              <a:buChar char="•"/>
            </a:pPr>
            <a:r>
              <a:rPr lang="en-US" b="0" i="0" dirty="0">
                <a:solidFill>
                  <a:srgbClr val="333333"/>
                </a:solidFill>
                <a:effectLst/>
                <a:latin typeface="+mj-lt"/>
              </a:rPr>
              <a:t>Complex relationships are not supported.</a:t>
            </a:r>
          </a:p>
          <a:p>
            <a:pPr algn="l">
              <a:buFont typeface="Arial" panose="020B0604020202020204" pitchFamily="34" charset="0"/>
              <a:buChar char="•"/>
            </a:pPr>
            <a:r>
              <a:rPr lang="en-US" b="0" i="0" dirty="0">
                <a:solidFill>
                  <a:srgbClr val="333333"/>
                </a:solidFill>
                <a:effectLst/>
                <a:latin typeface="+mj-lt"/>
              </a:rPr>
              <a:t>As it does not support more than one parent of the child node so if we have some complex relationship where a child node needs to have two parent node then that can't be represented using this model.</a:t>
            </a:r>
          </a:p>
          <a:p>
            <a:pPr algn="l">
              <a:buFont typeface="Arial" panose="020B0604020202020204" pitchFamily="34" charset="0"/>
              <a:buChar char="•"/>
            </a:pPr>
            <a:r>
              <a:rPr lang="en-US" b="0" i="0" dirty="0">
                <a:solidFill>
                  <a:srgbClr val="333333"/>
                </a:solidFill>
                <a:effectLst/>
                <a:latin typeface="+mj-lt"/>
              </a:rPr>
              <a:t>If a parent node is deleted then the child node is automatically deleted.</a:t>
            </a:r>
            <a:br>
              <a:rPr lang="en-US" dirty="0"/>
            </a:br>
            <a:endParaRPr lang="en-US" dirty="0"/>
          </a:p>
        </p:txBody>
      </p:sp>
      <p:sp>
        <p:nvSpPr>
          <p:cNvPr id="4" name="Rectangle 1">
            <a:extLst>
              <a:ext uri="{FF2B5EF4-FFF2-40B4-BE49-F238E27FC236}">
                <a16:creationId xmlns:a16="http://schemas.microsoft.com/office/drawing/2014/main" id="{0E0AB201-DF09-7C2D-F832-55B5D8D4CDE9}"/>
              </a:ext>
            </a:extLst>
          </p:cNvPr>
          <p:cNvSpPr>
            <a:spLocks noGrp="1" noChangeArrowheads="1"/>
          </p:cNvSpPr>
          <p:nvPr>
            <p:ph type="title"/>
          </p:nvPr>
        </p:nvSpPr>
        <p:spPr bwMode="auto">
          <a:xfrm>
            <a:off x="838200" y="643185"/>
            <a:ext cx="8414804"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Disadvantages of Hierarchical Model</a:t>
            </a:r>
          </a:p>
        </p:txBody>
      </p:sp>
    </p:spTree>
    <p:extLst>
      <p:ext uri="{BB962C8B-B14F-4D97-AF65-F5344CB8AC3E}">
        <p14:creationId xmlns:p14="http://schemas.microsoft.com/office/powerpoint/2010/main" val="3206199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2437</Words>
  <Application>Microsoft Office PowerPoint</Application>
  <PresentationFormat>Widescreen</PresentationFormat>
  <Paragraphs>139</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Calibri Light (Headings)</vt:lpstr>
      <vt:lpstr>PT Serif</vt:lpstr>
      <vt:lpstr>Office Theme</vt:lpstr>
      <vt:lpstr>Data Models</vt:lpstr>
      <vt:lpstr>Outlines</vt:lpstr>
      <vt:lpstr>Data Models:</vt:lpstr>
      <vt:lpstr>Hierarchical Model</vt:lpstr>
      <vt:lpstr>Example: Hierarchical Model</vt:lpstr>
      <vt:lpstr>Features of a Hierarchical Model</vt:lpstr>
      <vt:lpstr>Features of a Hierarchical Model</vt:lpstr>
      <vt:lpstr>Advantages of Hierarchical Model</vt:lpstr>
      <vt:lpstr>Disadvantages of Hierarchical Model</vt:lpstr>
      <vt:lpstr>DBMS that implements Hierarchical Model</vt:lpstr>
      <vt:lpstr>Network Model</vt:lpstr>
      <vt:lpstr>Example</vt:lpstr>
      <vt:lpstr>Features of a Network Model</vt:lpstr>
      <vt:lpstr>Advantages of Network Model </vt:lpstr>
      <vt:lpstr>Disadvantages of Network Model</vt:lpstr>
      <vt:lpstr>DBMS which implements Network data Model? </vt:lpstr>
      <vt:lpstr>Entity-Relationship Model</vt:lpstr>
      <vt:lpstr>ER diagram Components</vt:lpstr>
      <vt:lpstr>ER Diagram Symbol</vt:lpstr>
      <vt:lpstr>Example: Entity-Relationship Model</vt:lpstr>
      <vt:lpstr>Features of ER Model</vt:lpstr>
      <vt:lpstr>Advantages of ER Model</vt:lpstr>
      <vt:lpstr>Disadvantages of ER Model</vt:lpstr>
      <vt:lpstr>DBMS that implements Entity-Relationship Model?</vt:lpstr>
      <vt:lpstr>Relational Model</vt:lpstr>
      <vt:lpstr>Example: Relational Model</vt:lpstr>
      <vt:lpstr>Features of Relational Model</vt:lpstr>
      <vt:lpstr>Advantages of Relational Model</vt:lpstr>
      <vt:lpstr>Disadvantages of Relational Model</vt:lpstr>
      <vt:lpstr>DBMS that Implements Relational Model</vt:lpstr>
      <vt:lpstr>Object-Oriented Data Model</vt:lpstr>
      <vt:lpstr>Elements of Object-Oriented Data Model</vt:lpstr>
      <vt:lpstr>Example: Object Oriented Model</vt:lpstr>
      <vt:lpstr>Object-oriented database management systems (OODBMS)</vt:lpstr>
      <vt:lpstr>Object-Relational Model</vt:lpstr>
      <vt:lpstr>Example: Object – Relational Model</vt:lpstr>
      <vt:lpstr>Object-relational database management systems (ORDBMS):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Models</dc:title>
  <dc:creator>crosd ojha</dc:creator>
  <cp:lastModifiedBy>crosd ojha</cp:lastModifiedBy>
  <cp:revision>9</cp:revision>
  <dcterms:created xsi:type="dcterms:W3CDTF">2023-03-25T17:10:35Z</dcterms:created>
  <dcterms:modified xsi:type="dcterms:W3CDTF">2023-03-27T14:30:25Z</dcterms:modified>
</cp:coreProperties>
</file>