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4" r:id="rId7"/>
    <p:sldId id="273" r:id="rId8"/>
    <p:sldId id="277" r:id="rId9"/>
    <p:sldId id="275" r:id="rId10"/>
    <p:sldId id="276" r:id="rId11"/>
    <p:sldId id="280"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D37A-54B2-887D-9FDC-ADE84A2F4B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5DE96D-1A05-C728-8E0F-65999527A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086A0F-B245-55A3-12C1-319D94A1AE94}"/>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5" name="Footer Placeholder 4">
            <a:extLst>
              <a:ext uri="{FF2B5EF4-FFF2-40B4-BE49-F238E27FC236}">
                <a16:creationId xmlns:a16="http://schemas.microsoft.com/office/drawing/2014/main" id="{B6257B39-9C89-7487-A40E-857CE4660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9FCB2-B4F4-5BC3-84B7-90E33F149A49}"/>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3755478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F972-B11F-1F10-04B7-271C39D0DE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0E07D5-4CC3-54DC-D27F-8947C670F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5E872-2185-6075-8963-B40C038C1DEC}"/>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5" name="Footer Placeholder 4">
            <a:extLst>
              <a:ext uri="{FF2B5EF4-FFF2-40B4-BE49-F238E27FC236}">
                <a16:creationId xmlns:a16="http://schemas.microsoft.com/office/drawing/2014/main" id="{B9F740BA-F1EA-1177-16E1-99C3A999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08B4B-C8BB-6D9C-4CCE-496BF338D8F3}"/>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6284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105A8-ABA1-ABC1-F4BE-258BCBF4FA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F487F2-BD8C-E4DD-0AE5-1700BB86F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E0DD3-93C3-CF37-2F6A-D776E365C85A}"/>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5" name="Footer Placeholder 4">
            <a:extLst>
              <a:ext uri="{FF2B5EF4-FFF2-40B4-BE49-F238E27FC236}">
                <a16:creationId xmlns:a16="http://schemas.microsoft.com/office/drawing/2014/main" id="{CC46BEEF-3C52-0FCC-BE75-C9D552D3E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6DE65-B9FB-2B94-2868-A82E8E8B7A06}"/>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152455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362F-8FB6-7856-95DA-B400B296F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7D563-8BB1-6165-BDEA-E123EC68B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68FBE-711E-C9ED-5064-9283A29774CD}"/>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5" name="Footer Placeholder 4">
            <a:extLst>
              <a:ext uri="{FF2B5EF4-FFF2-40B4-BE49-F238E27FC236}">
                <a16:creationId xmlns:a16="http://schemas.microsoft.com/office/drawing/2014/main" id="{16BD007C-8D33-9ACB-4C98-EA87DBF87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3B9D6-5ED0-89B1-8153-F39772D26ECE}"/>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329028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0D7C-A99E-7F31-D1FF-B528E8870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723294-1879-3DC3-DE09-509D56EAF7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374C9B-CED7-E942-14EC-69CAC6529E32}"/>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5" name="Footer Placeholder 4">
            <a:extLst>
              <a:ext uri="{FF2B5EF4-FFF2-40B4-BE49-F238E27FC236}">
                <a16:creationId xmlns:a16="http://schemas.microsoft.com/office/drawing/2014/main" id="{548304D5-BD79-1DCA-7D8D-A638983C0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72BD7-045C-B8D6-8BD3-77598CED2A8D}"/>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634548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AAA7-9316-0051-A85E-68C8875B71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67F0D-A940-890B-86A7-EFEA6FBF3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35529-F452-F91F-719E-342557E27D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F90E7-B909-8B28-BC8F-C2AB10B85F8D}"/>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6" name="Footer Placeholder 5">
            <a:extLst>
              <a:ext uri="{FF2B5EF4-FFF2-40B4-BE49-F238E27FC236}">
                <a16:creationId xmlns:a16="http://schemas.microsoft.com/office/drawing/2014/main" id="{CFF8EC42-7873-61A4-B475-18FEEE88F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04C3B-C15D-A268-1B42-D11A96D5E542}"/>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2515292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2407-1933-0BCA-BD21-1F440FD9C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A42CE-C071-B623-8E59-D26E4C479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22869-55F9-1A37-DC17-CF063867C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4729ED-B881-E658-D7D6-F658CD8F4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89B62-5705-BA0F-0592-F2FA330EDD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BDC3C-AB1F-C110-6CB1-5081DC5A460A}"/>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8" name="Footer Placeholder 7">
            <a:extLst>
              <a:ext uri="{FF2B5EF4-FFF2-40B4-BE49-F238E27FC236}">
                <a16:creationId xmlns:a16="http://schemas.microsoft.com/office/drawing/2014/main" id="{54960364-6BF5-D163-3A35-0BDF93D53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0C07EC-3BE9-CD6F-6FB8-AAAE46EB7060}"/>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4814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BE70-92DE-D6EC-9D33-456C124280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111E4B-EE6D-58CF-319E-39C4BF41EC02}"/>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4" name="Footer Placeholder 3">
            <a:extLst>
              <a:ext uri="{FF2B5EF4-FFF2-40B4-BE49-F238E27FC236}">
                <a16:creationId xmlns:a16="http://schemas.microsoft.com/office/drawing/2014/main" id="{E4D72C94-2EF7-9857-FC1B-6A6E6BA8C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D8C221-E63B-F12D-99C6-E8B60D146E49}"/>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2197145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3F60E-C204-A0EA-915E-C192E3EE6BF0}"/>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3" name="Footer Placeholder 2">
            <a:extLst>
              <a:ext uri="{FF2B5EF4-FFF2-40B4-BE49-F238E27FC236}">
                <a16:creationId xmlns:a16="http://schemas.microsoft.com/office/drawing/2014/main" id="{683FAAAB-1277-5565-29B9-21B36618C4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5467A9-C1B1-7ACD-3406-FF0897517A11}"/>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3278960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8A9B-459F-0E59-60A2-912325CC6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DE2F98-D27C-402A-A445-2A3567576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C1C56-54AA-7502-99EB-9D285A200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3C027-2011-5296-5283-A50F97C57647}"/>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6" name="Footer Placeholder 5">
            <a:extLst>
              <a:ext uri="{FF2B5EF4-FFF2-40B4-BE49-F238E27FC236}">
                <a16:creationId xmlns:a16="http://schemas.microsoft.com/office/drawing/2014/main" id="{D579D329-7E01-C73D-C640-8832118BA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2B78A-FB95-D0EA-2535-EF7F6D65AFBE}"/>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32332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71CE-FEAB-1676-BEC8-4558FAA32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3A21A7-8D42-1516-9526-ED4FB934B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3AED3F-6FFA-D073-FF61-579AE69F4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B5D9F-D2D6-9668-724A-DF27E66DD6A2}"/>
              </a:ext>
            </a:extLst>
          </p:cNvPr>
          <p:cNvSpPr>
            <a:spLocks noGrp="1"/>
          </p:cNvSpPr>
          <p:nvPr>
            <p:ph type="dt" sz="half" idx="10"/>
          </p:nvPr>
        </p:nvSpPr>
        <p:spPr/>
        <p:txBody>
          <a:bodyPr/>
          <a:lstStyle/>
          <a:p>
            <a:fld id="{D894C936-B686-482E-8499-C0EC1C641514}" type="datetimeFigureOut">
              <a:rPr lang="en-US" smtClean="0"/>
              <a:t>5/2/2023</a:t>
            </a:fld>
            <a:endParaRPr lang="en-US"/>
          </a:p>
        </p:txBody>
      </p:sp>
      <p:sp>
        <p:nvSpPr>
          <p:cNvPr id="6" name="Footer Placeholder 5">
            <a:extLst>
              <a:ext uri="{FF2B5EF4-FFF2-40B4-BE49-F238E27FC236}">
                <a16:creationId xmlns:a16="http://schemas.microsoft.com/office/drawing/2014/main" id="{943FB68E-888A-7179-53DA-74A21353E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F0343-6BB1-D746-8132-B10E079491C6}"/>
              </a:ext>
            </a:extLst>
          </p:cNvPr>
          <p:cNvSpPr>
            <a:spLocks noGrp="1"/>
          </p:cNvSpPr>
          <p:nvPr>
            <p:ph type="sldNum" sz="quarter" idx="12"/>
          </p:nvPr>
        </p:nvSpPr>
        <p:spPr/>
        <p:txBody>
          <a:bodyPr/>
          <a:lstStyle/>
          <a:p>
            <a:fld id="{27D0D1FC-E9B2-4003-BA4E-88D18AF9E895}" type="slidenum">
              <a:rPr lang="en-US" smtClean="0"/>
              <a:t>‹#›</a:t>
            </a:fld>
            <a:endParaRPr lang="en-US"/>
          </a:p>
        </p:txBody>
      </p:sp>
    </p:spTree>
    <p:extLst>
      <p:ext uri="{BB962C8B-B14F-4D97-AF65-F5344CB8AC3E}">
        <p14:creationId xmlns:p14="http://schemas.microsoft.com/office/powerpoint/2010/main" val="375677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E47FE-0D2F-A294-7775-AC651FA3F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CFD704-245B-A02E-CCF4-72BFBD9F9B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6E10C-1DF6-7D6F-6667-9F0F9D977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4C936-B686-482E-8499-C0EC1C641514}" type="datetimeFigureOut">
              <a:rPr lang="en-US" smtClean="0"/>
              <a:t>5/2/2023</a:t>
            </a:fld>
            <a:endParaRPr lang="en-US"/>
          </a:p>
        </p:txBody>
      </p:sp>
      <p:sp>
        <p:nvSpPr>
          <p:cNvPr id="5" name="Footer Placeholder 4">
            <a:extLst>
              <a:ext uri="{FF2B5EF4-FFF2-40B4-BE49-F238E27FC236}">
                <a16:creationId xmlns:a16="http://schemas.microsoft.com/office/drawing/2014/main" id="{B84B760B-8700-5A91-4120-9078975061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2E0D46-F1CA-0AF1-B754-DC00C4A138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0D1FC-E9B2-4003-BA4E-88D18AF9E895}" type="slidenum">
              <a:rPr lang="en-US" smtClean="0"/>
              <a:t>‹#›</a:t>
            </a:fld>
            <a:endParaRPr lang="en-US"/>
          </a:p>
        </p:txBody>
      </p:sp>
    </p:spTree>
    <p:extLst>
      <p:ext uri="{BB962C8B-B14F-4D97-AF65-F5344CB8AC3E}">
        <p14:creationId xmlns:p14="http://schemas.microsoft.com/office/powerpoint/2010/main" val="314404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 SYSTEM</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p:txBody>
          <a:bodyPr/>
          <a:lstStyle/>
          <a:p>
            <a:r>
              <a:rPr lang="en-US" sz="3200" b="1" dirty="0">
                <a:latin typeface="+mj-lt"/>
              </a:rPr>
              <a:t>Chapter 2:</a:t>
            </a:r>
          </a:p>
          <a:p>
            <a:r>
              <a:rPr lang="en-US" sz="3200" b="1" dirty="0">
                <a:latin typeface="+mj-lt"/>
              </a:rPr>
              <a:t>Database Design, Architecture and Model </a:t>
            </a:r>
          </a:p>
          <a:p>
            <a:r>
              <a:rPr lang="en-US" i="1">
                <a:latin typeface="+mj-lt"/>
              </a:rPr>
              <a:t>2.8 Types of Database system</a:t>
            </a:r>
            <a:endParaRPr lang="en-US" i="1" dirty="0">
              <a:latin typeface="+mj-lt"/>
            </a:endParaRPr>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08EEBC36-307D-E914-C2DF-0D0551CD44F9}"/>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43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9E7-3BAA-EBDE-6926-D20D6E57837E}"/>
              </a:ext>
            </a:extLst>
          </p:cNvPr>
          <p:cNvSpPr>
            <a:spLocks noGrp="1"/>
          </p:cNvSpPr>
          <p:nvPr>
            <p:ph type="title"/>
          </p:nvPr>
        </p:nvSpPr>
        <p:spPr/>
        <p:txBody>
          <a:bodyPr/>
          <a:lstStyle/>
          <a:p>
            <a:r>
              <a:rPr lang="en-US" dirty="0"/>
              <a:t>Client/Server database system</a:t>
            </a:r>
          </a:p>
        </p:txBody>
      </p:sp>
      <p:sp>
        <p:nvSpPr>
          <p:cNvPr id="3" name="Content Placeholder 2">
            <a:extLst>
              <a:ext uri="{FF2B5EF4-FFF2-40B4-BE49-F238E27FC236}">
                <a16:creationId xmlns:a16="http://schemas.microsoft.com/office/drawing/2014/main" id="{8EA68E4F-C6B4-FD52-FD83-2132B863B76B}"/>
              </a:ext>
            </a:extLst>
          </p:cNvPr>
          <p:cNvSpPr>
            <a:spLocks noGrp="1"/>
          </p:cNvSpPr>
          <p:nvPr>
            <p:ph idx="1"/>
          </p:nvPr>
        </p:nvSpPr>
        <p:spPr/>
        <p:txBody>
          <a:bodyPr/>
          <a:lstStyle/>
          <a:p>
            <a:pPr algn="l"/>
            <a:r>
              <a:rPr lang="en-US" b="0" i="0" dirty="0">
                <a:effectLst/>
                <a:latin typeface="+mj-lt"/>
              </a:rPr>
              <a:t>One of the advantages of client/server database systems is their scalability. As the number of users and the amount of data grow, additional servers can be added to the system to handle the increased workload. They also provide better data security by centralizing control of the database and allowing for access control and authentication mechanisms to be implemented.</a:t>
            </a:r>
          </a:p>
          <a:p>
            <a:pPr algn="l"/>
            <a:r>
              <a:rPr lang="en-US" b="0" i="0" dirty="0">
                <a:effectLst/>
                <a:latin typeface="+mj-lt"/>
              </a:rPr>
              <a:t>However, client/server database systems can be complex to set up and maintain, requiring specialized knowledge and resources. They may also be more expensive than other database architectures, as they typically require dedicated hardware and software licenses.</a:t>
            </a:r>
          </a:p>
          <a:p>
            <a:endParaRPr lang="en-US" dirty="0">
              <a:latin typeface="+mj-lt"/>
            </a:endParaRPr>
          </a:p>
        </p:txBody>
      </p:sp>
    </p:spTree>
    <p:extLst>
      <p:ext uri="{BB962C8B-B14F-4D97-AF65-F5344CB8AC3E}">
        <p14:creationId xmlns:p14="http://schemas.microsoft.com/office/powerpoint/2010/main" val="361562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37F5-0EB3-014D-10B7-28D9CB736264}"/>
              </a:ext>
            </a:extLst>
          </p:cNvPr>
          <p:cNvSpPr>
            <a:spLocks noGrp="1"/>
          </p:cNvSpPr>
          <p:nvPr>
            <p:ph type="title"/>
          </p:nvPr>
        </p:nvSpPr>
        <p:spPr/>
        <p:txBody>
          <a:bodyPr/>
          <a:lstStyle/>
          <a:p>
            <a:r>
              <a:rPr lang="en-US" dirty="0"/>
              <a:t>Distributed processing database system</a:t>
            </a:r>
          </a:p>
        </p:txBody>
      </p:sp>
      <p:pic>
        <p:nvPicPr>
          <p:cNvPr id="2050" name="Picture 2" descr="What Is a Distributed Database? {Features, Benefits &amp; Drawbacks}">
            <a:extLst>
              <a:ext uri="{FF2B5EF4-FFF2-40B4-BE49-F238E27FC236}">
                <a16:creationId xmlns:a16="http://schemas.microsoft.com/office/drawing/2014/main" id="{C5C7BAF7-65E4-4ADD-B1FA-4CDC646122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2764" y="1904820"/>
            <a:ext cx="6179128" cy="351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9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06CB-375C-A3A2-D7B4-0ED023A4B4B5}"/>
              </a:ext>
            </a:extLst>
          </p:cNvPr>
          <p:cNvSpPr>
            <a:spLocks noGrp="1"/>
          </p:cNvSpPr>
          <p:nvPr>
            <p:ph type="title"/>
          </p:nvPr>
        </p:nvSpPr>
        <p:spPr/>
        <p:txBody>
          <a:bodyPr/>
          <a:lstStyle/>
          <a:p>
            <a:r>
              <a:rPr lang="en-US" dirty="0"/>
              <a:t>Distributed processing database system</a:t>
            </a:r>
          </a:p>
        </p:txBody>
      </p:sp>
      <p:sp>
        <p:nvSpPr>
          <p:cNvPr id="3" name="Content Placeholder 2">
            <a:extLst>
              <a:ext uri="{FF2B5EF4-FFF2-40B4-BE49-F238E27FC236}">
                <a16:creationId xmlns:a16="http://schemas.microsoft.com/office/drawing/2014/main" id="{478F8D75-00D8-DECB-E6CB-9A164818DA9D}"/>
              </a:ext>
            </a:extLst>
          </p:cNvPr>
          <p:cNvSpPr>
            <a:spLocks noGrp="1"/>
          </p:cNvSpPr>
          <p:nvPr>
            <p:ph idx="1"/>
          </p:nvPr>
        </p:nvSpPr>
        <p:spPr/>
        <p:txBody>
          <a:bodyPr>
            <a:normAutofit fontScale="92500" lnSpcReduction="10000"/>
          </a:bodyPr>
          <a:lstStyle/>
          <a:p>
            <a:pPr algn="l"/>
            <a:r>
              <a:rPr lang="en-US" b="0" i="0" dirty="0">
                <a:effectLst/>
                <a:latin typeface="+mj-lt"/>
              </a:rPr>
              <a:t>A distributed processing database system is a type of database architecture in which data is distributed across multiple nodes or servers, and processing tasks are divided and executed on different nodes in parallel.</a:t>
            </a:r>
          </a:p>
          <a:p>
            <a:pPr algn="l"/>
            <a:r>
              <a:rPr lang="en-US" b="0" i="0" dirty="0">
                <a:effectLst/>
                <a:latin typeface="+mj-lt"/>
              </a:rPr>
              <a:t>In a distributed processing database system, the nodes are interconnected through a network, and each node has its own processing power and storage capacity. Data is partitioned and replicated across multiple nodes to improve data availability, fault tolerance, and scalability.</a:t>
            </a:r>
          </a:p>
          <a:p>
            <a:pPr algn="l"/>
            <a:r>
              <a:rPr lang="en-US" b="0" i="0" dirty="0">
                <a:effectLst/>
                <a:latin typeface="+mj-lt"/>
              </a:rPr>
              <a:t>Examples of distributed processing database systems include Apache Cassandra, Hadoop Distributed File System (HDFS), and Google's Bigtable. These systems are commonly used in applications that require high scalability, fault tolerance, and low-latency access to large amounts of data, such as social media, e-commerce, and big data analytics.</a:t>
            </a:r>
          </a:p>
        </p:txBody>
      </p:sp>
    </p:spTree>
    <p:extLst>
      <p:ext uri="{BB962C8B-B14F-4D97-AF65-F5344CB8AC3E}">
        <p14:creationId xmlns:p14="http://schemas.microsoft.com/office/powerpoint/2010/main" val="358897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A010-49BE-2804-763D-5957D78F2E6A}"/>
              </a:ext>
            </a:extLst>
          </p:cNvPr>
          <p:cNvSpPr>
            <a:spLocks noGrp="1"/>
          </p:cNvSpPr>
          <p:nvPr>
            <p:ph type="title"/>
          </p:nvPr>
        </p:nvSpPr>
        <p:spPr/>
        <p:txBody>
          <a:bodyPr/>
          <a:lstStyle/>
          <a:p>
            <a:r>
              <a:rPr lang="en-US" dirty="0"/>
              <a:t>Distributed processing database system</a:t>
            </a:r>
          </a:p>
        </p:txBody>
      </p:sp>
      <p:sp>
        <p:nvSpPr>
          <p:cNvPr id="3" name="Content Placeholder 2">
            <a:extLst>
              <a:ext uri="{FF2B5EF4-FFF2-40B4-BE49-F238E27FC236}">
                <a16:creationId xmlns:a16="http://schemas.microsoft.com/office/drawing/2014/main" id="{51AF822B-04D5-27C5-151B-158F515DCEB1}"/>
              </a:ext>
            </a:extLst>
          </p:cNvPr>
          <p:cNvSpPr>
            <a:spLocks noGrp="1"/>
          </p:cNvSpPr>
          <p:nvPr>
            <p:ph idx="1"/>
          </p:nvPr>
        </p:nvSpPr>
        <p:spPr/>
        <p:txBody>
          <a:bodyPr>
            <a:normAutofit fontScale="92500"/>
          </a:bodyPr>
          <a:lstStyle/>
          <a:p>
            <a:pPr algn="l"/>
            <a:r>
              <a:rPr lang="en-US" b="0" i="0" dirty="0">
                <a:effectLst/>
                <a:latin typeface="+mj-lt"/>
              </a:rPr>
              <a:t>Distributed processing database systems offer several advantages over other database architectures. They provide better scalability and performance, as processing tasks can be distributed across multiple nodes, and data can be partitioned and replicated across multiple servers. They also offer improved fault tolerance, as data redundancy and replication can help to ensure data availability in the event of a node failure.</a:t>
            </a:r>
          </a:p>
          <a:p>
            <a:pPr algn="l"/>
            <a:r>
              <a:rPr lang="en-US" b="0" i="0" dirty="0">
                <a:effectLst/>
                <a:latin typeface="+mj-lt"/>
              </a:rPr>
              <a:t>However, distributed processing database systems can be complex to set up and maintain, requiring specialized knowledge and skills. They may also require more resources and hardware to achieve high performance and scalability. Additionally, the complexity of managing data across multiple nodes can increase the risk of data inconsistency and conflicts.</a:t>
            </a:r>
          </a:p>
          <a:p>
            <a:endParaRPr lang="en-US" dirty="0">
              <a:latin typeface="+mj-lt"/>
            </a:endParaRPr>
          </a:p>
        </p:txBody>
      </p:sp>
    </p:spTree>
    <p:extLst>
      <p:ext uri="{BB962C8B-B14F-4D97-AF65-F5344CB8AC3E}">
        <p14:creationId xmlns:p14="http://schemas.microsoft.com/office/powerpoint/2010/main" val="413354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2E05-BAA5-B937-3DD4-E10C6F2D7F63}"/>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BBEF34A7-73F2-C432-525E-B004D9213516}"/>
              </a:ext>
            </a:extLst>
          </p:cNvPr>
          <p:cNvSpPr>
            <a:spLocks noGrp="1"/>
          </p:cNvSpPr>
          <p:nvPr>
            <p:ph idx="1"/>
          </p:nvPr>
        </p:nvSpPr>
        <p:spPr/>
        <p:txBody>
          <a:bodyPr/>
          <a:lstStyle/>
          <a:p>
            <a:r>
              <a:rPr lang="en-US" dirty="0"/>
              <a:t>Types of Database System</a:t>
            </a:r>
          </a:p>
          <a:p>
            <a:pPr lvl="1"/>
            <a:r>
              <a:rPr lang="en-US" dirty="0"/>
              <a:t>Centralized database system</a:t>
            </a:r>
          </a:p>
          <a:p>
            <a:pPr lvl="1"/>
            <a:r>
              <a:rPr lang="en-US" dirty="0"/>
              <a:t>Personal computer system</a:t>
            </a:r>
          </a:p>
          <a:p>
            <a:pPr lvl="1"/>
            <a:r>
              <a:rPr lang="en-US" dirty="0"/>
              <a:t>Client/Server database system</a:t>
            </a:r>
          </a:p>
          <a:p>
            <a:pPr lvl="1"/>
            <a:r>
              <a:rPr lang="en-US" dirty="0"/>
              <a:t>Distributed processing database system</a:t>
            </a:r>
          </a:p>
          <a:p>
            <a:endParaRPr lang="en-US" dirty="0"/>
          </a:p>
        </p:txBody>
      </p:sp>
    </p:spTree>
    <p:extLst>
      <p:ext uri="{BB962C8B-B14F-4D97-AF65-F5344CB8AC3E}">
        <p14:creationId xmlns:p14="http://schemas.microsoft.com/office/powerpoint/2010/main" val="324226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2C33-6CA9-3871-9E15-8563353B181D}"/>
              </a:ext>
            </a:extLst>
          </p:cNvPr>
          <p:cNvSpPr>
            <a:spLocks noGrp="1"/>
          </p:cNvSpPr>
          <p:nvPr>
            <p:ph type="title"/>
          </p:nvPr>
        </p:nvSpPr>
        <p:spPr/>
        <p:txBody>
          <a:bodyPr/>
          <a:lstStyle/>
          <a:p>
            <a:r>
              <a:rPr lang="en-US" dirty="0"/>
              <a:t>Centralized database system</a:t>
            </a:r>
          </a:p>
        </p:txBody>
      </p:sp>
      <p:pic>
        <p:nvPicPr>
          <p:cNvPr id="5" name="Content Placeholder 4">
            <a:extLst>
              <a:ext uri="{FF2B5EF4-FFF2-40B4-BE49-F238E27FC236}">
                <a16:creationId xmlns:a16="http://schemas.microsoft.com/office/drawing/2014/main" id="{720C9338-95A9-9597-C189-8C08804BFAAE}"/>
              </a:ext>
            </a:extLst>
          </p:cNvPr>
          <p:cNvPicPr>
            <a:picLocks noGrp="1" noChangeAspect="1"/>
          </p:cNvPicPr>
          <p:nvPr>
            <p:ph idx="1"/>
          </p:nvPr>
        </p:nvPicPr>
        <p:blipFill>
          <a:blip r:embed="rId2"/>
          <a:stretch>
            <a:fillRect/>
          </a:stretch>
        </p:blipFill>
        <p:spPr>
          <a:xfrm>
            <a:off x="2490217" y="1690688"/>
            <a:ext cx="6620440" cy="4351338"/>
          </a:xfrm>
        </p:spPr>
      </p:pic>
    </p:spTree>
    <p:extLst>
      <p:ext uri="{BB962C8B-B14F-4D97-AF65-F5344CB8AC3E}">
        <p14:creationId xmlns:p14="http://schemas.microsoft.com/office/powerpoint/2010/main" val="337704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7B10-3EEE-E72C-7EDD-EB5004A5DDED}"/>
              </a:ext>
            </a:extLst>
          </p:cNvPr>
          <p:cNvSpPr>
            <a:spLocks noGrp="1"/>
          </p:cNvSpPr>
          <p:nvPr>
            <p:ph type="title"/>
          </p:nvPr>
        </p:nvSpPr>
        <p:spPr>
          <a:xfrm>
            <a:off x="838200" y="365126"/>
            <a:ext cx="10515600" cy="937202"/>
          </a:xfrm>
        </p:spPr>
        <p:txBody>
          <a:bodyPr/>
          <a:lstStyle/>
          <a:p>
            <a:r>
              <a:rPr lang="en-US" dirty="0"/>
              <a:t>Centralized database system</a:t>
            </a:r>
          </a:p>
        </p:txBody>
      </p:sp>
      <p:sp>
        <p:nvSpPr>
          <p:cNvPr id="3" name="Content Placeholder 2">
            <a:extLst>
              <a:ext uri="{FF2B5EF4-FFF2-40B4-BE49-F238E27FC236}">
                <a16:creationId xmlns:a16="http://schemas.microsoft.com/office/drawing/2014/main" id="{CEBBFEB9-E89C-70E1-DAB6-3FFF4182A82F}"/>
              </a:ext>
            </a:extLst>
          </p:cNvPr>
          <p:cNvSpPr>
            <a:spLocks noGrp="1"/>
          </p:cNvSpPr>
          <p:nvPr>
            <p:ph idx="1"/>
          </p:nvPr>
        </p:nvSpPr>
        <p:spPr>
          <a:xfrm>
            <a:off x="838200" y="1209964"/>
            <a:ext cx="10515600" cy="4966999"/>
          </a:xfrm>
        </p:spPr>
        <p:txBody>
          <a:bodyPr>
            <a:normAutofit/>
          </a:bodyPr>
          <a:lstStyle/>
          <a:p>
            <a:r>
              <a:rPr lang="en-US" sz="2400" b="0" i="0" dirty="0">
                <a:effectLst/>
                <a:latin typeface="+mj-lt"/>
              </a:rPr>
              <a:t>A centralized database system is a data storage system in which all data is stored in a single location, typically on a single server. In this type of system, users access the data through a single point of entry, usually a computer network.</a:t>
            </a:r>
          </a:p>
          <a:p>
            <a:r>
              <a:rPr lang="en-US" sz="2400" b="0" i="0" dirty="0">
                <a:effectLst/>
                <a:latin typeface="+mj-lt"/>
              </a:rPr>
              <a:t>In a centralized database system, all data is managed and controlled by a single entity, which can be advantageous in terms of data security, consistency, and reliability. It also simplifies data management and allows for easy backup and recovery of data.</a:t>
            </a:r>
          </a:p>
          <a:p>
            <a:r>
              <a:rPr lang="en-US" sz="2400" b="0" i="0" dirty="0">
                <a:effectLst/>
                <a:latin typeface="+mj-lt"/>
              </a:rPr>
              <a:t>However, there are also some potential drawbacks to a centralized database system. For example,</a:t>
            </a:r>
          </a:p>
          <a:p>
            <a:pPr lvl="1"/>
            <a:r>
              <a:rPr lang="en-US" sz="2000" b="0" i="0" dirty="0">
                <a:effectLst/>
                <a:latin typeface="+mj-lt"/>
              </a:rPr>
              <a:t> it can be more vulnerable to system failures,</a:t>
            </a:r>
          </a:p>
          <a:p>
            <a:pPr lvl="1"/>
            <a:r>
              <a:rPr lang="en-US" sz="2000" b="0" i="0" dirty="0">
                <a:effectLst/>
                <a:latin typeface="+mj-lt"/>
              </a:rPr>
              <a:t> and it can be more difficult to scale up as the amount of data and the number of users increase.</a:t>
            </a:r>
          </a:p>
          <a:p>
            <a:pPr lvl="1"/>
            <a:r>
              <a:rPr lang="en-US" sz="2000" b="0" i="0" dirty="0">
                <a:effectLst/>
                <a:latin typeface="+mj-lt"/>
              </a:rPr>
              <a:t> Additionally, if the centralized system fails, all data and applications can become unavailable.</a:t>
            </a:r>
            <a:endParaRPr lang="en-US" sz="2000" dirty="0">
              <a:latin typeface="+mj-lt"/>
            </a:endParaRPr>
          </a:p>
        </p:txBody>
      </p:sp>
    </p:spTree>
    <p:extLst>
      <p:ext uri="{BB962C8B-B14F-4D97-AF65-F5344CB8AC3E}">
        <p14:creationId xmlns:p14="http://schemas.microsoft.com/office/powerpoint/2010/main" val="269526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C3FF-DA9C-E9B4-01EB-9C5DD4F5BA38}"/>
              </a:ext>
            </a:extLst>
          </p:cNvPr>
          <p:cNvSpPr>
            <a:spLocks noGrp="1"/>
          </p:cNvSpPr>
          <p:nvPr>
            <p:ph type="title"/>
          </p:nvPr>
        </p:nvSpPr>
        <p:spPr/>
        <p:txBody>
          <a:bodyPr/>
          <a:lstStyle/>
          <a:p>
            <a:r>
              <a:rPr lang="en-US" dirty="0"/>
              <a:t>Centralized database system</a:t>
            </a:r>
          </a:p>
        </p:txBody>
      </p:sp>
      <p:sp>
        <p:nvSpPr>
          <p:cNvPr id="3" name="Content Placeholder 2">
            <a:extLst>
              <a:ext uri="{FF2B5EF4-FFF2-40B4-BE49-F238E27FC236}">
                <a16:creationId xmlns:a16="http://schemas.microsoft.com/office/drawing/2014/main" id="{0E93D284-B85B-60EB-9D93-2AB9B8253414}"/>
              </a:ext>
            </a:extLst>
          </p:cNvPr>
          <p:cNvSpPr>
            <a:spLocks noGrp="1"/>
          </p:cNvSpPr>
          <p:nvPr>
            <p:ph idx="1"/>
          </p:nvPr>
        </p:nvSpPr>
        <p:spPr/>
        <p:txBody>
          <a:bodyPr>
            <a:normAutofit fontScale="92500"/>
          </a:bodyPr>
          <a:lstStyle/>
          <a:p>
            <a:r>
              <a:rPr lang="en-US" sz="2800" b="0" i="0" dirty="0">
                <a:effectLst/>
                <a:latin typeface="+mj-lt"/>
              </a:rPr>
              <a:t>Overall, the choice of a centralized or decentralized database system depends on various factors,</a:t>
            </a:r>
          </a:p>
          <a:p>
            <a:pPr lvl="1"/>
            <a:r>
              <a:rPr lang="en-US" b="0" i="0" dirty="0">
                <a:effectLst/>
                <a:latin typeface="+mj-lt"/>
              </a:rPr>
              <a:t> including the size and complexity of the data, </a:t>
            </a:r>
          </a:p>
          <a:p>
            <a:pPr lvl="1"/>
            <a:r>
              <a:rPr lang="en-US" b="0" i="0" dirty="0">
                <a:effectLst/>
                <a:latin typeface="+mj-lt"/>
              </a:rPr>
              <a:t>the number of users, </a:t>
            </a:r>
          </a:p>
          <a:p>
            <a:pPr lvl="1"/>
            <a:r>
              <a:rPr lang="en-US" b="0" i="0" dirty="0">
                <a:effectLst/>
                <a:latin typeface="+mj-lt"/>
              </a:rPr>
              <a:t>and the level of security and control needed.</a:t>
            </a:r>
          </a:p>
          <a:p>
            <a:r>
              <a:rPr lang="en-US" b="0" i="0" dirty="0">
                <a:effectLst/>
                <a:latin typeface="+mj-lt"/>
              </a:rPr>
              <a:t>A common example of a centralized database system is a company's customer relationship management (CRM) system. In a centralized CRM system, all customer data is stored on a central server, and employees can access and update this data through a single point of entry. This allows the company to maintain consistent and accurate records of all customer interactions, which can improve customer service and support.</a:t>
            </a:r>
            <a:endParaRPr lang="en-US" dirty="0">
              <a:latin typeface="+mj-lt"/>
            </a:endParaRPr>
          </a:p>
        </p:txBody>
      </p:sp>
    </p:spTree>
    <p:extLst>
      <p:ext uri="{BB962C8B-B14F-4D97-AF65-F5344CB8AC3E}">
        <p14:creationId xmlns:p14="http://schemas.microsoft.com/office/powerpoint/2010/main" val="192993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56E-817E-A95B-B412-48F87DF9721B}"/>
              </a:ext>
            </a:extLst>
          </p:cNvPr>
          <p:cNvSpPr>
            <a:spLocks noGrp="1"/>
          </p:cNvSpPr>
          <p:nvPr>
            <p:ph type="title"/>
          </p:nvPr>
        </p:nvSpPr>
        <p:spPr/>
        <p:txBody>
          <a:bodyPr/>
          <a:lstStyle/>
          <a:p>
            <a:r>
              <a:rPr lang="en-US" dirty="0"/>
              <a:t>Personal computer system</a:t>
            </a:r>
          </a:p>
        </p:txBody>
      </p:sp>
      <p:pic>
        <p:nvPicPr>
          <p:cNvPr id="5" name="Content Placeholder 4">
            <a:extLst>
              <a:ext uri="{FF2B5EF4-FFF2-40B4-BE49-F238E27FC236}">
                <a16:creationId xmlns:a16="http://schemas.microsoft.com/office/drawing/2014/main" id="{CCCCD5FF-60F2-FD63-F4FD-A6A7BE196915}"/>
              </a:ext>
            </a:extLst>
          </p:cNvPr>
          <p:cNvPicPr>
            <a:picLocks noGrp="1" noChangeAspect="1"/>
          </p:cNvPicPr>
          <p:nvPr>
            <p:ph idx="1"/>
          </p:nvPr>
        </p:nvPicPr>
        <p:blipFill>
          <a:blip r:embed="rId2"/>
          <a:stretch>
            <a:fillRect/>
          </a:stretch>
        </p:blipFill>
        <p:spPr>
          <a:xfrm>
            <a:off x="2558473" y="1589344"/>
            <a:ext cx="6052478" cy="4126690"/>
          </a:xfrm>
        </p:spPr>
      </p:pic>
    </p:spTree>
    <p:extLst>
      <p:ext uri="{BB962C8B-B14F-4D97-AF65-F5344CB8AC3E}">
        <p14:creationId xmlns:p14="http://schemas.microsoft.com/office/powerpoint/2010/main" val="338560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3E88-E5AA-29CF-E55B-A44E63BCE9A1}"/>
              </a:ext>
            </a:extLst>
          </p:cNvPr>
          <p:cNvSpPr>
            <a:spLocks noGrp="1"/>
          </p:cNvSpPr>
          <p:nvPr>
            <p:ph type="title"/>
          </p:nvPr>
        </p:nvSpPr>
        <p:spPr/>
        <p:txBody>
          <a:bodyPr/>
          <a:lstStyle/>
          <a:p>
            <a:r>
              <a:rPr lang="en-US" dirty="0"/>
              <a:t>Personal computer system</a:t>
            </a:r>
          </a:p>
        </p:txBody>
      </p:sp>
      <p:sp>
        <p:nvSpPr>
          <p:cNvPr id="3" name="Content Placeholder 2">
            <a:extLst>
              <a:ext uri="{FF2B5EF4-FFF2-40B4-BE49-F238E27FC236}">
                <a16:creationId xmlns:a16="http://schemas.microsoft.com/office/drawing/2014/main" id="{A1778C64-104C-A603-F1DA-EF16F50521C6}"/>
              </a:ext>
            </a:extLst>
          </p:cNvPr>
          <p:cNvSpPr>
            <a:spLocks noGrp="1"/>
          </p:cNvSpPr>
          <p:nvPr>
            <p:ph idx="1"/>
          </p:nvPr>
        </p:nvSpPr>
        <p:spPr/>
        <p:txBody>
          <a:bodyPr>
            <a:normAutofit fontScale="92500" lnSpcReduction="10000"/>
          </a:bodyPr>
          <a:lstStyle/>
          <a:p>
            <a:pPr algn="l"/>
            <a:r>
              <a:rPr lang="en-US" b="0" i="0" dirty="0">
                <a:effectLst/>
                <a:latin typeface="+mj-lt"/>
              </a:rPr>
              <a:t>When a DBMS is run on a PC, the PC acts as both the host computer and the terminal unlike the larger systems. The DBMS functions and the database application functions are combined into one application. Database applications on a PC handle the user input, screen output and access to the data on the disk. Combining these different functions into one unit gives the DBMS a great deal of power, flexibility and speed, usually at the cost of decreased data security and integrity.</a:t>
            </a:r>
          </a:p>
          <a:p>
            <a:r>
              <a:rPr lang="en-US" b="0" i="0" dirty="0">
                <a:effectLst/>
                <a:latin typeface="+mj-lt"/>
              </a:rPr>
              <a:t>However, in recent years many have been connected to a Local Area Networks (LANs). In a LAN, the data and usually, the user applications reside on the File Server, a PC running a special Network Operating System (NOS) such as Novell’s NetWare or Microsoft’s LAN Manager or Windows NT. The file server manages the LAN access to other shared resources.</a:t>
            </a:r>
            <a:br>
              <a:rPr lang="en-US" dirty="0"/>
            </a:br>
            <a:endParaRPr lang="en-US" dirty="0"/>
          </a:p>
        </p:txBody>
      </p:sp>
    </p:spTree>
    <p:extLst>
      <p:ext uri="{BB962C8B-B14F-4D97-AF65-F5344CB8AC3E}">
        <p14:creationId xmlns:p14="http://schemas.microsoft.com/office/powerpoint/2010/main" val="203516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B7CA-BC14-6A63-A370-DF5C02386136}"/>
              </a:ext>
            </a:extLst>
          </p:cNvPr>
          <p:cNvSpPr>
            <a:spLocks noGrp="1"/>
          </p:cNvSpPr>
          <p:nvPr>
            <p:ph type="title"/>
          </p:nvPr>
        </p:nvSpPr>
        <p:spPr/>
        <p:txBody>
          <a:bodyPr>
            <a:normAutofit/>
          </a:bodyPr>
          <a:lstStyle/>
          <a:p>
            <a:r>
              <a:rPr lang="en-US" kern="1200" dirty="0">
                <a:solidFill>
                  <a:srgbClr val="000000"/>
                </a:solidFill>
                <a:effectLst/>
                <a:latin typeface="Calibri Light" panose="020F0302020204030204" pitchFamily="34" charset="0"/>
                <a:ea typeface="+mj-ea"/>
                <a:cs typeface="+mj-cs"/>
              </a:rPr>
              <a:t>Client/Server database system</a:t>
            </a:r>
            <a:endParaRPr lang="en-US" dirty="0"/>
          </a:p>
        </p:txBody>
      </p:sp>
      <p:pic>
        <p:nvPicPr>
          <p:cNvPr id="1026" name="Picture 2" descr="DBMS Architecture - javatpoint">
            <a:extLst>
              <a:ext uri="{FF2B5EF4-FFF2-40B4-BE49-F238E27FC236}">
                <a16:creationId xmlns:a16="http://schemas.microsoft.com/office/drawing/2014/main" id="{4A88EF3D-24F8-E2B2-FB2D-1F91CD76E8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4812" y="2020094"/>
            <a:ext cx="37623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75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FF05-F3CD-CB33-4656-AE6CEE42CDC4}"/>
              </a:ext>
            </a:extLst>
          </p:cNvPr>
          <p:cNvSpPr>
            <a:spLocks noGrp="1"/>
          </p:cNvSpPr>
          <p:nvPr>
            <p:ph type="title"/>
          </p:nvPr>
        </p:nvSpPr>
        <p:spPr/>
        <p:txBody>
          <a:bodyPr/>
          <a:lstStyle/>
          <a:p>
            <a:r>
              <a:rPr lang="en-US" dirty="0"/>
              <a:t>Client/Server database system</a:t>
            </a:r>
          </a:p>
        </p:txBody>
      </p:sp>
      <p:sp>
        <p:nvSpPr>
          <p:cNvPr id="3" name="Content Placeholder 2">
            <a:extLst>
              <a:ext uri="{FF2B5EF4-FFF2-40B4-BE49-F238E27FC236}">
                <a16:creationId xmlns:a16="http://schemas.microsoft.com/office/drawing/2014/main" id="{C31E7F32-5569-4038-32E1-DADFA1ED7795}"/>
              </a:ext>
            </a:extLst>
          </p:cNvPr>
          <p:cNvSpPr>
            <a:spLocks noGrp="1"/>
          </p:cNvSpPr>
          <p:nvPr>
            <p:ph idx="1"/>
          </p:nvPr>
        </p:nvSpPr>
        <p:spPr/>
        <p:txBody>
          <a:bodyPr>
            <a:normAutofit fontScale="85000" lnSpcReduction="20000"/>
          </a:bodyPr>
          <a:lstStyle/>
          <a:p>
            <a:pPr algn="l"/>
            <a:r>
              <a:rPr lang="en-US" b="0" i="0" dirty="0">
                <a:effectLst/>
                <a:latin typeface="+mj-lt"/>
              </a:rPr>
              <a:t>Client/server database systems are a type of database architecture in which the application is divided into two parts: the client and the server. The client is typically a user's computer or a device that interacts with the database, while the server is a centralized database management system that stores and manages the data.</a:t>
            </a:r>
          </a:p>
          <a:p>
            <a:pPr algn="l"/>
            <a:r>
              <a:rPr lang="en-US" b="0" i="0" dirty="0">
                <a:effectLst/>
                <a:latin typeface="+mj-lt"/>
              </a:rPr>
              <a:t>In a client/server database system, the client application sends requests to the server to access or modify the data. The server processes these requests, retrieves or modifies the requested data, and sends it back to the client. This architecture allows for distributed processing and can improve performance by offloading some of the processing workload from the client to the server.</a:t>
            </a:r>
          </a:p>
          <a:p>
            <a:pPr algn="l"/>
            <a:r>
              <a:rPr lang="en-US" b="0" i="0" dirty="0">
                <a:effectLst/>
                <a:latin typeface="+mj-lt"/>
              </a:rPr>
              <a:t>Examples of client/server database systems include Oracle Database, Microsoft SQL Server, and MySQL. These systems are widely used in enterprise-level applications, such as banking, finance, healthcare, and e-commerce, where large amounts of data need to be managed and accessed by multiple users simultaneously.</a:t>
            </a:r>
          </a:p>
          <a:p>
            <a:endParaRPr lang="en-US" dirty="0">
              <a:latin typeface="+mj-lt"/>
            </a:endParaRPr>
          </a:p>
        </p:txBody>
      </p:sp>
    </p:spTree>
    <p:extLst>
      <p:ext uri="{BB962C8B-B14F-4D97-AF65-F5344CB8AC3E}">
        <p14:creationId xmlns:p14="http://schemas.microsoft.com/office/powerpoint/2010/main" val="2142510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1066</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DATABASE MANAGEMENT SYSTEM</vt:lpstr>
      <vt:lpstr>Outlines</vt:lpstr>
      <vt:lpstr>Centralized database system</vt:lpstr>
      <vt:lpstr>Centralized database system</vt:lpstr>
      <vt:lpstr>Centralized database system</vt:lpstr>
      <vt:lpstr>Personal computer system</vt:lpstr>
      <vt:lpstr>Personal computer system</vt:lpstr>
      <vt:lpstr>Client/Server database system</vt:lpstr>
      <vt:lpstr>Client/Server database system</vt:lpstr>
      <vt:lpstr>Client/Server database system</vt:lpstr>
      <vt:lpstr>Distributed processing database system</vt:lpstr>
      <vt:lpstr>Distributed processing database system</vt:lpstr>
      <vt:lpstr>Distributed processing database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crosd ojha</dc:creator>
  <cp:lastModifiedBy>crosd ojha</cp:lastModifiedBy>
  <cp:revision>6</cp:revision>
  <dcterms:created xsi:type="dcterms:W3CDTF">2023-05-01T15:43:50Z</dcterms:created>
  <dcterms:modified xsi:type="dcterms:W3CDTF">2023-05-02T00:39:52Z</dcterms:modified>
</cp:coreProperties>
</file>