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6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4702-4A35-498A-AE74-D06C00897F1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68C6-5094-46AD-8AFC-C765A2D53D8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3:</a:t>
            </a:r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Relational Algebra</a:t>
            </a:r>
            <a:endParaRPr lang="en-US" sz="3200" b="1" dirty="0">
              <a:latin typeface="+mj-lt"/>
            </a:endParaRPr>
          </a:p>
          <a:p>
            <a:r>
              <a:rPr lang="en-US" i="1" dirty="0">
                <a:latin typeface="+mj-lt"/>
              </a:rPr>
              <a:t>3.5 Relational Algebra From Set Theory</a:t>
            </a:r>
            <a:endParaRPr lang="en-US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330" y="620395"/>
            <a:ext cx="8578850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4325" y="2027555"/>
            <a:ext cx="8551545" cy="2215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Natural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Natural join does not use any comparison operator.</a:t>
            </a:r>
            <a:endParaRPr lang="en-US"/>
          </a:p>
          <a:p>
            <a:r>
              <a:rPr lang="en-US"/>
              <a:t> It does not concatenate the way a Cartesian product does.</a:t>
            </a:r>
            <a:endParaRPr lang="en-US"/>
          </a:p>
          <a:p>
            <a:r>
              <a:rPr lang="en-US"/>
              <a:t> We can perform a Natural Join only if there is at least one common attribute that exists between two relations. In addition, the attributes must have the same name and domain.</a:t>
            </a:r>
            <a:endParaRPr lang="en-US"/>
          </a:p>
          <a:p>
            <a:r>
              <a:rPr lang="en-US"/>
              <a:t>Natural join acts on those matching attributes where the values of attributes in both the relations are same.</a:t>
            </a:r>
            <a:endParaRPr lang="en-US"/>
          </a:p>
          <a:p>
            <a:r>
              <a:rPr lang="en-US"/>
              <a:t>A special type of equijoin where the join is performed on all columns with the same name in both relations.   </a:t>
            </a:r>
            <a:endParaRPr lang="en-US"/>
          </a:p>
          <a:p>
            <a:r>
              <a:rPr lang="en-US"/>
              <a:t>Duplicate columns are eliminated in the result.   </a:t>
            </a:r>
            <a:endParaRPr lang="en-US"/>
          </a:p>
          <a:p>
            <a:r>
              <a:rPr lang="en-US"/>
              <a:t>It's a further specialization of equi-join.</a:t>
            </a:r>
            <a:endParaRPr lang="en-US"/>
          </a:p>
          <a:p>
            <a:r>
              <a:rPr lang="en-US"/>
              <a:t>Notation:</a:t>
            </a:r>
            <a:endParaRPr lang="en-US"/>
          </a:p>
          <a:p>
            <a:pPr lvl="1"/>
            <a:r>
              <a:rPr lang="en-US"/>
              <a:t> R ⋈S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850" y="1011555"/>
            <a:ext cx="10020300" cy="48342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793095" cy="2575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Outer Joins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 Outer Join in Relational Algebra is used to combine tuples from two relations 𝑅 and 𝑆, while also including unmatched tuples from one or both relations. </a:t>
            </a:r>
            <a:endParaRPr lang="en-US"/>
          </a:p>
          <a:p>
            <a:r>
              <a:rPr lang="en-US"/>
              <a:t>This is in contrast to an Inner Join, which only includes tuples that satisfy the join condition.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Left Outer Join (R   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Includes all tuples from 𝑅, along with matched tuples from 𝑆.</a:t>
            </a:r>
            <a:endParaRPr lang="en-US"/>
          </a:p>
          <a:p>
            <a:r>
              <a:rPr lang="en-US"/>
              <a:t>If there is no match, attributes from 𝑆are padded with NULL.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5840" y="857250"/>
            <a:ext cx="409575" cy="3003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9760" y="120015"/>
            <a:ext cx="87503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Right Outer Join: (R   S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Includes all tuples from 𝑆, along with matched tuples from 𝑅.</a:t>
            </a:r>
            <a:endParaRPr lang="en-US"/>
          </a:p>
          <a:p>
            <a:r>
              <a:rPr lang="en-US"/>
              <a:t>If there is no match, attributes from 𝑅 are padded with NULL.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130" y="817880"/>
            <a:ext cx="436245" cy="3816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1905" y="2036445"/>
            <a:ext cx="9982200" cy="2454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Relational algebra is a formal query language that uses algebraic operators to manipulate and retrieve data from relational databases.</a:t>
            </a:r>
            <a:endParaRPr lang="en-US"/>
          </a:p>
          <a:p>
            <a:r>
              <a:rPr lang="en-US"/>
              <a:t>It provides a theoretical foundation for SQL, the most widely used database query language.</a:t>
            </a:r>
            <a:endParaRPr lang="en-US"/>
          </a:p>
          <a:p>
            <a:r>
              <a:rPr lang="en-US"/>
              <a:t>Relational Algebra is a procedural query language in relational databases that provides a set of operations to manipulate and retrieve data. </a:t>
            </a:r>
            <a:endParaRPr lang="en-US"/>
          </a:p>
          <a:p>
            <a:r>
              <a:rPr lang="en-US"/>
              <a:t>It serves as the foundation for SQL and other query languages. </a:t>
            </a:r>
            <a:endParaRPr lang="en-US"/>
          </a:p>
          <a:p>
            <a:r>
              <a:rPr lang="en-US"/>
              <a:t>Each operation in relational algebra takes one or more relations as input and produces a new relation as output.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Full Outer Join: ( R   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Combines the results of the Left Outer Join and Right Outer Join.</a:t>
            </a:r>
            <a:endParaRPr lang="en-US"/>
          </a:p>
          <a:p>
            <a:r>
              <a:rPr lang="en-US"/>
              <a:t>Includes all tuples from 𝑅and 𝑆, with unmatched tuples from both relations padded with NULL.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6450"/>
            <a:ext cx="440055" cy="379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9715" y="1950720"/>
            <a:ext cx="8686800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Core Concepts of Relational Algebra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Relation: A table in a database, consisting of rows (tuples) and columns (attributes).</a:t>
            </a:r>
            <a:endParaRPr lang="en-US"/>
          </a:p>
          <a:p>
            <a:r>
              <a:rPr lang="en-US"/>
              <a:t>Operators: Used to perform operations on relations to retrieve desired data.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Basic Operations of Relational Algebra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Selection (σ):</a:t>
            </a:r>
            <a:endParaRPr lang="en-US"/>
          </a:p>
          <a:p>
            <a:pPr lvl="1"/>
            <a:r>
              <a:rPr lang="en-US"/>
              <a:t>Selects tuples from a relation based on a given condition.</a:t>
            </a:r>
            <a:endParaRPr lang="en-US"/>
          </a:p>
          <a:p>
            <a:pPr lvl="1"/>
            <a:r>
              <a:rPr lang="en-US"/>
              <a:t>Syntax: σ_condition(relation)</a:t>
            </a:r>
            <a:endParaRPr lang="en-US"/>
          </a:p>
          <a:p>
            <a:pPr lvl="1"/>
            <a:r>
              <a:rPr lang="en-US"/>
              <a:t>Example: σ_Salary&gt;50000(Employee)</a:t>
            </a:r>
            <a:endParaRPr lang="en-US"/>
          </a:p>
          <a:p>
            <a:r>
              <a:rPr lang="en-US"/>
              <a:t>Projection (π):</a:t>
            </a:r>
            <a:endParaRPr lang="en-US"/>
          </a:p>
          <a:p>
            <a:pPr lvl="1"/>
            <a:r>
              <a:rPr lang="en-US"/>
              <a:t>Projects a relation onto a subset of its attributes.</a:t>
            </a:r>
            <a:endParaRPr lang="en-US"/>
          </a:p>
          <a:p>
            <a:pPr lvl="1"/>
            <a:r>
              <a:rPr lang="en-US"/>
              <a:t>Syntax: π_attribute_list(relation)</a:t>
            </a:r>
            <a:endParaRPr lang="en-US"/>
          </a:p>
          <a:p>
            <a:pPr lvl="1"/>
            <a:r>
              <a:rPr lang="en-US"/>
              <a:t>Example: π_Name,Salary(Employee)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In Relational Algebra, a join is an operation used to combine tuples from two relations based on a condition. </a:t>
            </a:r>
            <a:endParaRPr lang="en-US"/>
          </a:p>
          <a:p>
            <a:r>
              <a:rPr lang="en-US"/>
              <a:t>It is a fundamental operation in relational databases that extends the Cartesian product by applying a filter condition.</a:t>
            </a:r>
            <a:endParaRPr lang="en-US"/>
          </a:p>
          <a:p>
            <a:r>
              <a:rPr lang="en-US"/>
              <a:t>Types of Joins</a:t>
            </a:r>
            <a:endParaRPr lang="en-US"/>
          </a:p>
          <a:p>
            <a:pPr lvl="1"/>
            <a:r>
              <a:rPr lang="en-US"/>
              <a:t>Inner Joins</a:t>
            </a:r>
            <a:endParaRPr lang="en-US"/>
          </a:p>
          <a:p>
            <a:pPr lvl="2"/>
            <a:r>
              <a:rPr lang="en-US"/>
              <a:t>Theta Join</a:t>
            </a:r>
            <a:endParaRPr lang="en-US"/>
          </a:p>
          <a:p>
            <a:pPr lvl="2"/>
            <a:r>
              <a:rPr lang="en-US"/>
              <a:t>Equi Join</a:t>
            </a:r>
            <a:endParaRPr lang="en-US"/>
          </a:p>
          <a:p>
            <a:pPr lvl="2"/>
            <a:r>
              <a:rPr lang="en-US"/>
              <a:t>Natural Join</a:t>
            </a:r>
            <a:endParaRPr lang="en-US"/>
          </a:p>
          <a:p>
            <a:pPr lvl="1"/>
            <a:r>
              <a:rPr lang="en-US"/>
              <a:t>Outer Join</a:t>
            </a:r>
            <a:endParaRPr lang="en-US"/>
          </a:p>
          <a:p>
            <a:pPr lvl="2"/>
            <a:r>
              <a:rPr lang="en-US"/>
              <a:t>Left Outer Join</a:t>
            </a:r>
            <a:endParaRPr lang="en-US"/>
          </a:p>
          <a:p>
            <a:pPr lvl="2"/>
            <a:r>
              <a:rPr lang="en-US"/>
              <a:t>Right Outer Join</a:t>
            </a:r>
            <a:endParaRPr lang="en-US"/>
          </a:p>
          <a:p>
            <a:pPr lvl="2"/>
            <a:r>
              <a:rPr lang="en-US"/>
              <a:t>Full Outer Join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Theta (θ) 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most general form of join.</a:t>
            </a:r>
            <a:endParaRPr lang="en-US"/>
          </a:p>
          <a:p>
            <a:r>
              <a:rPr lang="en-US"/>
              <a:t>Combines tuples from two relations based on a specified condition involving comparison operators like =, &lt;, &gt;, &lt;=, &gt;=, or ≠.</a:t>
            </a:r>
            <a:endParaRPr lang="en-US"/>
          </a:p>
          <a:p>
            <a:r>
              <a:rPr lang="en-US"/>
              <a:t>Notation: R1 ⋈</a:t>
            </a:r>
            <a:r>
              <a:rPr lang="en-US" baseline="-25000"/>
              <a:t>θ</a:t>
            </a:r>
            <a:r>
              <a:rPr lang="en-US"/>
              <a:t> R2</a:t>
            </a:r>
            <a:endParaRPr lang="en-US"/>
          </a:p>
          <a:p>
            <a:r>
              <a:rPr lang="en-US"/>
              <a:t>R1 and R2 are relations having attributes (A1, A2, .., An) and (B1, B2,.. ,Bn) such that the attributes don’t have anything in common, that is R1 ∩ R2 = Φ.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3865" y="1862455"/>
            <a:ext cx="876300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STUDENT ⋈Student.Std = Subject.Class SUBJECT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2934970"/>
            <a:ext cx="871537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Equijoin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specific type of theta join where the condition involves only equality (=).</a:t>
            </a:r>
            <a:endParaRPr lang="en-US"/>
          </a:p>
          <a:p>
            <a:r>
              <a:rPr lang="en-US"/>
              <a:t>Combines tuples with equal values in the specified columns.</a:t>
            </a:r>
            <a:endParaRPr lang="en-US"/>
          </a:p>
          <a:p>
            <a:r>
              <a:rPr lang="en-US"/>
              <a:t>Notation: 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4420" y="3778885"/>
            <a:ext cx="2294890" cy="445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3455</Words>
  <Application>WPS Presentation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BatangChe</vt:lpstr>
      <vt:lpstr>Segoe Print</vt:lpstr>
      <vt:lpstr>Office Theme</vt:lpstr>
      <vt:lpstr>DATABASE MANAGEMENT SYSTEM</vt:lpstr>
      <vt:lpstr>Relational Algebra</vt:lpstr>
      <vt:lpstr>Core Concepts of Relational Algebra</vt:lpstr>
      <vt:lpstr>Basic Operations of Relational Algebra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8</cp:revision>
  <dcterms:created xsi:type="dcterms:W3CDTF">2023-06-04T17:49:00Z</dcterms:created>
  <dcterms:modified xsi:type="dcterms:W3CDTF">2024-12-08T16:42:16Z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AE7FE66412204659A0085281B4E9EA0E_12</vt:lpwstr>
  </property>
  <property fmtid="{D5CDD505-2E9C-101B-9397-08002B2CF9AE}" pid="3" name="KSOProductBuildVer">
    <vt:lpwstr>1033-12.2.0.18607</vt:lpwstr>
  </property>
</Properties>
</file>