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sldIdLst>
    <p:sldId id="273" r:id="rId3"/>
    <p:sldId id="257" r:id="rId4"/>
    <p:sldId id="261" r:id="rId5"/>
    <p:sldId id="260" r:id="rId6"/>
    <p:sldId id="258" r:id="rId7"/>
    <p:sldId id="259" r:id="rId8"/>
    <p:sldId id="262" r:id="rId9"/>
    <p:sldId id="263" r:id="rId10"/>
    <p:sldId id="264" r:id="rId11"/>
    <p:sldId id="291" r:id="rId12"/>
    <p:sldId id="292" r:id="rId13"/>
    <p:sldId id="265" r:id="rId14"/>
    <p:sldId id="266" r:id="rId15"/>
    <p:sldId id="267" r:id="rId16"/>
    <p:sldId id="268" r:id="rId17"/>
    <p:sldId id="293" r:id="rId18"/>
    <p:sldId id="294" r:id="rId19"/>
    <p:sldId id="295" r:id="rId20"/>
    <p:sldId id="305" r:id="rId21"/>
    <p:sldId id="306" r:id="rId22"/>
    <p:sldId id="308" r:id="rId23"/>
    <p:sldId id="309" r:id="rId24"/>
    <p:sldId id="269" r:id="rId25"/>
    <p:sldId id="270" r:id="rId26"/>
    <p:sldId id="271" r:id="rId27"/>
    <p:sldId id="272" r:id="rId28"/>
    <p:sldId id="310" r:id="rId29"/>
    <p:sldId id="311" r:id="rId30"/>
    <p:sldId id="312" r:id="rId31"/>
    <p:sldId id="313" r:id="rId32"/>
    <p:sldId id="314" r:id="rId33"/>
    <p:sldId id="315" r:id="rId34"/>
    <p:sldId id="274"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96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notesMaster" Target="notesMasters/notesMaster1.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F21E07-C0B6-44F3-BF96-433772362CBF}"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E53F05-3C6B-4AAC-AA8B-CB3537C5463A}"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C5A22E1F-0515-4CCA-A71C-D873440475A4}" type="datetime1">
              <a:rPr lang="en-US" smtClean="0"/>
            </a:fld>
            <a:endParaRPr lang="en-US"/>
          </a:p>
        </p:txBody>
      </p:sp>
      <p:sp>
        <p:nvSpPr>
          <p:cNvPr id="5" name="Footer Placeholder 4"/>
          <p:cNvSpPr>
            <a:spLocks noGrp="1"/>
          </p:cNvSpPr>
          <p:nvPr>
            <p:ph type="ftr" sz="quarter" idx="11"/>
          </p:nvPr>
        </p:nvSpPr>
        <p:spPr/>
        <p:txBody>
          <a:bodyPr/>
          <a:lstStyle/>
          <a:p>
            <a:r>
              <a:rPr lang="en-US"/>
              <a:t>@CROSD</a:t>
            </a:r>
            <a:endParaRPr lang="en-US"/>
          </a:p>
        </p:txBody>
      </p:sp>
      <p:sp>
        <p:nvSpPr>
          <p:cNvPr id="6" name="Slide Number Placeholder 5"/>
          <p:cNvSpPr>
            <a:spLocks noGrp="1"/>
          </p:cNvSpPr>
          <p:nvPr>
            <p:ph type="sldNum" sz="quarter" idx="12"/>
          </p:nvPr>
        </p:nvSpPr>
        <p:spPr/>
        <p:txBody>
          <a:bodyPr/>
          <a:lstStyle/>
          <a:p>
            <a:fld id="{53E1ABD7-E177-442B-A5C5-8426B8E426B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D99A6889-174F-495A-A79F-5FA8DEEFC389}" type="datetime1">
              <a:rPr lang="en-US" smtClean="0"/>
            </a:fld>
            <a:endParaRPr lang="en-US"/>
          </a:p>
        </p:txBody>
      </p:sp>
      <p:sp>
        <p:nvSpPr>
          <p:cNvPr id="5" name="Footer Placeholder 4"/>
          <p:cNvSpPr>
            <a:spLocks noGrp="1"/>
          </p:cNvSpPr>
          <p:nvPr>
            <p:ph type="ftr" sz="quarter" idx="11"/>
          </p:nvPr>
        </p:nvSpPr>
        <p:spPr/>
        <p:txBody>
          <a:bodyPr/>
          <a:lstStyle/>
          <a:p>
            <a:r>
              <a:rPr lang="en-US"/>
              <a:t>@CROSD</a:t>
            </a:r>
            <a:endParaRPr lang="en-US"/>
          </a:p>
        </p:txBody>
      </p:sp>
      <p:sp>
        <p:nvSpPr>
          <p:cNvPr id="6" name="Slide Number Placeholder 5"/>
          <p:cNvSpPr>
            <a:spLocks noGrp="1"/>
          </p:cNvSpPr>
          <p:nvPr>
            <p:ph type="sldNum" sz="quarter" idx="12"/>
          </p:nvPr>
        </p:nvSpPr>
        <p:spPr/>
        <p:txBody>
          <a:bodyPr/>
          <a:lstStyle/>
          <a:p>
            <a:fld id="{53E1ABD7-E177-442B-A5C5-8426B8E426B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939FFC27-2D64-467E-A7E8-F9BB2CB01A71}" type="datetime1">
              <a:rPr lang="en-US" smtClean="0"/>
            </a:fld>
            <a:endParaRPr lang="en-US"/>
          </a:p>
        </p:txBody>
      </p:sp>
      <p:sp>
        <p:nvSpPr>
          <p:cNvPr id="5" name="Footer Placeholder 4"/>
          <p:cNvSpPr>
            <a:spLocks noGrp="1"/>
          </p:cNvSpPr>
          <p:nvPr>
            <p:ph type="ftr" sz="quarter" idx="11"/>
          </p:nvPr>
        </p:nvSpPr>
        <p:spPr/>
        <p:txBody>
          <a:bodyPr/>
          <a:lstStyle/>
          <a:p>
            <a:r>
              <a:rPr lang="en-US"/>
              <a:t>@CROSD</a:t>
            </a:r>
            <a:endParaRPr lang="en-US"/>
          </a:p>
        </p:txBody>
      </p:sp>
      <p:sp>
        <p:nvSpPr>
          <p:cNvPr id="6" name="Slide Number Placeholder 5"/>
          <p:cNvSpPr>
            <a:spLocks noGrp="1"/>
          </p:cNvSpPr>
          <p:nvPr>
            <p:ph type="sldNum" sz="quarter" idx="12"/>
          </p:nvPr>
        </p:nvSpPr>
        <p:spPr/>
        <p:txBody>
          <a:bodyPr/>
          <a:lstStyle/>
          <a:p>
            <a:fld id="{53E1ABD7-E177-442B-A5C5-8426B8E426BF}"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53BD0B1-EFB7-4ACD-8722-51AE59314823}" type="datetime1">
              <a:rPr lang="en-US" smtClean="0"/>
            </a:fld>
            <a:endParaRPr lang="en-US"/>
          </a:p>
        </p:txBody>
      </p:sp>
      <p:sp>
        <p:nvSpPr>
          <p:cNvPr id="5" name="Footer Placeholder 4"/>
          <p:cNvSpPr>
            <a:spLocks noGrp="1"/>
          </p:cNvSpPr>
          <p:nvPr>
            <p:ph type="ftr" sz="quarter" idx="11"/>
          </p:nvPr>
        </p:nvSpPr>
        <p:spPr/>
        <p:txBody>
          <a:bodyPr/>
          <a:lstStyle/>
          <a:p>
            <a:r>
              <a:rPr lang="en-US"/>
              <a:t>@CROSD</a:t>
            </a:r>
            <a:endParaRPr lang="en-US"/>
          </a:p>
        </p:txBody>
      </p:sp>
      <p:sp>
        <p:nvSpPr>
          <p:cNvPr id="6" name="Slide Number Placeholder 5"/>
          <p:cNvSpPr>
            <a:spLocks noGrp="1"/>
          </p:cNvSpPr>
          <p:nvPr>
            <p:ph type="sldNum" sz="quarter" idx="12"/>
          </p:nvPr>
        </p:nvSpPr>
        <p:spPr/>
        <p:txBody>
          <a:bodyPr/>
          <a:lstStyle/>
          <a:p>
            <a:fld id="{53E1ABD7-E177-442B-A5C5-8426B8E426B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A457AB4-B5BF-4E28-8379-04E0820B4327}" type="datetime1">
              <a:rPr lang="en-US" smtClean="0"/>
            </a:fld>
            <a:endParaRPr lang="en-US"/>
          </a:p>
        </p:txBody>
      </p:sp>
      <p:sp>
        <p:nvSpPr>
          <p:cNvPr id="5" name="Footer Placeholder 4"/>
          <p:cNvSpPr>
            <a:spLocks noGrp="1"/>
          </p:cNvSpPr>
          <p:nvPr>
            <p:ph type="ftr" sz="quarter" idx="11"/>
          </p:nvPr>
        </p:nvSpPr>
        <p:spPr/>
        <p:txBody>
          <a:bodyPr/>
          <a:lstStyle/>
          <a:p>
            <a:r>
              <a:rPr lang="en-US"/>
              <a:t>@CROSD</a:t>
            </a:r>
            <a:endParaRPr lang="en-US"/>
          </a:p>
        </p:txBody>
      </p:sp>
      <p:sp>
        <p:nvSpPr>
          <p:cNvPr id="6" name="Slide Number Placeholder 5"/>
          <p:cNvSpPr>
            <a:spLocks noGrp="1"/>
          </p:cNvSpPr>
          <p:nvPr>
            <p:ph type="sldNum" sz="quarter" idx="12"/>
          </p:nvPr>
        </p:nvSpPr>
        <p:spPr/>
        <p:txBody>
          <a:bodyPr/>
          <a:lstStyle/>
          <a:p>
            <a:fld id="{53E1ABD7-E177-442B-A5C5-8426B8E426B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BA3C9A1B-E1A9-45C2-A216-396AFB0F43DE}" type="datetime1">
              <a:rPr lang="en-US" smtClean="0"/>
            </a:fld>
            <a:endParaRPr lang="en-US"/>
          </a:p>
        </p:txBody>
      </p:sp>
      <p:sp>
        <p:nvSpPr>
          <p:cNvPr id="6" name="Footer Placeholder 5"/>
          <p:cNvSpPr>
            <a:spLocks noGrp="1"/>
          </p:cNvSpPr>
          <p:nvPr>
            <p:ph type="ftr" sz="quarter" idx="11"/>
          </p:nvPr>
        </p:nvSpPr>
        <p:spPr/>
        <p:txBody>
          <a:bodyPr/>
          <a:lstStyle/>
          <a:p>
            <a:r>
              <a:rPr lang="en-US"/>
              <a:t>@CROSD</a:t>
            </a:r>
            <a:endParaRPr lang="en-US"/>
          </a:p>
        </p:txBody>
      </p:sp>
      <p:sp>
        <p:nvSpPr>
          <p:cNvPr id="7" name="Slide Number Placeholder 6"/>
          <p:cNvSpPr>
            <a:spLocks noGrp="1"/>
          </p:cNvSpPr>
          <p:nvPr>
            <p:ph type="sldNum" sz="quarter" idx="12"/>
          </p:nvPr>
        </p:nvSpPr>
        <p:spPr/>
        <p:txBody>
          <a:bodyPr/>
          <a:lstStyle/>
          <a:p>
            <a:fld id="{53E1ABD7-E177-442B-A5C5-8426B8E426B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E5E6E7F3-D00F-4809-8801-566BEC3DBAD7}" type="datetime1">
              <a:rPr lang="en-US" smtClean="0"/>
            </a:fld>
            <a:endParaRPr lang="en-US"/>
          </a:p>
        </p:txBody>
      </p:sp>
      <p:sp>
        <p:nvSpPr>
          <p:cNvPr id="8" name="Footer Placeholder 7"/>
          <p:cNvSpPr>
            <a:spLocks noGrp="1"/>
          </p:cNvSpPr>
          <p:nvPr>
            <p:ph type="ftr" sz="quarter" idx="11"/>
          </p:nvPr>
        </p:nvSpPr>
        <p:spPr/>
        <p:txBody>
          <a:bodyPr/>
          <a:lstStyle/>
          <a:p>
            <a:r>
              <a:rPr lang="en-US"/>
              <a:t>@CROSD</a:t>
            </a:r>
            <a:endParaRPr lang="en-US"/>
          </a:p>
        </p:txBody>
      </p:sp>
      <p:sp>
        <p:nvSpPr>
          <p:cNvPr id="9" name="Slide Number Placeholder 8"/>
          <p:cNvSpPr>
            <a:spLocks noGrp="1"/>
          </p:cNvSpPr>
          <p:nvPr>
            <p:ph type="sldNum" sz="quarter" idx="12"/>
          </p:nvPr>
        </p:nvSpPr>
        <p:spPr/>
        <p:txBody>
          <a:bodyPr/>
          <a:lstStyle/>
          <a:p>
            <a:fld id="{53E1ABD7-E177-442B-A5C5-8426B8E426B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6B9D00E3-E512-4719-A8D9-3EFF7E6D297B}" type="datetime1">
              <a:rPr lang="en-US" smtClean="0"/>
            </a:fld>
            <a:endParaRPr lang="en-US"/>
          </a:p>
        </p:txBody>
      </p:sp>
      <p:sp>
        <p:nvSpPr>
          <p:cNvPr id="4" name="Footer Placeholder 3"/>
          <p:cNvSpPr>
            <a:spLocks noGrp="1"/>
          </p:cNvSpPr>
          <p:nvPr>
            <p:ph type="ftr" sz="quarter" idx="11"/>
          </p:nvPr>
        </p:nvSpPr>
        <p:spPr/>
        <p:txBody>
          <a:bodyPr/>
          <a:lstStyle/>
          <a:p>
            <a:r>
              <a:rPr lang="en-US"/>
              <a:t>@CROSD</a:t>
            </a:r>
            <a:endParaRPr lang="en-US"/>
          </a:p>
        </p:txBody>
      </p:sp>
      <p:sp>
        <p:nvSpPr>
          <p:cNvPr id="5" name="Slide Number Placeholder 4"/>
          <p:cNvSpPr>
            <a:spLocks noGrp="1"/>
          </p:cNvSpPr>
          <p:nvPr>
            <p:ph type="sldNum" sz="quarter" idx="12"/>
          </p:nvPr>
        </p:nvSpPr>
        <p:spPr/>
        <p:txBody>
          <a:bodyPr/>
          <a:lstStyle/>
          <a:p>
            <a:fld id="{53E1ABD7-E177-442B-A5C5-8426B8E426B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2C895FD-F8A5-401E-BFC7-C82023B3A1EC}" type="datetime1">
              <a:rPr lang="en-US" smtClean="0"/>
            </a:fld>
            <a:endParaRPr lang="en-US"/>
          </a:p>
        </p:txBody>
      </p:sp>
      <p:sp>
        <p:nvSpPr>
          <p:cNvPr id="3" name="Footer Placeholder 2"/>
          <p:cNvSpPr>
            <a:spLocks noGrp="1"/>
          </p:cNvSpPr>
          <p:nvPr>
            <p:ph type="ftr" sz="quarter" idx="11"/>
          </p:nvPr>
        </p:nvSpPr>
        <p:spPr/>
        <p:txBody>
          <a:bodyPr/>
          <a:lstStyle/>
          <a:p>
            <a:r>
              <a:rPr lang="en-US"/>
              <a:t>@CROSD</a:t>
            </a:r>
            <a:endParaRPr lang="en-US"/>
          </a:p>
        </p:txBody>
      </p:sp>
      <p:sp>
        <p:nvSpPr>
          <p:cNvPr id="4" name="Slide Number Placeholder 3"/>
          <p:cNvSpPr>
            <a:spLocks noGrp="1"/>
          </p:cNvSpPr>
          <p:nvPr>
            <p:ph type="sldNum" sz="quarter" idx="12"/>
          </p:nvPr>
        </p:nvSpPr>
        <p:spPr/>
        <p:txBody>
          <a:bodyPr/>
          <a:lstStyle/>
          <a:p>
            <a:fld id="{53E1ABD7-E177-442B-A5C5-8426B8E426B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A03C186-9CFF-42EC-902F-1B3743F41940}" type="datetime1">
              <a:rPr lang="en-US" smtClean="0"/>
            </a:fld>
            <a:endParaRPr lang="en-US"/>
          </a:p>
        </p:txBody>
      </p:sp>
      <p:sp>
        <p:nvSpPr>
          <p:cNvPr id="6" name="Footer Placeholder 5"/>
          <p:cNvSpPr>
            <a:spLocks noGrp="1"/>
          </p:cNvSpPr>
          <p:nvPr>
            <p:ph type="ftr" sz="quarter" idx="11"/>
          </p:nvPr>
        </p:nvSpPr>
        <p:spPr/>
        <p:txBody>
          <a:bodyPr/>
          <a:lstStyle/>
          <a:p>
            <a:r>
              <a:rPr lang="en-US"/>
              <a:t>@CROSD</a:t>
            </a:r>
            <a:endParaRPr lang="en-US"/>
          </a:p>
        </p:txBody>
      </p:sp>
      <p:sp>
        <p:nvSpPr>
          <p:cNvPr id="7" name="Slide Number Placeholder 6"/>
          <p:cNvSpPr>
            <a:spLocks noGrp="1"/>
          </p:cNvSpPr>
          <p:nvPr>
            <p:ph type="sldNum" sz="quarter" idx="12"/>
          </p:nvPr>
        </p:nvSpPr>
        <p:spPr/>
        <p:txBody>
          <a:bodyPr/>
          <a:lstStyle/>
          <a:p>
            <a:fld id="{53E1ABD7-E177-442B-A5C5-8426B8E426B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0509297-3D6A-478F-AD4B-9D20CB7FB065}" type="datetime1">
              <a:rPr lang="en-US" smtClean="0"/>
            </a:fld>
            <a:endParaRPr lang="en-US"/>
          </a:p>
        </p:txBody>
      </p:sp>
      <p:sp>
        <p:nvSpPr>
          <p:cNvPr id="6" name="Footer Placeholder 5"/>
          <p:cNvSpPr>
            <a:spLocks noGrp="1"/>
          </p:cNvSpPr>
          <p:nvPr>
            <p:ph type="ftr" sz="quarter" idx="11"/>
          </p:nvPr>
        </p:nvSpPr>
        <p:spPr/>
        <p:txBody>
          <a:bodyPr/>
          <a:lstStyle/>
          <a:p>
            <a:r>
              <a:rPr lang="en-US"/>
              <a:t>@CROSD</a:t>
            </a:r>
            <a:endParaRPr lang="en-US"/>
          </a:p>
        </p:txBody>
      </p:sp>
      <p:sp>
        <p:nvSpPr>
          <p:cNvPr id="7" name="Slide Number Placeholder 6"/>
          <p:cNvSpPr>
            <a:spLocks noGrp="1"/>
          </p:cNvSpPr>
          <p:nvPr>
            <p:ph type="sldNum" sz="quarter" idx="12"/>
          </p:nvPr>
        </p:nvSpPr>
        <p:spPr/>
        <p:txBody>
          <a:bodyPr/>
          <a:lstStyle/>
          <a:p>
            <a:fld id="{53E1ABD7-E177-442B-A5C5-8426B8E426B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24C346-C2D9-4500-8D35-8FC351D6DA97}" type="datetime1">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@CROSD</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E1ABD7-E177-442B-A5C5-8426B8E426B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DATABASE MANAGEMENT</a:t>
            </a:r>
            <a:endParaRPr lang="en-US" dirty="0"/>
          </a:p>
        </p:txBody>
      </p:sp>
      <p:sp>
        <p:nvSpPr>
          <p:cNvPr id="3" name="Subtitle 2"/>
          <p:cNvSpPr>
            <a:spLocks noGrp="1"/>
          </p:cNvSpPr>
          <p:nvPr>
            <p:ph type="subTitle" idx="1"/>
          </p:nvPr>
        </p:nvSpPr>
        <p:spPr/>
        <p:txBody>
          <a:bodyPr>
            <a:normAutofit/>
          </a:bodyPr>
          <a:lstStyle/>
          <a:p>
            <a:r>
              <a:rPr lang="en-US" sz="3200" b="1" dirty="0">
                <a:latin typeface="+mj-lt"/>
              </a:rPr>
              <a:t>Chapter 4:</a:t>
            </a:r>
            <a:endParaRPr lang="en-US" sz="3200" b="1" dirty="0">
              <a:latin typeface="+mj-lt"/>
            </a:endParaRPr>
          </a:p>
          <a:p>
            <a:r>
              <a:rPr lang="en-US" sz="3200" b="1" dirty="0">
                <a:latin typeface="+mj-lt"/>
              </a:rPr>
              <a:t>Normalization</a:t>
            </a:r>
            <a:endParaRPr lang="en-US" sz="3200" b="1" dirty="0">
              <a:latin typeface="+mj-lt"/>
            </a:endParaRPr>
          </a:p>
          <a:p>
            <a:r>
              <a:rPr lang="en-US" i="1" dirty="0">
                <a:latin typeface="+mj-lt"/>
              </a:rPr>
              <a:t>4.2 Functional Dependencies</a:t>
            </a:r>
            <a:endParaRPr lang="en-US" i="1" dirty="0">
              <a:latin typeface="+mj-lt"/>
            </a:endParaRPr>
          </a:p>
        </p:txBody>
      </p:sp>
      <p:sp>
        <p:nvSpPr>
          <p:cNvPr id="6" name="Footer Placeholder 5"/>
          <p:cNvSpPr>
            <a:spLocks noGrp="1"/>
          </p:cNvSpPr>
          <p:nvPr>
            <p:ph type="ftr" sz="quarter" idx="11"/>
          </p:nvPr>
        </p:nvSpPr>
        <p:spPr/>
        <p:txBody>
          <a:bodyPr/>
          <a:lstStyle/>
          <a:p>
            <a:r>
              <a:rPr lang="en-US"/>
              <a:t>@CROSD</a:t>
            </a:r>
            <a:endParaRPr lang="en-US"/>
          </a:p>
        </p:txBody>
      </p:sp>
      <p:sp>
        <p:nvSpPr>
          <p:cNvPr id="7" name="Slide Number Placeholder 6"/>
          <p:cNvSpPr>
            <a:spLocks noGrp="1"/>
          </p:cNvSpPr>
          <p:nvPr>
            <p:ph type="sldNum" sz="quarter" idx="12"/>
          </p:nvPr>
        </p:nvSpPr>
        <p:spPr/>
        <p:txBody>
          <a:bodyPr/>
          <a:lstStyle/>
          <a:p>
            <a:fld id="{53E1ABD7-E177-442B-A5C5-8426B8E426BF}" type="slidenum">
              <a:rPr lang="en-US" smtClean="0"/>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Fully Functional Dependency</a:t>
            </a:r>
            <a:endParaRPr lang="en-US"/>
          </a:p>
        </p:txBody>
      </p:sp>
      <p:sp>
        <p:nvSpPr>
          <p:cNvPr id="3" name="Content Placeholder 2"/>
          <p:cNvSpPr>
            <a:spLocks noGrp="1"/>
          </p:cNvSpPr>
          <p:nvPr>
            <p:ph idx="1"/>
          </p:nvPr>
        </p:nvSpPr>
        <p:spPr/>
        <p:txBody>
          <a:bodyPr>
            <a:normAutofit fontScale="75000"/>
          </a:bodyPr>
          <a:p>
            <a:r>
              <a:rPr lang="en-US" i="1"/>
              <a:t>A functional dependency is fully functional if an attribute is functionally dependent on the entire candidate key and not on any proper subset of the candidate key.</a:t>
            </a:r>
            <a:endParaRPr lang="en-US" i="1"/>
          </a:p>
          <a:p>
            <a:r>
              <a:rPr lang="en-US" b="1"/>
              <a:t>Definition: </a:t>
            </a:r>
            <a:r>
              <a:rPr lang="en-US"/>
              <a:t>X→Y is a fully functional dependency if Y is functionally dependent on X and not on any subset of X.</a:t>
            </a:r>
            <a:endParaRPr lang="en-US"/>
          </a:p>
          <a:p>
            <a:r>
              <a:rPr lang="en-US" b="1"/>
              <a:t>Explanation:</a:t>
            </a:r>
            <a:r>
              <a:rPr lang="en-US"/>
              <a:t> Y depends entirely on X, meaning no part of X alone can determine Y.</a:t>
            </a:r>
            <a:endParaRPr lang="en-US"/>
          </a:p>
          <a:p>
            <a:r>
              <a:rPr lang="en-US" b="1"/>
              <a:t>Importance: </a:t>
            </a:r>
            <a:r>
              <a:rPr lang="en-US"/>
              <a:t>Fully functional dependency is required to achieve Third Normal Form (3NF).</a:t>
            </a:r>
            <a:endParaRPr lang="en-US"/>
          </a:p>
          <a:p>
            <a:r>
              <a:rPr lang="en-US"/>
              <a:t>Example:</a:t>
            </a:r>
            <a:endParaRPr lang="en-US"/>
          </a:p>
          <a:p>
            <a:pPr lvl="1"/>
            <a:r>
              <a:rPr lang="en-US"/>
              <a:t>Relation: R(A,B,C)</a:t>
            </a:r>
            <a:endParaRPr lang="en-US"/>
          </a:p>
          <a:p>
            <a:pPr lvl="1"/>
            <a:r>
              <a:rPr lang="en-US"/>
              <a:t>Candidate key:{A,B}</a:t>
            </a:r>
            <a:endParaRPr lang="en-US"/>
          </a:p>
          <a:p>
            <a:pPr lvl="1"/>
            <a:r>
              <a:rPr lang="en-US"/>
              <a:t>Dependency: {A,B}→C is fully functional, as C depends on the entire candidate key {A,B} and not just A or B.</a:t>
            </a:r>
            <a:endParaRPr lang="en-US"/>
          </a:p>
        </p:txBody>
      </p:sp>
      <p:sp>
        <p:nvSpPr>
          <p:cNvPr id="4" name="Footer Placeholder 3"/>
          <p:cNvSpPr>
            <a:spLocks noGrp="1"/>
          </p:cNvSpPr>
          <p:nvPr>
            <p:ph type="ftr" sz="quarter" idx="11"/>
          </p:nvPr>
        </p:nvSpPr>
        <p:spPr/>
        <p:txBody>
          <a:bodyPr/>
          <a:p>
            <a:r>
              <a:rPr lang="en-US"/>
              <a:t>@CROSD</a:t>
            </a:r>
            <a:endParaRPr lang="en-US"/>
          </a:p>
        </p:txBody>
      </p:sp>
      <p:sp>
        <p:nvSpPr>
          <p:cNvPr id="5" name="Slide Number Placeholder 4"/>
          <p:cNvSpPr>
            <a:spLocks noGrp="1"/>
          </p:cNvSpPr>
          <p:nvPr>
            <p:ph type="sldNum" sz="quarter" idx="12"/>
          </p:nvPr>
        </p:nvSpPr>
        <p:spPr/>
        <p:txBody>
          <a:bodyPr/>
          <a:p>
            <a:fld id="{53E1ABD7-E177-442B-A5C5-8426B8E426BF}" type="slidenum">
              <a:rPr lang="en-US" smtClean="0"/>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Partial Functional Dependency</a:t>
            </a:r>
            <a:endParaRPr lang="en-US"/>
          </a:p>
        </p:txBody>
      </p:sp>
      <p:sp>
        <p:nvSpPr>
          <p:cNvPr id="3" name="Content Placeholder 2"/>
          <p:cNvSpPr>
            <a:spLocks noGrp="1"/>
          </p:cNvSpPr>
          <p:nvPr>
            <p:ph idx="1"/>
          </p:nvPr>
        </p:nvSpPr>
        <p:spPr/>
        <p:txBody>
          <a:bodyPr>
            <a:normAutofit fontScale="75000"/>
          </a:bodyPr>
          <a:p>
            <a:r>
              <a:rPr lang="en-US" i="1"/>
              <a:t>A functional dependency is partial if an attribute is functionally dependent on a proper subset of a candidate key.</a:t>
            </a:r>
            <a:endParaRPr lang="en-US" i="1"/>
          </a:p>
          <a:p>
            <a:r>
              <a:rPr lang="en-US" b="1"/>
              <a:t>Definition</a:t>
            </a:r>
            <a:r>
              <a:rPr lang="en-US"/>
              <a:t>: X→Y is a partial functional dependency if X is a proper subset of a candidate key, and Y is dependent on X.</a:t>
            </a:r>
            <a:endParaRPr lang="en-US"/>
          </a:p>
          <a:p>
            <a:r>
              <a:rPr lang="en-US" b="1"/>
              <a:t>Explanation</a:t>
            </a:r>
            <a:r>
              <a:rPr lang="en-US"/>
              <a:t>: Y can be determined by only part of the candidate key.</a:t>
            </a:r>
            <a:endParaRPr lang="en-US"/>
          </a:p>
          <a:p>
            <a:r>
              <a:rPr lang="en-US" b="1"/>
              <a:t>Importance: </a:t>
            </a:r>
            <a:r>
              <a:rPr lang="en-US"/>
              <a:t>Partial functional dependencies cause data redundancy and anomalies. They are removed during normalization to achieve Second Normal Form (2NF).</a:t>
            </a:r>
            <a:endParaRPr lang="en-US"/>
          </a:p>
          <a:p>
            <a:r>
              <a:rPr lang="en-US" b="1"/>
              <a:t>Example</a:t>
            </a:r>
            <a:r>
              <a:rPr lang="en-US"/>
              <a:t>:</a:t>
            </a:r>
            <a:endParaRPr lang="en-US"/>
          </a:p>
          <a:p>
            <a:pPr lvl="1"/>
            <a:r>
              <a:rPr lang="en-US"/>
              <a:t>Relation: R(A,B,C)</a:t>
            </a:r>
            <a:endParaRPr lang="en-US"/>
          </a:p>
          <a:p>
            <a:pPr lvl="1"/>
            <a:r>
              <a:rPr lang="en-US"/>
              <a:t>Candidate key: {A,B}</a:t>
            </a:r>
            <a:endParaRPr lang="en-US"/>
          </a:p>
          <a:p>
            <a:pPr lvl="1"/>
            <a:r>
              <a:rPr lang="en-US"/>
              <a:t>Dependency: A→C is a partial functional dependency because 𝐴A is a subset of the candidate key {A,B} and determines C.</a:t>
            </a:r>
            <a:endParaRPr lang="en-US"/>
          </a:p>
        </p:txBody>
      </p:sp>
      <p:sp>
        <p:nvSpPr>
          <p:cNvPr id="4" name="Footer Placeholder 3"/>
          <p:cNvSpPr>
            <a:spLocks noGrp="1"/>
          </p:cNvSpPr>
          <p:nvPr>
            <p:ph type="ftr" sz="quarter" idx="11"/>
          </p:nvPr>
        </p:nvSpPr>
        <p:spPr/>
        <p:txBody>
          <a:bodyPr/>
          <a:p>
            <a:r>
              <a:rPr lang="en-US"/>
              <a:t>@CROSD</a:t>
            </a:r>
            <a:endParaRPr lang="en-US"/>
          </a:p>
        </p:txBody>
      </p:sp>
      <p:sp>
        <p:nvSpPr>
          <p:cNvPr id="5" name="Slide Number Placeholder 4"/>
          <p:cNvSpPr>
            <a:spLocks noGrp="1"/>
          </p:cNvSpPr>
          <p:nvPr>
            <p:ph type="sldNum" sz="quarter" idx="12"/>
          </p:nvPr>
        </p:nvSpPr>
        <p:spPr/>
        <p:txBody>
          <a:bodyPr/>
          <a:p>
            <a:fld id="{53E1ABD7-E177-442B-A5C5-8426B8E426BF}" type="slidenum">
              <a:rPr lang="en-US" smtClean="0"/>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Closure of a Set of Functional Dependencies</a:t>
            </a:r>
            <a:endParaRPr lang="en-US" dirty="0"/>
          </a:p>
        </p:txBody>
      </p:sp>
      <p:sp>
        <p:nvSpPr>
          <p:cNvPr id="3" name="Content Placeholder 2"/>
          <p:cNvSpPr>
            <a:spLocks noGrp="1"/>
          </p:cNvSpPr>
          <p:nvPr>
            <p:ph idx="1"/>
          </p:nvPr>
        </p:nvSpPr>
        <p:spPr/>
        <p:txBody>
          <a:bodyPr>
            <a:normAutofit fontScale="72500"/>
          </a:bodyPr>
          <a:lstStyle/>
          <a:p>
            <a:r>
              <a:rPr lang="en-US" dirty="0"/>
              <a:t>The closure of a set of functional dependencies in a relational database refers to the set of all functional dependencies that can be derived or inferred from the given set. </a:t>
            </a:r>
            <a:endParaRPr lang="en-US" dirty="0"/>
          </a:p>
          <a:p>
            <a:r>
              <a:rPr lang="en-US" dirty="0"/>
              <a:t>In other words, it is the complete set of functional dependencies that hold based on the given set of dependencies.</a:t>
            </a:r>
            <a:endParaRPr lang="en-US" dirty="0"/>
          </a:p>
          <a:p>
            <a:r>
              <a:rPr lang="en-US" dirty="0"/>
              <a:t>To find the closure of a set of functional dependencies, you can use a process called attribute closure or Armstrong's axioms.</a:t>
            </a:r>
            <a:endParaRPr lang="en-US" dirty="0"/>
          </a:p>
          <a:p>
            <a:r>
              <a:rPr lang="en-US" dirty="0"/>
              <a:t> Armstrong's axioms provide a set of rules that can be applied iteratively to determine the closure of a set of dependencies. </a:t>
            </a:r>
            <a:endParaRPr lang="en-US" dirty="0"/>
          </a:p>
          <a:p>
            <a:r>
              <a:rPr lang="en-US" dirty="0"/>
              <a:t>These axioms include:</a:t>
            </a:r>
            <a:endParaRPr lang="en-US" dirty="0"/>
          </a:p>
          <a:p>
            <a:pPr lvl="1"/>
            <a:r>
              <a:rPr lang="en-US" dirty="0"/>
              <a:t>Reflexivity: If α is a set of attributes and β is a subset of α, then α → β.</a:t>
            </a:r>
            <a:endParaRPr lang="en-US" dirty="0"/>
          </a:p>
          <a:p>
            <a:pPr lvl="1"/>
            <a:r>
              <a:rPr lang="en-US" dirty="0"/>
              <a:t>Augmentation: If α → β, then αγ → βγ, where γ is a set of attributes.</a:t>
            </a:r>
            <a:endParaRPr lang="en-US" dirty="0"/>
          </a:p>
          <a:p>
            <a:pPr lvl="1"/>
            <a:r>
              <a:rPr lang="en-US" dirty="0"/>
              <a:t>Transitivity: If α → β and β → γ, then α → γ.</a:t>
            </a:r>
            <a:endParaRPr lang="en-US" dirty="0"/>
          </a:p>
        </p:txBody>
      </p:sp>
      <p:sp>
        <p:nvSpPr>
          <p:cNvPr id="4" name="Footer Placeholder 3"/>
          <p:cNvSpPr>
            <a:spLocks noGrp="1"/>
          </p:cNvSpPr>
          <p:nvPr>
            <p:ph type="ftr" sz="quarter" idx="11"/>
          </p:nvPr>
        </p:nvSpPr>
        <p:spPr/>
        <p:txBody>
          <a:bodyPr/>
          <a:lstStyle/>
          <a:p>
            <a:r>
              <a:rPr lang="en-US"/>
              <a:t>@CROSD</a:t>
            </a:r>
            <a:endParaRPr lang="en-US"/>
          </a:p>
        </p:txBody>
      </p:sp>
      <p:sp>
        <p:nvSpPr>
          <p:cNvPr id="5" name="Slide Number Placeholder 4"/>
          <p:cNvSpPr>
            <a:spLocks noGrp="1"/>
          </p:cNvSpPr>
          <p:nvPr>
            <p:ph type="sldNum" sz="quarter" idx="12"/>
          </p:nvPr>
        </p:nvSpPr>
        <p:spPr/>
        <p:txBody>
          <a:bodyPr/>
          <a:lstStyle/>
          <a:p>
            <a:fld id="{53E1ABD7-E177-442B-A5C5-8426B8E426BF}" type="slidenum">
              <a:rPr lang="en-US" smtClean="0"/>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Algorithmic approach</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i="1" dirty="0"/>
              <a:t>Here is an algorithmic approach to finding the closure of a set of functional dependencies:</a:t>
            </a:r>
            <a:endParaRPr lang="en-US" i="1" dirty="0"/>
          </a:p>
          <a:p>
            <a:pPr marL="914400" lvl="1" indent="-457200">
              <a:buFont typeface="+mj-lt"/>
              <a:buAutoNum type="arabicPeriod"/>
            </a:pPr>
            <a:r>
              <a:rPr lang="en-US" b="0" i="0" dirty="0">
                <a:effectLst/>
              </a:rPr>
              <a:t>Start with the given set of functional dependencies.</a:t>
            </a:r>
            <a:endParaRPr lang="en-US" b="0" i="0" dirty="0">
              <a:effectLst/>
            </a:endParaRPr>
          </a:p>
          <a:p>
            <a:pPr marL="914400" lvl="1" indent="-457200">
              <a:buFont typeface="+mj-lt"/>
              <a:buAutoNum type="arabicPeriod"/>
            </a:pPr>
            <a:r>
              <a:rPr lang="en-US" b="0" i="0" dirty="0">
                <a:effectLst/>
              </a:rPr>
              <a:t>Apply the reflexivity rule to derive any new functional dependencies where the right-hand side is a subset of the left-hand side.</a:t>
            </a:r>
            <a:endParaRPr lang="en-US" b="0" i="0" dirty="0">
              <a:effectLst/>
            </a:endParaRPr>
          </a:p>
          <a:p>
            <a:pPr marL="914400" lvl="1" indent="-457200">
              <a:buFont typeface="+mj-lt"/>
              <a:buAutoNum type="arabicPeriod"/>
            </a:pPr>
            <a:r>
              <a:rPr lang="en-US" b="0" i="0" dirty="0">
                <a:effectLst/>
              </a:rPr>
              <a:t>Apply the augmentation rule to derive any new functional dependencies by adding the same attributes to both sides.</a:t>
            </a:r>
            <a:endParaRPr lang="en-US" b="0" i="0" dirty="0">
              <a:effectLst/>
            </a:endParaRPr>
          </a:p>
          <a:p>
            <a:pPr marL="914400" lvl="1" indent="-457200">
              <a:buFont typeface="+mj-lt"/>
              <a:buAutoNum type="arabicPeriod"/>
            </a:pPr>
            <a:r>
              <a:rPr lang="en-US" b="0" i="0" dirty="0">
                <a:effectLst/>
              </a:rPr>
              <a:t>Apply the transitivity rule to derive any new functional dependencies by combining existing dependencies.</a:t>
            </a:r>
            <a:endParaRPr lang="en-US" b="0" i="0" dirty="0">
              <a:effectLst/>
            </a:endParaRPr>
          </a:p>
          <a:p>
            <a:pPr marL="914400" lvl="1" indent="-457200">
              <a:buFont typeface="+mj-lt"/>
              <a:buAutoNum type="arabicPeriod"/>
            </a:pPr>
            <a:r>
              <a:rPr lang="en-US" b="0" i="0" dirty="0">
                <a:effectLst/>
              </a:rPr>
              <a:t>Repeat steps 2 to 4 until no new functional dependencies can be derived.</a:t>
            </a:r>
            <a:endParaRPr lang="en-US" b="0" i="0" dirty="0">
              <a:effectLst/>
            </a:endParaRPr>
          </a:p>
          <a:p>
            <a:pPr marL="914400" lvl="1" indent="-457200">
              <a:buFont typeface="+mj-lt"/>
              <a:buAutoNum type="arabicPeriod"/>
            </a:pPr>
            <a:r>
              <a:rPr lang="en-US" b="0" i="0" dirty="0">
                <a:effectLst/>
              </a:rPr>
              <a:t>The resulting set of functional dependencies is the closure of the original set.</a:t>
            </a:r>
            <a:endParaRPr lang="en-US" b="0" i="0" dirty="0">
              <a:effectLst/>
            </a:endParaRPr>
          </a:p>
          <a:p>
            <a:pPr marL="0" indent="0">
              <a:buNone/>
            </a:pPr>
            <a:r>
              <a:rPr lang="en-US" sz="2200" i="1" dirty="0"/>
              <a:t>By finding the closure of a set of functional dependencies, you can determine all the implicit dependencies that hold based on the given set. This information is useful in database design and normalization to ensure data integrity and eliminate redundancies.</a:t>
            </a:r>
            <a:endParaRPr lang="en-US" sz="2200" i="1" dirty="0"/>
          </a:p>
          <a:p>
            <a:endParaRPr lang="en-US" dirty="0"/>
          </a:p>
        </p:txBody>
      </p:sp>
      <p:sp>
        <p:nvSpPr>
          <p:cNvPr id="4" name="Footer Placeholder 3"/>
          <p:cNvSpPr>
            <a:spLocks noGrp="1"/>
          </p:cNvSpPr>
          <p:nvPr>
            <p:ph type="ftr" sz="quarter" idx="11"/>
          </p:nvPr>
        </p:nvSpPr>
        <p:spPr/>
        <p:txBody>
          <a:bodyPr/>
          <a:lstStyle/>
          <a:p>
            <a:r>
              <a:rPr lang="en-US"/>
              <a:t>@CROSD</a:t>
            </a:r>
            <a:endParaRPr lang="en-US"/>
          </a:p>
        </p:txBody>
      </p:sp>
      <p:sp>
        <p:nvSpPr>
          <p:cNvPr id="5" name="Slide Number Placeholder 4"/>
          <p:cNvSpPr>
            <a:spLocks noGrp="1"/>
          </p:cNvSpPr>
          <p:nvPr>
            <p:ph type="sldNum" sz="quarter" idx="12"/>
          </p:nvPr>
        </p:nvSpPr>
        <p:spPr/>
        <p:txBody>
          <a:bodyPr/>
          <a:lstStyle/>
          <a:p>
            <a:fld id="{53E1ABD7-E177-442B-A5C5-8426B8E426BF}" type="slidenum">
              <a:rPr lang="en-US" smtClean="0"/>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endParaRPr lang="en-US" dirty="0"/>
          </a:p>
        </p:txBody>
      </p:sp>
      <p:sp>
        <p:nvSpPr>
          <p:cNvPr id="3" name="Content Placeholder 2"/>
          <p:cNvSpPr>
            <a:spLocks noGrp="1"/>
          </p:cNvSpPr>
          <p:nvPr>
            <p:ph idx="1"/>
          </p:nvPr>
        </p:nvSpPr>
        <p:spPr/>
        <p:txBody>
          <a:bodyPr>
            <a:normAutofit lnSpcReduction="10000"/>
          </a:bodyPr>
          <a:lstStyle/>
          <a:p>
            <a:pPr algn="l"/>
            <a:r>
              <a:rPr lang="en-US" b="0" i="0" dirty="0">
                <a:effectLst/>
              </a:rPr>
              <a:t>Given the set of functional dependencies:</a:t>
            </a:r>
            <a:endParaRPr lang="en-US" b="0" i="0" dirty="0">
              <a:effectLst/>
            </a:endParaRPr>
          </a:p>
          <a:p>
            <a:pPr algn="l">
              <a:buFont typeface="+mj-lt"/>
              <a:buAutoNum type="arabicPeriod"/>
            </a:pPr>
            <a:r>
              <a:rPr lang="en-US" b="0" i="0" dirty="0">
                <a:effectLst/>
              </a:rPr>
              <a:t>A → B</a:t>
            </a:r>
            <a:endParaRPr lang="en-US" b="0" i="0" dirty="0">
              <a:effectLst/>
            </a:endParaRPr>
          </a:p>
          <a:p>
            <a:pPr algn="l">
              <a:buFont typeface="+mj-lt"/>
              <a:buAutoNum type="arabicPeriod"/>
            </a:pPr>
            <a:r>
              <a:rPr lang="en-US" b="0" i="0" dirty="0">
                <a:effectLst/>
              </a:rPr>
              <a:t>B → C</a:t>
            </a:r>
            <a:endParaRPr lang="en-US" b="0" i="0" dirty="0">
              <a:effectLst/>
            </a:endParaRPr>
          </a:p>
          <a:p>
            <a:pPr marL="0" indent="0" algn="l">
              <a:buNone/>
            </a:pPr>
            <a:r>
              <a:rPr lang="en-US" b="0" i="1" dirty="0">
                <a:effectLst/>
              </a:rPr>
              <a:t>To find the closure of this set, we can apply the inference rules:</a:t>
            </a:r>
            <a:endParaRPr lang="en-US" b="0" i="1" dirty="0">
              <a:effectLst/>
            </a:endParaRPr>
          </a:p>
          <a:p>
            <a:pPr lvl="1"/>
            <a:r>
              <a:rPr lang="en-US" b="0" i="0" dirty="0">
                <a:effectLst/>
              </a:rPr>
              <a:t>Start with the given set of functional dependencies: </a:t>
            </a:r>
            <a:endParaRPr lang="en-US" b="0" i="0" dirty="0">
              <a:effectLst/>
            </a:endParaRPr>
          </a:p>
          <a:p>
            <a:pPr lvl="2"/>
            <a:r>
              <a:rPr lang="en-US" b="0" i="0" dirty="0">
                <a:effectLst/>
              </a:rPr>
              <a:t>A → B </a:t>
            </a:r>
            <a:endParaRPr lang="en-US" b="0" i="0" dirty="0">
              <a:effectLst/>
            </a:endParaRPr>
          </a:p>
          <a:p>
            <a:pPr lvl="2"/>
            <a:r>
              <a:rPr lang="en-US" b="0" i="0" dirty="0">
                <a:effectLst/>
              </a:rPr>
              <a:t>B → C</a:t>
            </a:r>
            <a:endParaRPr lang="en-US" b="0" i="0" dirty="0">
              <a:effectLst/>
            </a:endParaRPr>
          </a:p>
          <a:p>
            <a:pPr lvl="1"/>
            <a:r>
              <a:rPr lang="en-US" b="0" i="0" dirty="0">
                <a:effectLst/>
              </a:rPr>
              <a:t>Apply the reflexivity rule:</a:t>
            </a:r>
            <a:endParaRPr lang="en-US" b="0" i="0" dirty="0">
              <a:effectLst/>
            </a:endParaRPr>
          </a:p>
          <a:p>
            <a:pPr lvl="2"/>
            <a:r>
              <a:rPr lang="en-US" b="0" i="0" dirty="0">
                <a:effectLst/>
              </a:rPr>
              <a:t> A → B </a:t>
            </a:r>
            <a:endParaRPr lang="en-US" b="0" i="0" dirty="0">
              <a:effectLst/>
            </a:endParaRPr>
          </a:p>
          <a:p>
            <a:pPr lvl="2"/>
            <a:r>
              <a:rPr lang="en-US" b="0" i="0" dirty="0">
                <a:effectLst/>
              </a:rPr>
              <a:t>B → C</a:t>
            </a:r>
            <a:endParaRPr lang="en-US" b="0" i="0" dirty="0">
              <a:effectLst/>
            </a:endParaRPr>
          </a:p>
          <a:p>
            <a:pPr lvl="2"/>
            <a:r>
              <a:rPr lang="en-US" b="0" i="0" dirty="0">
                <a:effectLst/>
              </a:rPr>
              <a:t> A → A (reflexivity rule)</a:t>
            </a:r>
            <a:endParaRPr lang="en-US" b="0" i="0" dirty="0">
              <a:effectLst/>
            </a:endParaRPr>
          </a:p>
        </p:txBody>
      </p:sp>
      <p:sp>
        <p:nvSpPr>
          <p:cNvPr id="4" name="Footer Placeholder 3"/>
          <p:cNvSpPr>
            <a:spLocks noGrp="1"/>
          </p:cNvSpPr>
          <p:nvPr>
            <p:ph type="ftr" sz="quarter" idx="11"/>
          </p:nvPr>
        </p:nvSpPr>
        <p:spPr/>
        <p:txBody>
          <a:bodyPr/>
          <a:lstStyle/>
          <a:p>
            <a:r>
              <a:rPr lang="en-US"/>
              <a:t>@CROSD</a:t>
            </a:r>
            <a:endParaRPr lang="en-US"/>
          </a:p>
        </p:txBody>
      </p:sp>
      <p:sp>
        <p:nvSpPr>
          <p:cNvPr id="5" name="Slide Number Placeholder 4"/>
          <p:cNvSpPr>
            <a:spLocks noGrp="1"/>
          </p:cNvSpPr>
          <p:nvPr>
            <p:ph type="sldNum" sz="quarter" idx="12"/>
          </p:nvPr>
        </p:nvSpPr>
        <p:spPr/>
        <p:txBody>
          <a:bodyPr/>
          <a:lstStyle/>
          <a:p>
            <a:fld id="{53E1ABD7-E177-442B-A5C5-8426B8E426BF}" type="slidenum">
              <a:rPr lang="en-US" smtClean="0"/>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cont.</a:t>
            </a:r>
            <a:endParaRPr lang="en-US" dirty="0"/>
          </a:p>
        </p:txBody>
      </p:sp>
      <p:sp>
        <p:nvSpPr>
          <p:cNvPr id="3" name="Content Placeholder 2"/>
          <p:cNvSpPr>
            <a:spLocks noGrp="1"/>
          </p:cNvSpPr>
          <p:nvPr>
            <p:ph idx="1"/>
          </p:nvPr>
        </p:nvSpPr>
        <p:spPr/>
        <p:txBody>
          <a:bodyPr>
            <a:normAutofit fontScale="85000" lnSpcReduction="20000"/>
          </a:bodyPr>
          <a:lstStyle/>
          <a:p>
            <a:pPr lvl="1"/>
            <a:r>
              <a:rPr lang="en-US" b="0" i="0" dirty="0">
                <a:effectLst/>
              </a:rPr>
              <a:t>Apply the augmentation rule: </a:t>
            </a:r>
            <a:endParaRPr lang="en-US" b="0" i="0" dirty="0">
              <a:effectLst/>
            </a:endParaRPr>
          </a:p>
          <a:p>
            <a:pPr lvl="2"/>
            <a:r>
              <a:rPr lang="en-US" b="0" i="0" dirty="0">
                <a:effectLst/>
              </a:rPr>
              <a:t>A → B </a:t>
            </a:r>
            <a:endParaRPr lang="en-US" b="0" i="0" dirty="0">
              <a:effectLst/>
            </a:endParaRPr>
          </a:p>
          <a:p>
            <a:pPr lvl="2"/>
            <a:r>
              <a:rPr lang="en-US" b="0" i="0" dirty="0">
                <a:effectLst/>
              </a:rPr>
              <a:t>B → C</a:t>
            </a:r>
            <a:endParaRPr lang="en-US" b="0" i="0" dirty="0">
              <a:effectLst/>
            </a:endParaRPr>
          </a:p>
          <a:p>
            <a:pPr lvl="2"/>
            <a:r>
              <a:rPr lang="en-US" b="0" i="0" dirty="0">
                <a:effectLst/>
              </a:rPr>
              <a:t>A → AB (augmentation rule)</a:t>
            </a:r>
            <a:endParaRPr lang="en-US" b="0" i="0" dirty="0">
              <a:effectLst/>
            </a:endParaRPr>
          </a:p>
          <a:p>
            <a:pPr lvl="2"/>
            <a:r>
              <a:rPr lang="en-US" b="0" i="0" dirty="0">
                <a:effectLst/>
              </a:rPr>
              <a:t> B → BC (augmentation rule)</a:t>
            </a:r>
            <a:endParaRPr lang="en-US" b="0" i="0" dirty="0">
              <a:effectLst/>
            </a:endParaRPr>
          </a:p>
          <a:p>
            <a:pPr lvl="1"/>
            <a:r>
              <a:rPr lang="en-US" b="0" i="0" dirty="0">
                <a:effectLst/>
              </a:rPr>
              <a:t>Apply the transitivity rule: </a:t>
            </a:r>
            <a:endParaRPr lang="en-US" b="0" i="0" dirty="0">
              <a:effectLst/>
            </a:endParaRPr>
          </a:p>
          <a:p>
            <a:pPr lvl="2"/>
            <a:r>
              <a:rPr lang="en-US" b="0" i="0" dirty="0">
                <a:effectLst/>
              </a:rPr>
              <a:t>A → B </a:t>
            </a:r>
            <a:endParaRPr lang="en-US" b="0" i="0" dirty="0">
              <a:effectLst/>
            </a:endParaRPr>
          </a:p>
          <a:p>
            <a:pPr lvl="2"/>
            <a:r>
              <a:rPr lang="en-US" b="0" i="0" dirty="0">
                <a:effectLst/>
              </a:rPr>
              <a:t>B → C </a:t>
            </a:r>
            <a:endParaRPr lang="en-US" b="0" i="0" dirty="0">
              <a:effectLst/>
            </a:endParaRPr>
          </a:p>
          <a:p>
            <a:pPr lvl="2"/>
            <a:r>
              <a:rPr lang="en-US" b="0" i="0" dirty="0">
                <a:effectLst/>
              </a:rPr>
              <a:t>A → C (A → B, B → C, transitivity rule)</a:t>
            </a:r>
            <a:endParaRPr lang="en-US" b="0" i="0" dirty="0">
              <a:effectLst/>
            </a:endParaRPr>
          </a:p>
          <a:p>
            <a:pPr marL="457200" lvl="1" indent="0">
              <a:buNone/>
            </a:pPr>
            <a:r>
              <a:rPr lang="en-US" b="0" i="1" dirty="0">
                <a:effectLst/>
              </a:rPr>
              <a:t>After applying the rules, we obtain the closure of the given set:</a:t>
            </a:r>
            <a:endParaRPr lang="en-US" b="0" i="1" dirty="0">
              <a:effectLst/>
            </a:endParaRPr>
          </a:p>
          <a:p>
            <a:pPr lvl="2"/>
            <a:r>
              <a:rPr lang="en-US" b="0" i="0" dirty="0">
                <a:effectLst/>
              </a:rPr>
              <a:t>A → B </a:t>
            </a:r>
            <a:endParaRPr lang="en-US" b="0" i="0" dirty="0">
              <a:effectLst/>
            </a:endParaRPr>
          </a:p>
          <a:p>
            <a:pPr lvl="2"/>
            <a:r>
              <a:rPr lang="en-US" b="0" i="0" dirty="0">
                <a:effectLst/>
              </a:rPr>
              <a:t>B → C</a:t>
            </a:r>
            <a:endParaRPr lang="en-US" b="0" i="0" dirty="0">
              <a:effectLst/>
            </a:endParaRPr>
          </a:p>
          <a:p>
            <a:pPr lvl="2"/>
            <a:r>
              <a:rPr lang="en-US" b="0" i="0" dirty="0">
                <a:effectLst/>
              </a:rPr>
              <a:t>A → C</a:t>
            </a:r>
            <a:endParaRPr lang="en-US" b="0" i="0" dirty="0">
              <a:effectLst/>
            </a:endParaRPr>
          </a:p>
          <a:p>
            <a:pPr marL="0" indent="0">
              <a:buNone/>
            </a:pPr>
            <a:r>
              <a:rPr lang="en-US" b="0" i="1" dirty="0">
                <a:effectLst/>
              </a:rPr>
              <a:t>These are all the functional dependencies that can be inferred from the given set using the reflexivity, augmentation, and transitivity rules.</a:t>
            </a:r>
            <a:endParaRPr lang="en-US" i="1" dirty="0"/>
          </a:p>
          <a:p>
            <a:endParaRPr lang="en-US" dirty="0"/>
          </a:p>
        </p:txBody>
      </p:sp>
      <p:sp>
        <p:nvSpPr>
          <p:cNvPr id="4" name="Footer Placeholder 3"/>
          <p:cNvSpPr>
            <a:spLocks noGrp="1"/>
          </p:cNvSpPr>
          <p:nvPr>
            <p:ph type="ftr" sz="quarter" idx="11"/>
          </p:nvPr>
        </p:nvSpPr>
        <p:spPr/>
        <p:txBody>
          <a:bodyPr/>
          <a:lstStyle/>
          <a:p>
            <a:r>
              <a:rPr lang="en-US"/>
              <a:t>@CROSD</a:t>
            </a:r>
            <a:endParaRPr lang="en-US"/>
          </a:p>
        </p:txBody>
      </p:sp>
      <p:sp>
        <p:nvSpPr>
          <p:cNvPr id="5" name="Slide Number Placeholder 4"/>
          <p:cNvSpPr>
            <a:spLocks noGrp="1"/>
          </p:cNvSpPr>
          <p:nvPr>
            <p:ph type="sldNum" sz="quarter" idx="12"/>
          </p:nvPr>
        </p:nvSpPr>
        <p:spPr/>
        <p:txBody>
          <a:bodyPr/>
          <a:lstStyle/>
          <a:p>
            <a:fld id="{53E1ABD7-E177-442B-A5C5-8426B8E426BF}" type="slidenum">
              <a:rPr lang="en-US" smtClean="0"/>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Example1</a:t>
            </a:r>
            <a:endParaRPr lang="en-US"/>
          </a:p>
        </p:txBody>
      </p:sp>
      <p:pic>
        <p:nvPicPr>
          <p:cNvPr id="6" name="Content Placeholder 5"/>
          <p:cNvPicPr>
            <a:picLocks noChangeAspect="1"/>
          </p:cNvPicPr>
          <p:nvPr>
            <p:ph idx="1"/>
          </p:nvPr>
        </p:nvPicPr>
        <p:blipFill>
          <a:blip r:embed="rId1"/>
          <a:stretch>
            <a:fillRect/>
          </a:stretch>
        </p:blipFill>
        <p:spPr>
          <a:xfrm>
            <a:off x="3561715" y="365125"/>
            <a:ext cx="7378065" cy="6120130"/>
          </a:xfrm>
          <a:prstGeom prst="rect">
            <a:avLst/>
          </a:prstGeom>
        </p:spPr>
      </p:pic>
      <p:sp>
        <p:nvSpPr>
          <p:cNvPr id="4" name="Footer Placeholder 3"/>
          <p:cNvSpPr>
            <a:spLocks noGrp="1"/>
          </p:cNvSpPr>
          <p:nvPr>
            <p:ph type="ftr" sz="quarter" idx="11"/>
          </p:nvPr>
        </p:nvSpPr>
        <p:spPr/>
        <p:txBody>
          <a:bodyPr/>
          <a:p>
            <a:r>
              <a:rPr lang="en-US"/>
              <a:t>@CROSD</a:t>
            </a:r>
            <a:endParaRPr lang="en-US"/>
          </a:p>
        </p:txBody>
      </p:sp>
      <p:sp>
        <p:nvSpPr>
          <p:cNvPr id="5" name="Slide Number Placeholder 4"/>
          <p:cNvSpPr>
            <a:spLocks noGrp="1"/>
          </p:cNvSpPr>
          <p:nvPr>
            <p:ph type="sldNum" sz="quarter" idx="12"/>
          </p:nvPr>
        </p:nvSpPr>
        <p:spPr/>
        <p:txBody>
          <a:bodyPr/>
          <a:p>
            <a:fld id="{53E1ABD7-E177-442B-A5C5-8426B8E426BF}" type="slidenum">
              <a:rPr lang="en-US" smtClean="0"/>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Result</a:t>
            </a:r>
            <a:endParaRPr lang="en-US"/>
          </a:p>
        </p:txBody>
      </p:sp>
      <p:pic>
        <p:nvPicPr>
          <p:cNvPr id="6" name="Content Placeholder 5"/>
          <p:cNvPicPr>
            <a:picLocks noChangeAspect="1"/>
          </p:cNvPicPr>
          <p:nvPr>
            <p:ph idx="1"/>
          </p:nvPr>
        </p:nvPicPr>
        <p:blipFill>
          <a:blip r:embed="rId1"/>
          <a:stretch>
            <a:fillRect/>
          </a:stretch>
        </p:blipFill>
        <p:spPr>
          <a:xfrm>
            <a:off x="1808480" y="2050415"/>
            <a:ext cx="7771130" cy="2134235"/>
          </a:xfrm>
          <a:prstGeom prst="rect">
            <a:avLst/>
          </a:prstGeom>
        </p:spPr>
      </p:pic>
      <p:sp>
        <p:nvSpPr>
          <p:cNvPr id="4" name="Footer Placeholder 3"/>
          <p:cNvSpPr>
            <a:spLocks noGrp="1"/>
          </p:cNvSpPr>
          <p:nvPr>
            <p:ph type="ftr" sz="quarter" idx="11"/>
          </p:nvPr>
        </p:nvSpPr>
        <p:spPr/>
        <p:txBody>
          <a:bodyPr/>
          <a:p>
            <a:r>
              <a:rPr lang="en-US"/>
              <a:t>@CROSD</a:t>
            </a:r>
            <a:endParaRPr lang="en-US"/>
          </a:p>
        </p:txBody>
      </p:sp>
      <p:sp>
        <p:nvSpPr>
          <p:cNvPr id="5" name="Slide Number Placeholder 4"/>
          <p:cNvSpPr>
            <a:spLocks noGrp="1"/>
          </p:cNvSpPr>
          <p:nvPr>
            <p:ph type="sldNum" sz="quarter" idx="12"/>
          </p:nvPr>
        </p:nvSpPr>
        <p:spPr/>
        <p:txBody>
          <a:bodyPr/>
          <a:p>
            <a:fld id="{53E1ABD7-E177-442B-A5C5-8426B8E426BF}" type="slidenum">
              <a:rPr lang="en-US" smtClean="0"/>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Example2: </a:t>
            </a:r>
            <a:endParaRPr lang="en-US"/>
          </a:p>
        </p:txBody>
      </p:sp>
      <p:pic>
        <p:nvPicPr>
          <p:cNvPr id="6" name="Content Placeholder 5"/>
          <p:cNvPicPr>
            <a:picLocks noChangeAspect="1"/>
          </p:cNvPicPr>
          <p:nvPr>
            <p:ph idx="1"/>
          </p:nvPr>
        </p:nvPicPr>
        <p:blipFill>
          <a:blip r:embed="rId1"/>
          <a:stretch>
            <a:fillRect/>
          </a:stretch>
        </p:blipFill>
        <p:spPr>
          <a:xfrm>
            <a:off x="1678940" y="1410335"/>
            <a:ext cx="8178165" cy="4946015"/>
          </a:xfrm>
          <a:prstGeom prst="rect">
            <a:avLst/>
          </a:prstGeom>
        </p:spPr>
      </p:pic>
      <p:sp>
        <p:nvSpPr>
          <p:cNvPr id="4" name="Footer Placeholder 3"/>
          <p:cNvSpPr>
            <a:spLocks noGrp="1"/>
          </p:cNvSpPr>
          <p:nvPr>
            <p:ph type="ftr" sz="quarter" idx="11"/>
          </p:nvPr>
        </p:nvSpPr>
        <p:spPr/>
        <p:txBody>
          <a:bodyPr/>
          <a:p>
            <a:r>
              <a:rPr lang="en-US"/>
              <a:t>@CROSD</a:t>
            </a:r>
            <a:endParaRPr lang="en-US"/>
          </a:p>
        </p:txBody>
      </p:sp>
      <p:sp>
        <p:nvSpPr>
          <p:cNvPr id="5" name="Slide Number Placeholder 4"/>
          <p:cNvSpPr>
            <a:spLocks noGrp="1"/>
          </p:cNvSpPr>
          <p:nvPr>
            <p:ph type="sldNum" sz="quarter" idx="12"/>
          </p:nvPr>
        </p:nvSpPr>
        <p:spPr/>
        <p:txBody>
          <a:bodyPr/>
          <a:p>
            <a:fld id="{53E1ABD7-E177-442B-A5C5-8426B8E426BF}" type="slidenum">
              <a:rPr lang="en-US" smtClean="0"/>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6" name="Content Placeholder 5"/>
          <p:cNvPicPr>
            <a:picLocks noChangeAspect="1"/>
          </p:cNvPicPr>
          <p:nvPr>
            <p:ph idx="1"/>
          </p:nvPr>
        </p:nvPicPr>
        <p:blipFill>
          <a:blip r:embed="rId1"/>
          <a:stretch>
            <a:fillRect/>
          </a:stretch>
        </p:blipFill>
        <p:spPr>
          <a:xfrm>
            <a:off x="2091690" y="1033780"/>
            <a:ext cx="6939915" cy="5143500"/>
          </a:xfrm>
          <a:prstGeom prst="rect">
            <a:avLst/>
          </a:prstGeom>
        </p:spPr>
      </p:pic>
      <p:sp>
        <p:nvSpPr>
          <p:cNvPr id="4" name="Footer Placeholder 3"/>
          <p:cNvSpPr>
            <a:spLocks noGrp="1"/>
          </p:cNvSpPr>
          <p:nvPr>
            <p:ph type="ftr" sz="quarter" idx="11"/>
          </p:nvPr>
        </p:nvSpPr>
        <p:spPr/>
        <p:txBody>
          <a:bodyPr/>
          <a:p>
            <a:r>
              <a:rPr lang="en-US"/>
              <a:t>@CROSD</a:t>
            </a:r>
            <a:endParaRPr lang="en-US"/>
          </a:p>
        </p:txBody>
      </p:sp>
      <p:sp>
        <p:nvSpPr>
          <p:cNvPr id="5" name="Slide Number Placeholder 4"/>
          <p:cNvSpPr>
            <a:spLocks noGrp="1"/>
          </p:cNvSpPr>
          <p:nvPr>
            <p:ph type="sldNum" sz="quarter" idx="12"/>
          </p:nvPr>
        </p:nvSpPr>
        <p:spPr/>
        <p:txBody>
          <a:bodyPr/>
          <a:p>
            <a:fld id="{53E1ABD7-E177-442B-A5C5-8426B8E426BF}" type="slidenum">
              <a:rPr lang="en-US" smtClean="0"/>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Dependency</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a:t>
            </a:r>
            <a:r>
              <a:rPr lang="en-US" b="0" i="0" dirty="0">
                <a:effectLst/>
              </a:rPr>
              <a:t> functional dependency is a relationship between two sets of attributes within a table. </a:t>
            </a:r>
            <a:endParaRPr lang="en-US" b="0" i="0" dirty="0">
              <a:effectLst/>
            </a:endParaRPr>
          </a:p>
          <a:p>
            <a:r>
              <a:rPr lang="en-US" b="0" i="0" dirty="0">
                <a:effectLst/>
              </a:rPr>
              <a:t>It describes the dependency of one set of attributes on another set, meaning that the values of one set can be determined based on the values of the other set.</a:t>
            </a:r>
            <a:endParaRPr lang="en-US" b="0" i="0" dirty="0">
              <a:effectLst/>
            </a:endParaRPr>
          </a:p>
          <a:p>
            <a:r>
              <a:rPr lang="en-US" b="1" dirty="0">
                <a:solidFill>
                  <a:srgbClr val="FF0000"/>
                </a:solidFill>
              </a:rPr>
              <a:t>A-&gt;B </a:t>
            </a:r>
            <a:r>
              <a:rPr lang="en-US" dirty="0"/>
              <a:t>,</a:t>
            </a:r>
            <a:r>
              <a:rPr lang="en-US" b="1" dirty="0">
                <a:solidFill>
                  <a:srgbClr val="FF0000"/>
                </a:solidFill>
              </a:rPr>
              <a:t> </a:t>
            </a:r>
            <a:r>
              <a:rPr lang="en-US" i="1" dirty="0"/>
              <a:t>Where </a:t>
            </a:r>
            <a:r>
              <a:rPr lang="en-US" i="1" dirty="0">
                <a:solidFill>
                  <a:srgbClr val="FF0000"/>
                </a:solidFill>
              </a:rPr>
              <a:t>A</a:t>
            </a:r>
            <a:r>
              <a:rPr lang="en-US" i="1" dirty="0"/>
              <a:t> is </a:t>
            </a:r>
            <a:r>
              <a:rPr lang="en-US" i="1" dirty="0">
                <a:solidFill>
                  <a:srgbClr val="FF0000"/>
                </a:solidFill>
              </a:rPr>
              <a:t>determinant</a:t>
            </a:r>
            <a:r>
              <a:rPr lang="en-US" i="1" dirty="0"/>
              <a:t> and </a:t>
            </a:r>
            <a:r>
              <a:rPr lang="en-US" i="1" dirty="0">
                <a:solidFill>
                  <a:srgbClr val="FF0000"/>
                </a:solidFill>
              </a:rPr>
              <a:t>B</a:t>
            </a:r>
            <a:r>
              <a:rPr lang="en-US" i="1" dirty="0"/>
              <a:t> is </a:t>
            </a:r>
            <a:r>
              <a:rPr lang="en-US" i="1" dirty="0">
                <a:solidFill>
                  <a:srgbClr val="FF0000"/>
                </a:solidFill>
              </a:rPr>
              <a:t>dependent</a:t>
            </a:r>
            <a:r>
              <a:rPr lang="en-US" i="1" dirty="0"/>
              <a:t>.</a:t>
            </a:r>
            <a:endParaRPr lang="en-US" i="1" dirty="0"/>
          </a:p>
          <a:p>
            <a:r>
              <a:rPr lang="en-US" b="0" i="0" dirty="0">
                <a:effectLst/>
              </a:rPr>
              <a:t>More formally, given a relation (table) R with attributes A and B, attribute B is functionally dependent on attribute A if for every valid combination of values for attribute A, there is a unique corresponding value for attribute B. </a:t>
            </a:r>
            <a:endParaRPr lang="en-US" b="0" i="0" dirty="0">
              <a:effectLst/>
            </a:endParaRPr>
          </a:p>
          <a:p>
            <a:r>
              <a:rPr lang="en-US" b="0" i="0" dirty="0">
                <a:effectLst/>
              </a:rPr>
              <a:t>This means that knowing the value of A allows us to determine the value of B without any ambiguity.</a:t>
            </a:r>
            <a:endParaRPr lang="en-US" b="1" dirty="0"/>
          </a:p>
        </p:txBody>
      </p:sp>
      <p:sp>
        <p:nvSpPr>
          <p:cNvPr id="4" name="Footer Placeholder 3"/>
          <p:cNvSpPr>
            <a:spLocks noGrp="1"/>
          </p:cNvSpPr>
          <p:nvPr>
            <p:ph type="ftr" sz="quarter" idx="11"/>
          </p:nvPr>
        </p:nvSpPr>
        <p:spPr/>
        <p:txBody>
          <a:bodyPr/>
          <a:lstStyle/>
          <a:p>
            <a:r>
              <a:rPr lang="en-US"/>
              <a:t>@CROSD</a:t>
            </a:r>
            <a:endParaRPr lang="en-US"/>
          </a:p>
        </p:txBody>
      </p:sp>
      <p:sp>
        <p:nvSpPr>
          <p:cNvPr id="5" name="Slide Number Placeholder 4"/>
          <p:cNvSpPr>
            <a:spLocks noGrp="1"/>
          </p:cNvSpPr>
          <p:nvPr>
            <p:ph type="sldNum" sz="quarter" idx="12"/>
          </p:nvPr>
        </p:nvSpPr>
        <p:spPr/>
        <p:txBody>
          <a:bodyPr/>
          <a:lstStyle/>
          <a:p>
            <a:fld id="{53E1ABD7-E177-442B-A5C5-8426B8E426BF}" type="slidenum">
              <a:rPr lang="en-US" smtClean="0"/>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Content Placeholder 5"/>
          <p:cNvPicPr>
            <a:picLocks noChangeAspect="1"/>
          </p:cNvPicPr>
          <p:nvPr>
            <p:ph idx="1"/>
          </p:nvPr>
        </p:nvPicPr>
        <p:blipFill>
          <a:blip r:embed="rId1"/>
          <a:stretch>
            <a:fillRect/>
          </a:stretch>
        </p:blipFill>
        <p:spPr>
          <a:xfrm>
            <a:off x="2122805" y="528320"/>
            <a:ext cx="7154545" cy="5630545"/>
          </a:xfrm>
          <a:prstGeom prst="rect">
            <a:avLst/>
          </a:prstGeom>
        </p:spPr>
      </p:pic>
      <p:sp>
        <p:nvSpPr>
          <p:cNvPr id="4" name="Footer Placeholder 3"/>
          <p:cNvSpPr>
            <a:spLocks noGrp="1"/>
          </p:cNvSpPr>
          <p:nvPr>
            <p:ph type="ftr" sz="quarter" idx="11"/>
          </p:nvPr>
        </p:nvSpPr>
        <p:spPr/>
        <p:txBody>
          <a:bodyPr/>
          <a:p>
            <a:r>
              <a:rPr lang="en-US"/>
              <a:t>@CROSD</a:t>
            </a:r>
            <a:endParaRPr lang="en-US"/>
          </a:p>
        </p:txBody>
      </p:sp>
      <p:sp>
        <p:nvSpPr>
          <p:cNvPr id="5" name="Slide Number Placeholder 4"/>
          <p:cNvSpPr>
            <a:spLocks noGrp="1"/>
          </p:cNvSpPr>
          <p:nvPr>
            <p:ph type="sldNum" sz="quarter" idx="12"/>
          </p:nvPr>
        </p:nvSpPr>
        <p:spPr/>
        <p:txBody>
          <a:bodyPr/>
          <a:p>
            <a:fld id="{53E1ABD7-E177-442B-A5C5-8426B8E426BF}" type="slidenum">
              <a:rPr lang="en-US" smtClean="0"/>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6" name="Content Placeholder 5"/>
          <p:cNvPicPr>
            <a:picLocks noChangeAspect="1"/>
          </p:cNvPicPr>
          <p:nvPr>
            <p:ph idx="1"/>
          </p:nvPr>
        </p:nvPicPr>
        <p:blipFill>
          <a:blip r:embed="rId1"/>
          <a:stretch>
            <a:fillRect/>
          </a:stretch>
        </p:blipFill>
        <p:spPr>
          <a:xfrm>
            <a:off x="1334135" y="1945640"/>
            <a:ext cx="8315325" cy="1200150"/>
          </a:xfrm>
          <a:prstGeom prst="rect">
            <a:avLst/>
          </a:prstGeom>
        </p:spPr>
      </p:pic>
      <p:sp>
        <p:nvSpPr>
          <p:cNvPr id="4" name="Footer Placeholder 3"/>
          <p:cNvSpPr>
            <a:spLocks noGrp="1"/>
          </p:cNvSpPr>
          <p:nvPr>
            <p:ph type="ftr" sz="quarter" idx="11"/>
          </p:nvPr>
        </p:nvSpPr>
        <p:spPr/>
        <p:txBody>
          <a:bodyPr/>
          <a:p>
            <a:r>
              <a:rPr lang="en-US"/>
              <a:t>@CROSD</a:t>
            </a:r>
            <a:endParaRPr lang="en-US"/>
          </a:p>
        </p:txBody>
      </p:sp>
      <p:sp>
        <p:nvSpPr>
          <p:cNvPr id="5" name="Slide Number Placeholder 4"/>
          <p:cNvSpPr>
            <a:spLocks noGrp="1"/>
          </p:cNvSpPr>
          <p:nvPr>
            <p:ph type="sldNum" sz="quarter" idx="12"/>
          </p:nvPr>
        </p:nvSpPr>
        <p:spPr/>
        <p:txBody>
          <a:bodyPr/>
          <a:p>
            <a:fld id="{53E1ABD7-E177-442B-A5C5-8426B8E426BF}" type="slidenum">
              <a:rPr lang="en-US" smtClean="0"/>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Verify Candidate Key</a:t>
            </a:r>
            <a:endParaRPr lang="en-US"/>
          </a:p>
        </p:txBody>
      </p:sp>
      <p:sp>
        <p:nvSpPr>
          <p:cNvPr id="3" name="Content Placeholder 2"/>
          <p:cNvSpPr>
            <a:spLocks noGrp="1"/>
          </p:cNvSpPr>
          <p:nvPr>
            <p:ph idx="1"/>
          </p:nvPr>
        </p:nvSpPr>
        <p:spPr/>
        <p:txBody>
          <a:bodyPr/>
          <a:p>
            <a:endParaRPr lang="en-US"/>
          </a:p>
        </p:txBody>
      </p:sp>
      <p:sp>
        <p:nvSpPr>
          <p:cNvPr id="4" name="Footer Placeholder 3"/>
          <p:cNvSpPr>
            <a:spLocks noGrp="1"/>
          </p:cNvSpPr>
          <p:nvPr>
            <p:ph type="ftr" sz="quarter" idx="11"/>
          </p:nvPr>
        </p:nvSpPr>
        <p:spPr/>
        <p:txBody>
          <a:bodyPr/>
          <a:p>
            <a:r>
              <a:rPr lang="en-US"/>
              <a:t>@CROSD</a:t>
            </a:r>
            <a:endParaRPr lang="en-US"/>
          </a:p>
        </p:txBody>
      </p:sp>
      <p:sp>
        <p:nvSpPr>
          <p:cNvPr id="5" name="Slide Number Placeholder 4"/>
          <p:cNvSpPr>
            <a:spLocks noGrp="1"/>
          </p:cNvSpPr>
          <p:nvPr>
            <p:ph type="sldNum" sz="quarter" idx="12"/>
          </p:nvPr>
        </p:nvSpPr>
        <p:spPr/>
        <p:txBody>
          <a:bodyPr/>
          <a:p>
            <a:fld id="{53E1ABD7-E177-442B-A5C5-8426B8E426BF}" type="slidenum">
              <a:rPr lang="en-US" smtClean="0"/>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Closure of Attribute Sets</a:t>
            </a:r>
            <a:endParaRPr lang="en-US" dirty="0"/>
          </a:p>
        </p:txBody>
      </p:sp>
      <p:sp>
        <p:nvSpPr>
          <p:cNvPr id="3" name="Content Placeholder 2"/>
          <p:cNvSpPr>
            <a:spLocks noGrp="1"/>
          </p:cNvSpPr>
          <p:nvPr>
            <p:ph idx="1"/>
          </p:nvPr>
        </p:nvSpPr>
        <p:spPr/>
        <p:txBody>
          <a:bodyPr/>
          <a:lstStyle/>
          <a:p>
            <a:r>
              <a:rPr lang="en-US" b="0" i="0" dirty="0">
                <a:effectLst/>
              </a:rPr>
              <a:t>The closure of an attribute set with respect to a set of functional dependencies is the complete set of attributes that can be functionally determined by that attribute set using the given functional dependencies.</a:t>
            </a:r>
            <a:endParaRPr lang="en-US" b="0" i="0" dirty="0">
              <a:effectLst/>
            </a:endParaRPr>
          </a:p>
          <a:p>
            <a:r>
              <a:rPr lang="en-US" b="0" i="0" dirty="0">
                <a:effectLst/>
              </a:rPr>
              <a:t> In other words, it represents all the attributes that can be determined or inferred from a given set of attributes using the functional dependencies.</a:t>
            </a:r>
            <a:endParaRPr lang="en-US" dirty="0"/>
          </a:p>
        </p:txBody>
      </p:sp>
      <p:sp>
        <p:nvSpPr>
          <p:cNvPr id="4" name="Footer Placeholder 3"/>
          <p:cNvSpPr>
            <a:spLocks noGrp="1"/>
          </p:cNvSpPr>
          <p:nvPr>
            <p:ph type="ftr" sz="quarter" idx="11"/>
          </p:nvPr>
        </p:nvSpPr>
        <p:spPr/>
        <p:txBody>
          <a:bodyPr/>
          <a:lstStyle/>
          <a:p>
            <a:r>
              <a:rPr lang="en-US"/>
              <a:t>@CROSD</a:t>
            </a:r>
            <a:endParaRPr lang="en-US"/>
          </a:p>
        </p:txBody>
      </p:sp>
      <p:sp>
        <p:nvSpPr>
          <p:cNvPr id="5" name="Slide Number Placeholder 4"/>
          <p:cNvSpPr>
            <a:spLocks noGrp="1"/>
          </p:cNvSpPr>
          <p:nvPr>
            <p:ph type="sldNum" sz="quarter" idx="12"/>
          </p:nvPr>
        </p:nvSpPr>
        <p:spPr/>
        <p:txBody>
          <a:bodyPr/>
          <a:lstStyle/>
          <a:p>
            <a:fld id="{53E1ABD7-E177-442B-A5C5-8426B8E426BF}" type="slidenum">
              <a:rPr lang="en-US" smtClean="0"/>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Algorithmic approach</a:t>
            </a:r>
            <a:endParaRPr lang="en-US" dirty="0"/>
          </a:p>
        </p:txBody>
      </p:sp>
      <p:sp>
        <p:nvSpPr>
          <p:cNvPr id="3" name="Content Placeholder 2"/>
          <p:cNvSpPr>
            <a:spLocks noGrp="1"/>
          </p:cNvSpPr>
          <p:nvPr>
            <p:ph idx="1"/>
          </p:nvPr>
        </p:nvSpPr>
        <p:spPr/>
        <p:txBody>
          <a:bodyPr>
            <a:normAutofit/>
          </a:bodyPr>
          <a:lstStyle/>
          <a:p>
            <a:pPr marL="0" indent="0">
              <a:buNone/>
            </a:pPr>
            <a:r>
              <a:rPr lang="en-US" sz="2400" b="0" i="1" dirty="0">
                <a:effectLst/>
                <a:latin typeface="Calibri" panose="020F0502020204030204" charset="0"/>
                <a:cs typeface="Calibri" panose="020F0502020204030204" charset="0"/>
              </a:rPr>
              <a:t>To find the closure of an attribute set, you can apply the following algorithm</a:t>
            </a:r>
            <a:r>
              <a:rPr lang="en-US" b="0" i="0" dirty="0">
                <a:effectLst/>
                <a:latin typeface="Calibri" panose="020F0502020204030204" charset="0"/>
                <a:cs typeface="Calibri" panose="020F0502020204030204" charset="0"/>
              </a:rPr>
              <a:t>:</a:t>
            </a:r>
            <a:endParaRPr lang="en-US" b="0" i="0" dirty="0">
              <a:effectLst/>
              <a:latin typeface="Calibri" panose="020F0502020204030204" charset="0"/>
              <a:cs typeface="Calibri" panose="020F0502020204030204" charset="0"/>
            </a:endParaRPr>
          </a:p>
          <a:p>
            <a:pPr lvl="1"/>
            <a:r>
              <a:rPr lang="en-US" dirty="0">
                <a:latin typeface="Calibri" panose="020F0502020204030204" charset="0"/>
                <a:cs typeface="Calibri" panose="020F0502020204030204" charset="0"/>
              </a:rPr>
              <a:t>Start with the given attribute set.</a:t>
            </a:r>
            <a:endParaRPr lang="en-US" dirty="0">
              <a:latin typeface="Calibri" panose="020F0502020204030204" charset="0"/>
              <a:cs typeface="Calibri" panose="020F0502020204030204" charset="0"/>
            </a:endParaRPr>
          </a:p>
          <a:p>
            <a:pPr lvl="1"/>
            <a:r>
              <a:rPr lang="en-US" dirty="0">
                <a:latin typeface="Calibri" panose="020F0502020204030204" charset="0"/>
                <a:cs typeface="Calibri" panose="020F0502020204030204" charset="0"/>
              </a:rPr>
              <a:t>Initialize a variable, let's call it closure, with the given attribute set.</a:t>
            </a:r>
            <a:endParaRPr lang="en-US" dirty="0">
              <a:latin typeface="Calibri" panose="020F0502020204030204" charset="0"/>
              <a:cs typeface="Calibri" panose="020F0502020204030204" charset="0"/>
            </a:endParaRPr>
          </a:p>
          <a:p>
            <a:pPr lvl="1"/>
            <a:r>
              <a:rPr lang="en-US" dirty="0">
                <a:latin typeface="Calibri" panose="020F0502020204030204" charset="0"/>
                <a:cs typeface="Calibri" panose="020F0502020204030204" charset="0"/>
              </a:rPr>
              <a:t>Repeat the following steps until no more attributes can be added to the closure:</a:t>
            </a:r>
            <a:endParaRPr lang="en-US" dirty="0">
              <a:latin typeface="Calibri" panose="020F0502020204030204" charset="0"/>
              <a:cs typeface="Calibri" panose="020F0502020204030204" charset="0"/>
            </a:endParaRPr>
          </a:p>
          <a:p>
            <a:pPr lvl="2"/>
            <a:r>
              <a:rPr lang="en-US" dirty="0">
                <a:latin typeface="Calibri" panose="020F0502020204030204" charset="0"/>
                <a:cs typeface="Calibri" panose="020F0502020204030204" charset="0"/>
              </a:rPr>
              <a:t> For each functional dependency in the given set of functional dependencies:</a:t>
            </a:r>
            <a:endParaRPr lang="en-US" dirty="0">
              <a:latin typeface="Calibri" panose="020F0502020204030204" charset="0"/>
              <a:cs typeface="Calibri" panose="020F0502020204030204" charset="0"/>
            </a:endParaRPr>
          </a:p>
          <a:p>
            <a:pPr lvl="3"/>
            <a:r>
              <a:rPr lang="en-US" dirty="0">
                <a:latin typeface="Calibri" panose="020F0502020204030204" charset="0"/>
                <a:cs typeface="Calibri" panose="020F0502020204030204" charset="0"/>
              </a:rPr>
              <a:t>Check if the left-hand side of the functional dependency is a subset of the closure. If it is, proceed to the next step. Otherwise, move on to the next functional dependency.</a:t>
            </a:r>
            <a:endParaRPr lang="en-US" dirty="0">
              <a:latin typeface="Calibri" panose="020F0502020204030204" charset="0"/>
              <a:cs typeface="Calibri" panose="020F0502020204030204" charset="0"/>
            </a:endParaRPr>
          </a:p>
          <a:p>
            <a:pPr lvl="3"/>
            <a:r>
              <a:rPr lang="en-US" dirty="0">
                <a:latin typeface="Calibri" panose="020F0502020204030204" charset="0"/>
                <a:cs typeface="Calibri" panose="020F0502020204030204" charset="0"/>
              </a:rPr>
              <a:t>Add all attributes from the right-hand side of the functional dependency to the closure if they are not already present.</a:t>
            </a:r>
            <a:endParaRPr lang="en-US" dirty="0">
              <a:latin typeface="Calibri" panose="020F0502020204030204" charset="0"/>
              <a:cs typeface="Calibri" panose="020F0502020204030204" charset="0"/>
            </a:endParaRPr>
          </a:p>
          <a:p>
            <a:pPr lvl="1"/>
            <a:r>
              <a:rPr lang="en-US" dirty="0">
                <a:latin typeface="Calibri" panose="020F0502020204030204" charset="0"/>
                <a:cs typeface="Calibri" panose="020F0502020204030204" charset="0"/>
              </a:rPr>
              <a:t>Once no more attributes can be added to the closure, the resulting closure set will be the closure of the given attribute set.</a:t>
            </a:r>
            <a:endParaRPr lang="en-US" dirty="0">
              <a:latin typeface="Calibri" panose="020F0502020204030204" charset="0"/>
              <a:cs typeface="Calibri" panose="020F0502020204030204" charset="0"/>
            </a:endParaRPr>
          </a:p>
        </p:txBody>
      </p:sp>
      <p:sp>
        <p:nvSpPr>
          <p:cNvPr id="6" name="Footer Placeholder 5"/>
          <p:cNvSpPr>
            <a:spLocks noGrp="1"/>
          </p:cNvSpPr>
          <p:nvPr>
            <p:ph type="ftr" sz="quarter" idx="11"/>
          </p:nvPr>
        </p:nvSpPr>
        <p:spPr/>
        <p:txBody>
          <a:bodyPr/>
          <a:lstStyle/>
          <a:p>
            <a:r>
              <a:rPr lang="en-US"/>
              <a:t>@CROSD</a:t>
            </a:r>
            <a:endParaRPr lang="en-US"/>
          </a:p>
        </p:txBody>
      </p:sp>
      <p:sp>
        <p:nvSpPr>
          <p:cNvPr id="7" name="Slide Number Placeholder 6"/>
          <p:cNvSpPr>
            <a:spLocks noGrp="1"/>
          </p:cNvSpPr>
          <p:nvPr>
            <p:ph type="sldNum" sz="quarter" idx="12"/>
          </p:nvPr>
        </p:nvSpPr>
        <p:spPr/>
        <p:txBody>
          <a:bodyPr/>
          <a:lstStyle/>
          <a:p>
            <a:fld id="{53E1ABD7-E177-442B-A5C5-8426B8E426BF}" type="slidenum">
              <a:rPr lang="en-US" smtClean="0"/>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0" i="1" dirty="0">
                <a:effectLst/>
              </a:rPr>
              <a:t>Given the functional dependencies:</a:t>
            </a:r>
            <a:endParaRPr lang="en-US" b="0" i="1" dirty="0">
              <a:effectLst/>
            </a:endParaRPr>
          </a:p>
          <a:p>
            <a:pPr lvl="1"/>
            <a:r>
              <a:rPr lang="en-US" b="0" i="0" dirty="0">
                <a:effectLst/>
              </a:rPr>
              <a:t>A → B</a:t>
            </a:r>
            <a:endParaRPr lang="en-US" b="0" i="0" dirty="0">
              <a:effectLst/>
            </a:endParaRPr>
          </a:p>
          <a:p>
            <a:pPr lvl="1"/>
            <a:r>
              <a:rPr lang="en-US" b="0" i="0" dirty="0">
                <a:effectLst/>
              </a:rPr>
              <a:t>B → C</a:t>
            </a:r>
            <a:endParaRPr lang="en-US" b="0" i="0" dirty="0">
              <a:effectLst/>
            </a:endParaRPr>
          </a:p>
          <a:p>
            <a:pPr lvl="1"/>
            <a:r>
              <a:rPr lang="en-US" b="0" i="0" dirty="0">
                <a:effectLst/>
              </a:rPr>
              <a:t>C → D</a:t>
            </a:r>
            <a:endParaRPr lang="en-US" b="0" i="0" dirty="0">
              <a:effectLst/>
            </a:endParaRPr>
          </a:p>
          <a:p>
            <a:pPr marL="0" indent="0" algn="l">
              <a:buNone/>
            </a:pPr>
            <a:r>
              <a:rPr lang="en-US" b="0" i="0" dirty="0">
                <a:effectLst/>
              </a:rPr>
              <a:t>Let's find the closure of the attribute set {A}.</a:t>
            </a:r>
            <a:endParaRPr lang="en-US" b="0" i="0" dirty="0">
              <a:effectLst/>
            </a:endParaRPr>
          </a:p>
          <a:p>
            <a:pPr lvl="1"/>
            <a:r>
              <a:rPr lang="en-US" b="0" i="0" dirty="0">
                <a:effectLst/>
              </a:rPr>
              <a:t>Start with the given attribute set: {A}.</a:t>
            </a:r>
            <a:endParaRPr lang="en-US" b="0" i="0" dirty="0">
              <a:effectLst/>
            </a:endParaRPr>
          </a:p>
          <a:p>
            <a:pPr lvl="1"/>
            <a:r>
              <a:rPr lang="en-US" b="0" i="0" dirty="0">
                <a:effectLst/>
              </a:rPr>
              <a:t>Initialize the closure: {A}.</a:t>
            </a:r>
            <a:endParaRPr lang="en-US" b="0" i="0" dirty="0">
              <a:effectLst/>
            </a:endParaRPr>
          </a:p>
          <a:p>
            <a:pPr lvl="1"/>
            <a:r>
              <a:rPr lang="en-US" b="0" i="0" dirty="0">
                <a:effectLst/>
              </a:rPr>
              <a:t>Repeat the following steps:</a:t>
            </a:r>
            <a:endParaRPr lang="en-US" b="0" i="0" dirty="0">
              <a:effectLst/>
            </a:endParaRPr>
          </a:p>
          <a:p>
            <a:pPr lvl="2"/>
            <a:r>
              <a:rPr lang="en-US" b="0" i="0" dirty="0">
                <a:effectLst/>
              </a:rPr>
              <a:t>a. For the first functional dependency A → B: </a:t>
            </a:r>
            <a:endParaRPr lang="en-US" b="0" i="0" dirty="0">
              <a:effectLst/>
            </a:endParaRPr>
          </a:p>
          <a:p>
            <a:pPr lvl="3"/>
            <a:r>
              <a:rPr lang="en-US" b="0" i="0" dirty="0" err="1">
                <a:effectLst/>
              </a:rPr>
              <a:t>i</a:t>
            </a:r>
            <a:r>
              <a:rPr lang="en-US" b="0" i="0" dirty="0">
                <a:effectLst/>
              </a:rPr>
              <a:t>. Since A is already in the closure, proceed to the next step.</a:t>
            </a:r>
            <a:endParaRPr lang="en-US" b="0" i="0" dirty="0">
              <a:effectLst/>
            </a:endParaRPr>
          </a:p>
          <a:p>
            <a:pPr lvl="3"/>
            <a:r>
              <a:rPr lang="en-US" b="0" i="0" dirty="0" err="1">
                <a:effectLst/>
              </a:rPr>
              <a:t>Ii</a:t>
            </a:r>
            <a:r>
              <a:rPr lang="en-US" b="0" i="0" dirty="0">
                <a:effectLst/>
              </a:rPr>
              <a:t>. Add B to the closure. The closure becomes {A, B}.</a:t>
            </a:r>
            <a:br>
              <a:rPr lang="en-US" b="0" i="0" dirty="0">
                <a:solidFill>
                  <a:srgbClr val="374151"/>
                </a:solidFill>
                <a:effectLst/>
                <a:latin typeface="Söhne"/>
              </a:rPr>
            </a:br>
            <a:endParaRPr lang="en-US" b="0" i="0" dirty="0">
              <a:solidFill>
                <a:srgbClr val="374151"/>
              </a:solidFill>
              <a:effectLst/>
              <a:latin typeface="Söhne"/>
            </a:endParaRPr>
          </a:p>
          <a:p>
            <a:pPr lvl="1"/>
            <a:endParaRPr lang="en-US" dirty="0"/>
          </a:p>
        </p:txBody>
      </p:sp>
      <p:sp>
        <p:nvSpPr>
          <p:cNvPr id="4" name="Footer Placeholder 3"/>
          <p:cNvSpPr>
            <a:spLocks noGrp="1"/>
          </p:cNvSpPr>
          <p:nvPr>
            <p:ph type="ftr" sz="quarter" idx="11"/>
          </p:nvPr>
        </p:nvSpPr>
        <p:spPr/>
        <p:txBody>
          <a:bodyPr/>
          <a:lstStyle/>
          <a:p>
            <a:r>
              <a:rPr lang="en-US"/>
              <a:t>@CROSD</a:t>
            </a:r>
            <a:endParaRPr lang="en-US"/>
          </a:p>
        </p:txBody>
      </p:sp>
      <p:sp>
        <p:nvSpPr>
          <p:cNvPr id="5" name="Slide Number Placeholder 4"/>
          <p:cNvSpPr>
            <a:spLocks noGrp="1"/>
          </p:cNvSpPr>
          <p:nvPr>
            <p:ph type="sldNum" sz="quarter" idx="12"/>
          </p:nvPr>
        </p:nvSpPr>
        <p:spPr/>
        <p:txBody>
          <a:bodyPr/>
          <a:lstStyle/>
          <a:p>
            <a:fld id="{53E1ABD7-E177-442B-A5C5-8426B8E426BF}" type="slidenum">
              <a:rPr lang="en-US" smtClean="0"/>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cont.</a:t>
            </a:r>
            <a:endParaRPr lang="en-US" dirty="0"/>
          </a:p>
        </p:txBody>
      </p:sp>
      <p:sp>
        <p:nvSpPr>
          <p:cNvPr id="3" name="Content Placeholder 2"/>
          <p:cNvSpPr>
            <a:spLocks noGrp="1"/>
          </p:cNvSpPr>
          <p:nvPr>
            <p:ph idx="1"/>
          </p:nvPr>
        </p:nvSpPr>
        <p:spPr/>
        <p:txBody>
          <a:bodyPr>
            <a:normAutofit fontScale="92500" lnSpcReduction="10000"/>
          </a:bodyPr>
          <a:lstStyle/>
          <a:p>
            <a:pPr lvl="1"/>
            <a:r>
              <a:rPr lang="en-US" b="0" i="0" dirty="0">
                <a:effectLst/>
              </a:rPr>
              <a:t>b. For the second functional dependency B → C: </a:t>
            </a:r>
            <a:endParaRPr lang="en-US" b="0" i="0" dirty="0">
              <a:effectLst/>
            </a:endParaRPr>
          </a:p>
          <a:p>
            <a:pPr lvl="2"/>
            <a:r>
              <a:rPr lang="en-US" b="0" i="0" dirty="0" err="1">
                <a:effectLst/>
              </a:rPr>
              <a:t>i</a:t>
            </a:r>
            <a:r>
              <a:rPr lang="en-US" b="0" i="0" dirty="0">
                <a:effectLst/>
              </a:rPr>
              <a:t>. Since B is in the closure, proceed to the next step.</a:t>
            </a:r>
            <a:endParaRPr lang="en-US" b="0" i="0" dirty="0">
              <a:effectLst/>
            </a:endParaRPr>
          </a:p>
          <a:p>
            <a:pPr lvl="2"/>
            <a:r>
              <a:rPr lang="en-US" b="0" i="0" dirty="0" err="1">
                <a:effectLst/>
              </a:rPr>
              <a:t>Ii</a:t>
            </a:r>
            <a:r>
              <a:rPr lang="en-US" dirty="0"/>
              <a:t>. </a:t>
            </a:r>
            <a:r>
              <a:rPr lang="en-US" b="0" i="0" dirty="0">
                <a:effectLst/>
              </a:rPr>
              <a:t>Add C to the closure. The closure becomes {A, B, C}.</a:t>
            </a:r>
            <a:endParaRPr lang="en-US" b="0" i="0" dirty="0">
              <a:effectLst/>
            </a:endParaRPr>
          </a:p>
          <a:p>
            <a:pPr lvl="1"/>
            <a:r>
              <a:rPr lang="en-US" b="0" i="0" dirty="0">
                <a:effectLst/>
              </a:rPr>
              <a:t>c. For the third functional dependency C → D:</a:t>
            </a:r>
            <a:endParaRPr lang="en-US" b="0" i="0" dirty="0">
              <a:effectLst/>
            </a:endParaRPr>
          </a:p>
          <a:p>
            <a:pPr lvl="2"/>
            <a:r>
              <a:rPr lang="en-US" b="0" i="0" dirty="0">
                <a:effectLst/>
              </a:rPr>
              <a:t> </a:t>
            </a:r>
            <a:r>
              <a:rPr lang="en-US" b="0" i="0" dirty="0" err="1">
                <a:effectLst/>
              </a:rPr>
              <a:t>i</a:t>
            </a:r>
            <a:r>
              <a:rPr lang="en-US" b="0" i="0" dirty="0">
                <a:effectLst/>
              </a:rPr>
              <a:t>. Since C is in the closure, proceed to the next step. </a:t>
            </a:r>
            <a:endParaRPr lang="en-US" b="0" i="0" dirty="0">
              <a:effectLst/>
            </a:endParaRPr>
          </a:p>
          <a:p>
            <a:pPr lvl="2"/>
            <a:r>
              <a:rPr lang="en-US" b="0" i="0" dirty="0">
                <a:effectLst/>
              </a:rPr>
              <a:t>ii. Add D to the closure. The closure becomes {A, B, C, D}.</a:t>
            </a:r>
            <a:endParaRPr lang="en-US" b="0" i="0" dirty="0">
              <a:effectLst/>
            </a:endParaRPr>
          </a:p>
          <a:p>
            <a:pPr marL="0" indent="0" algn="l">
              <a:buNone/>
            </a:pPr>
            <a:r>
              <a:rPr lang="en-US" sz="2400" b="0" dirty="0">
                <a:effectLst/>
              </a:rPr>
              <a:t>	Since no more attributes can be added to the closure, the resulting closure is:</a:t>
            </a:r>
            <a:endParaRPr lang="en-US" sz="2400" b="0" dirty="0">
              <a:effectLst/>
            </a:endParaRPr>
          </a:p>
          <a:p>
            <a:pPr marL="0" indent="0" algn="l">
              <a:buNone/>
            </a:pPr>
            <a:r>
              <a:rPr lang="en-US" sz="2400" dirty="0"/>
              <a:t>	</a:t>
            </a:r>
            <a:r>
              <a:rPr lang="en-US" sz="2400" b="0" dirty="0">
                <a:effectLst/>
              </a:rPr>
              <a:t> {A, B, C, D}.</a:t>
            </a:r>
            <a:endParaRPr lang="en-US" sz="2400" b="0" dirty="0">
              <a:effectLst/>
            </a:endParaRPr>
          </a:p>
          <a:p>
            <a:pPr marL="0" indent="0" algn="l">
              <a:buNone/>
            </a:pPr>
            <a:endParaRPr lang="en-US" sz="2400" b="0" dirty="0">
              <a:effectLst/>
            </a:endParaRPr>
          </a:p>
          <a:p>
            <a:pPr marL="0" indent="0">
              <a:buNone/>
            </a:pPr>
            <a:r>
              <a:rPr lang="en-US" b="0" i="1" dirty="0">
                <a:effectLst/>
              </a:rPr>
              <a:t>Therefore, the closure of the attribute set {A} with respect to the given functional dependencies is {A, B, C, D}.</a:t>
            </a:r>
            <a:br>
              <a:rPr lang="en-US" dirty="0"/>
            </a:br>
            <a:endParaRPr lang="en-US" b="0" i="0" dirty="0">
              <a:effectLst/>
            </a:endParaRPr>
          </a:p>
          <a:p>
            <a:endParaRPr lang="en-US" dirty="0"/>
          </a:p>
        </p:txBody>
      </p:sp>
      <p:sp>
        <p:nvSpPr>
          <p:cNvPr id="4" name="Footer Placeholder 3"/>
          <p:cNvSpPr>
            <a:spLocks noGrp="1"/>
          </p:cNvSpPr>
          <p:nvPr>
            <p:ph type="ftr" sz="quarter" idx="11"/>
          </p:nvPr>
        </p:nvSpPr>
        <p:spPr/>
        <p:txBody>
          <a:bodyPr/>
          <a:lstStyle/>
          <a:p>
            <a:r>
              <a:rPr lang="en-US"/>
              <a:t>@CROSD</a:t>
            </a:r>
            <a:endParaRPr lang="en-US"/>
          </a:p>
        </p:txBody>
      </p:sp>
      <p:sp>
        <p:nvSpPr>
          <p:cNvPr id="5" name="Slide Number Placeholder 4"/>
          <p:cNvSpPr>
            <a:spLocks noGrp="1"/>
          </p:cNvSpPr>
          <p:nvPr>
            <p:ph type="sldNum" sz="quarter" idx="12"/>
          </p:nvPr>
        </p:nvSpPr>
        <p:spPr/>
        <p:txBody>
          <a:bodyPr/>
          <a:lstStyle/>
          <a:p>
            <a:fld id="{53E1ABD7-E177-442B-A5C5-8426B8E426BF}" type="slidenum">
              <a:rPr lang="en-US" smtClean="0"/>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Example2</a:t>
            </a:r>
            <a:endParaRPr lang="en-US"/>
          </a:p>
        </p:txBody>
      </p:sp>
      <p:pic>
        <p:nvPicPr>
          <p:cNvPr id="6" name="Content Placeholder 5"/>
          <p:cNvPicPr>
            <a:picLocks noChangeAspect="1"/>
          </p:cNvPicPr>
          <p:nvPr>
            <p:ph idx="1"/>
          </p:nvPr>
        </p:nvPicPr>
        <p:blipFill>
          <a:blip r:embed="rId1"/>
          <a:stretch>
            <a:fillRect/>
          </a:stretch>
        </p:blipFill>
        <p:spPr>
          <a:xfrm>
            <a:off x="1127760" y="1691005"/>
            <a:ext cx="8592185" cy="4483100"/>
          </a:xfrm>
          <a:prstGeom prst="rect">
            <a:avLst/>
          </a:prstGeom>
        </p:spPr>
      </p:pic>
      <p:sp>
        <p:nvSpPr>
          <p:cNvPr id="4" name="Footer Placeholder 3"/>
          <p:cNvSpPr>
            <a:spLocks noGrp="1"/>
          </p:cNvSpPr>
          <p:nvPr>
            <p:ph type="ftr" sz="quarter" idx="11"/>
          </p:nvPr>
        </p:nvSpPr>
        <p:spPr/>
        <p:txBody>
          <a:bodyPr/>
          <a:p>
            <a:r>
              <a:rPr lang="en-US"/>
              <a:t>@CROSD</a:t>
            </a:r>
            <a:endParaRPr lang="en-US"/>
          </a:p>
        </p:txBody>
      </p:sp>
      <p:sp>
        <p:nvSpPr>
          <p:cNvPr id="5" name="Slide Number Placeholder 4"/>
          <p:cNvSpPr>
            <a:spLocks noGrp="1"/>
          </p:cNvSpPr>
          <p:nvPr>
            <p:ph type="sldNum" sz="quarter" idx="12"/>
          </p:nvPr>
        </p:nvSpPr>
        <p:spPr/>
        <p:txBody>
          <a:bodyPr/>
          <a:p>
            <a:fld id="{53E1ABD7-E177-442B-A5C5-8426B8E426BF}" type="slidenum">
              <a:rPr lang="en-US" smtClean="0"/>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Content Placeholder 5"/>
          <p:cNvPicPr>
            <a:picLocks noChangeAspect="1"/>
          </p:cNvPicPr>
          <p:nvPr>
            <p:ph idx="1"/>
          </p:nvPr>
        </p:nvPicPr>
        <p:blipFill>
          <a:blip r:embed="rId1"/>
          <a:stretch>
            <a:fillRect/>
          </a:stretch>
        </p:blipFill>
        <p:spPr>
          <a:xfrm>
            <a:off x="1384300" y="252730"/>
            <a:ext cx="5590540" cy="4974590"/>
          </a:xfrm>
          <a:prstGeom prst="rect">
            <a:avLst/>
          </a:prstGeom>
        </p:spPr>
      </p:pic>
      <p:sp>
        <p:nvSpPr>
          <p:cNvPr id="4" name="Footer Placeholder 3"/>
          <p:cNvSpPr>
            <a:spLocks noGrp="1"/>
          </p:cNvSpPr>
          <p:nvPr>
            <p:ph type="ftr" sz="quarter" idx="11"/>
          </p:nvPr>
        </p:nvSpPr>
        <p:spPr/>
        <p:txBody>
          <a:bodyPr/>
          <a:p>
            <a:r>
              <a:rPr lang="en-US"/>
              <a:t>@CROSD</a:t>
            </a:r>
            <a:endParaRPr lang="en-US"/>
          </a:p>
        </p:txBody>
      </p:sp>
      <p:sp>
        <p:nvSpPr>
          <p:cNvPr id="5" name="Slide Number Placeholder 4"/>
          <p:cNvSpPr>
            <a:spLocks noGrp="1"/>
          </p:cNvSpPr>
          <p:nvPr>
            <p:ph type="sldNum" sz="quarter" idx="12"/>
          </p:nvPr>
        </p:nvSpPr>
        <p:spPr/>
        <p:txBody>
          <a:bodyPr/>
          <a:p>
            <a:fld id="{53E1ABD7-E177-442B-A5C5-8426B8E426BF}" type="slidenum">
              <a:rPr lang="en-US" smtClean="0"/>
            </a:fld>
            <a:endParaRPr lang="en-US"/>
          </a:p>
        </p:txBody>
      </p:sp>
      <p:pic>
        <p:nvPicPr>
          <p:cNvPr id="7" name="Picture 6"/>
          <p:cNvPicPr>
            <a:picLocks noChangeAspect="1"/>
          </p:cNvPicPr>
          <p:nvPr/>
        </p:nvPicPr>
        <p:blipFill>
          <a:blip r:embed="rId2"/>
          <a:stretch>
            <a:fillRect/>
          </a:stretch>
        </p:blipFill>
        <p:spPr>
          <a:xfrm>
            <a:off x="1329055" y="5227320"/>
            <a:ext cx="6824980" cy="120840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6" name="Content Placeholder 5"/>
          <p:cNvPicPr>
            <a:picLocks noChangeAspect="1"/>
          </p:cNvPicPr>
          <p:nvPr>
            <p:ph idx="1"/>
          </p:nvPr>
        </p:nvPicPr>
        <p:blipFill>
          <a:blip r:embed="rId1"/>
          <a:stretch>
            <a:fillRect/>
          </a:stretch>
        </p:blipFill>
        <p:spPr>
          <a:xfrm>
            <a:off x="2604770" y="2586355"/>
            <a:ext cx="6981825" cy="2828925"/>
          </a:xfrm>
          <a:prstGeom prst="rect">
            <a:avLst/>
          </a:prstGeom>
        </p:spPr>
      </p:pic>
      <p:sp>
        <p:nvSpPr>
          <p:cNvPr id="4" name="Footer Placeholder 3"/>
          <p:cNvSpPr>
            <a:spLocks noGrp="1"/>
          </p:cNvSpPr>
          <p:nvPr>
            <p:ph type="ftr" sz="quarter" idx="11"/>
          </p:nvPr>
        </p:nvSpPr>
        <p:spPr/>
        <p:txBody>
          <a:bodyPr/>
          <a:p>
            <a:r>
              <a:rPr lang="en-US"/>
              <a:t>@CROSD</a:t>
            </a:r>
            <a:endParaRPr lang="en-US"/>
          </a:p>
        </p:txBody>
      </p:sp>
      <p:sp>
        <p:nvSpPr>
          <p:cNvPr id="5" name="Slide Number Placeholder 4"/>
          <p:cNvSpPr>
            <a:spLocks noGrp="1"/>
          </p:cNvSpPr>
          <p:nvPr>
            <p:ph type="sldNum" sz="quarter" idx="12"/>
          </p:nvPr>
        </p:nvSpPr>
        <p:spPr/>
        <p:txBody>
          <a:bodyPr/>
          <a:p>
            <a:fld id="{53E1ABD7-E177-442B-A5C5-8426B8E426BF}" type="slidenum">
              <a:rPr lang="en-US" smtClean="0"/>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endParaRPr lang="en-US" dirty="0"/>
          </a:p>
        </p:txBody>
      </p:sp>
      <p:pic>
        <p:nvPicPr>
          <p:cNvPr id="5" name="Content Placeholder 4"/>
          <p:cNvPicPr>
            <a:picLocks noGrp="1" noChangeAspect="1"/>
          </p:cNvPicPr>
          <p:nvPr>
            <p:ph idx="1"/>
          </p:nvPr>
        </p:nvPicPr>
        <p:blipFill>
          <a:blip r:embed="rId1"/>
          <a:stretch>
            <a:fillRect/>
          </a:stretch>
        </p:blipFill>
        <p:spPr>
          <a:xfrm>
            <a:off x="2997068" y="1600984"/>
            <a:ext cx="4201111" cy="4315427"/>
          </a:xfrm>
        </p:spPr>
      </p:pic>
      <p:sp>
        <p:nvSpPr>
          <p:cNvPr id="6" name="Footer Placeholder 5"/>
          <p:cNvSpPr>
            <a:spLocks noGrp="1"/>
          </p:cNvSpPr>
          <p:nvPr>
            <p:ph type="ftr" sz="quarter" idx="11"/>
          </p:nvPr>
        </p:nvSpPr>
        <p:spPr/>
        <p:txBody>
          <a:bodyPr/>
          <a:lstStyle/>
          <a:p>
            <a:r>
              <a:rPr lang="en-US"/>
              <a:t>@CROSD</a:t>
            </a:r>
            <a:endParaRPr lang="en-US"/>
          </a:p>
        </p:txBody>
      </p:sp>
      <p:sp>
        <p:nvSpPr>
          <p:cNvPr id="7" name="Slide Number Placeholder 6"/>
          <p:cNvSpPr>
            <a:spLocks noGrp="1"/>
          </p:cNvSpPr>
          <p:nvPr>
            <p:ph type="sldNum" sz="quarter" idx="12"/>
          </p:nvPr>
        </p:nvSpPr>
        <p:spPr/>
        <p:txBody>
          <a:bodyPr/>
          <a:lstStyle/>
          <a:p>
            <a:fld id="{53E1ABD7-E177-442B-A5C5-8426B8E426BF}" type="slidenum">
              <a:rPr lang="en-US" smtClean="0"/>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Example3</a:t>
            </a:r>
            <a:endParaRPr lang="en-US"/>
          </a:p>
        </p:txBody>
      </p:sp>
      <p:pic>
        <p:nvPicPr>
          <p:cNvPr id="6" name="Content Placeholder 5"/>
          <p:cNvPicPr>
            <a:picLocks noChangeAspect="1"/>
          </p:cNvPicPr>
          <p:nvPr>
            <p:ph idx="1"/>
          </p:nvPr>
        </p:nvPicPr>
        <p:blipFill>
          <a:blip r:embed="rId1"/>
          <a:stretch>
            <a:fillRect/>
          </a:stretch>
        </p:blipFill>
        <p:spPr>
          <a:xfrm>
            <a:off x="1344295" y="1842135"/>
            <a:ext cx="9662795" cy="3915410"/>
          </a:xfrm>
          <a:prstGeom prst="rect">
            <a:avLst/>
          </a:prstGeom>
        </p:spPr>
      </p:pic>
      <p:sp>
        <p:nvSpPr>
          <p:cNvPr id="4" name="Footer Placeholder 3"/>
          <p:cNvSpPr>
            <a:spLocks noGrp="1"/>
          </p:cNvSpPr>
          <p:nvPr>
            <p:ph type="ftr" sz="quarter" idx="11"/>
          </p:nvPr>
        </p:nvSpPr>
        <p:spPr/>
        <p:txBody>
          <a:bodyPr/>
          <a:p>
            <a:r>
              <a:rPr lang="en-US"/>
              <a:t>@CROSD</a:t>
            </a:r>
            <a:endParaRPr lang="en-US"/>
          </a:p>
        </p:txBody>
      </p:sp>
      <p:sp>
        <p:nvSpPr>
          <p:cNvPr id="5" name="Slide Number Placeholder 4"/>
          <p:cNvSpPr>
            <a:spLocks noGrp="1"/>
          </p:cNvSpPr>
          <p:nvPr>
            <p:ph type="sldNum" sz="quarter" idx="12"/>
          </p:nvPr>
        </p:nvSpPr>
        <p:spPr/>
        <p:txBody>
          <a:bodyPr/>
          <a:p>
            <a:fld id="{53E1ABD7-E177-442B-A5C5-8426B8E426BF}" type="slidenum">
              <a:rPr lang="en-US" smtClean="0"/>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Footer Placeholder 3"/>
          <p:cNvSpPr>
            <a:spLocks noGrp="1"/>
          </p:cNvSpPr>
          <p:nvPr>
            <p:ph type="ftr" sz="quarter" idx="11"/>
          </p:nvPr>
        </p:nvSpPr>
        <p:spPr/>
        <p:txBody>
          <a:bodyPr/>
          <a:p>
            <a:r>
              <a:rPr lang="en-US"/>
              <a:t>@CROSD</a:t>
            </a:r>
            <a:endParaRPr lang="en-US"/>
          </a:p>
        </p:txBody>
      </p:sp>
      <p:sp>
        <p:nvSpPr>
          <p:cNvPr id="5" name="Slide Number Placeholder 4"/>
          <p:cNvSpPr>
            <a:spLocks noGrp="1"/>
          </p:cNvSpPr>
          <p:nvPr>
            <p:ph type="sldNum" sz="quarter" idx="12"/>
          </p:nvPr>
        </p:nvSpPr>
        <p:spPr/>
        <p:txBody>
          <a:bodyPr/>
          <a:p>
            <a:fld id="{53E1ABD7-E177-442B-A5C5-8426B8E426BF}" type="slidenum">
              <a:rPr lang="en-US" smtClean="0"/>
            </a:fld>
            <a:endParaRPr lang="en-US"/>
          </a:p>
        </p:txBody>
      </p:sp>
      <p:pic>
        <p:nvPicPr>
          <p:cNvPr id="6" name="Picture 5"/>
          <p:cNvPicPr>
            <a:picLocks noChangeAspect="1"/>
          </p:cNvPicPr>
          <p:nvPr/>
        </p:nvPicPr>
        <p:blipFill>
          <a:blip r:embed="rId1"/>
          <a:stretch>
            <a:fillRect/>
          </a:stretch>
        </p:blipFill>
        <p:spPr>
          <a:xfrm>
            <a:off x="2595245" y="537845"/>
            <a:ext cx="7000875" cy="578167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
        <p:nvSpPr>
          <p:cNvPr id="4" name="Footer Placeholder 3"/>
          <p:cNvSpPr>
            <a:spLocks noGrp="1"/>
          </p:cNvSpPr>
          <p:nvPr>
            <p:ph type="ftr" sz="quarter" idx="11"/>
          </p:nvPr>
        </p:nvSpPr>
        <p:spPr/>
        <p:txBody>
          <a:bodyPr/>
          <a:p>
            <a:r>
              <a:rPr lang="en-US"/>
              <a:t>@CROSD</a:t>
            </a:r>
            <a:endParaRPr lang="en-US"/>
          </a:p>
        </p:txBody>
      </p:sp>
      <p:sp>
        <p:nvSpPr>
          <p:cNvPr id="5" name="Slide Number Placeholder 4"/>
          <p:cNvSpPr>
            <a:spLocks noGrp="1"/>
          </p:cNvSpPr>
          <p:nvPr>
            <p:ph type="sldNum" sz="quarter" idx="12"/>
          </p:nvPr>
        </p:nvSpPr>
        <p:spPr/>
        <p:txBody>
          <a:bodyPr/>
          <a:p>
            <a:fld id="{53E1ABD7-E177-442B-A5C5-8426B8E426BF}" type="slidenum">
              <a:rPr lang="en-US" smtClean="0"/>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88635" y="2766218"/>
            <a:ext cx="1214729" cy="1325563"/>
          </a:xfrm>
        </p:spPr>
        <p:txBody>
          <a:bodyPr/>
          <a:lstStyle/>
          <a:p>
            <a:r>
              <a:rPr lang="en-US" dirty="0"/>
              <a:t>END</a:t>
            </a:r>
            <a:endParaRPr lang="en-US" dirty="0"/>
          </a:p>
        </p:txBody>
      </p:sp>
      <p:sp>
        <p:nvSpPr>
          <p:cNvPr id="4" name="Footer Placeholder 3"/>
          <p:cNvSpPr>
            <a:spLocks noGrp="1"/>
          </p:cNvSpPr>
          <p:nvPr>
            <p:ph type="ftr" sz="quarter" idx="11"/>
          </p:nvPr>
        </p:nvSpPr>
        <p:spPr/>
        <p:txBody>
          <a:bodyPr/>
          <a:lstStyle/>
          <a:p>
            <a:r>
              <a:rPr lang="en-US"/>
              <a:t>@CROSD</a:t>
            </a:r>
            <a:endParaRPr lang="en-US"/>
          </a:p>
        </p:txBody>
      </p:sp>
      <p:sp>
        <p:nvSpPr>
          <p:cNvPr id="5" name="Slide Number Placeholder 4"/>
          <p:cNvSpPr>
            <a:spLocks noGrp="1"/>
          </p:cNvSpPr>
          <p:nvPr>
            <p:ph type="sldNum" sz="quarter" idx="12"/>
          </p:nvPr>
        </p:nvSpPr>
        <p:spPr/>
        <p:txBody>
          <a:bodyPr/>
          <a:lstStyle/>
          <a:p>
            <a:fld id="{53E1ABD7-E177-442B-A5C5-8426B8E426BF}" type="slidenum">
              <a:rPr lang="en-US" smtClean="0"/>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0" dirty="0">
                <a:solidFill>
                  <a:srgbClr val="273239"/>
                </a:solidFill>
                <a:effectLst/>
              </a:rPr>
              <a:t>Armstrong’s axioms/properties of functional dependencies:</a:t>
            </a:r>
            <a:endParaRPr lang="en-US" dirty="0"/>
          </a:p>
        </p:txBody>
      </p:sp>
      <p:sp>
        <p:nvSpPr>
          <p:cNvPr id="3" name="Content Placeholder 2"/>
          <p:cNvSpPr>
            <a:spLocks noGrp="1"/>
          </p:cNvSpPr>
          <p:nvPr>
            <p:ph idx="1"/>
          </p:nvPr>
        </p:nvSpPr>
        <p:spPr/>
        <p:txBody>
          <a:bodyPr>
            <a:normAutofit/>
          </a:bodyPr>
          <a:lstStyle/>
          <a:p>
            <a:pPr fontAlgn="base"/>
            <a:r>
              <a:rPr lang="en-US" b="1" i="0" dirty="0">
                <a:solidFill>
                  <a:srgbClr val="FF0000"/>
                </a:solidFill>
                <a:effectLst/>
              </a:rPr>
              <a:t>Reflexivity: </a:t>
            </a:r>
            <a:r>
              <a:rPr lang="en-US" b="0" i="0" dirty="0">
                <a:effectLst/>
              </a:rPr>
              <a:t>If Y is a subset of X, then X→Y holds by reflexivity rule</a:t>
            </a:r>
            <a:br>
              <a:rPr lang="en-US" b="0" i="0" dirty="0">
                <a:effectLst/>
              </a:rPr>
            </a:br>
            <a:r>
              <a:rPr lang="en-US" b="0" i="0" dirty="0">
                <a:effectLst/>
              </a:rPr>
              <a:t>	</a:t>
            </a:r>
            <a:r>
              <a:rPr lang="en-US" b="1" i="1" dirty="0">
                <a:effectLst/>
              </a:rPr>
              <a:t>Example</a:t>
            </a:r>
            <a:r>
              <a:rPr lang="en-US" i="1" dirty="0"/>
              <a:t>:</a:t>
            </a:r>
            <a:r>
              <a:rPr lang="en-US" b="0" i="1" dirty="0">
                <a:effectLst/>
              </a:rPr>
              <a:t> {</a:t>
            </a:r>
            <a:r>
              <a:rPr lang="en-US" b="0" i="1" dirty="0" err="1">
                <a:effectLst/>
              </a:rPr>
              <a:t>roll_no</a:t>
            </a:r>
            <a:r>
              <a:rPr lang="en-US" b="0" i="1" dirty="0">
                <a:effectLst/>
              </a:rPr>
              <a:t>, name} → name is valid.</a:t>
            </a:r>
            <a:endParaRPr lang="en-US" b="0" i="1" dirty="0">
              <a:effectLst/>
            </a:endParaRPr>
          </a:p>
          <a:p>
            <a:pPr fontAlgn="base"/>
            <a:r>
              <a:rPr lang="en-US" b="1" i="0" dirty="0">
                <a:solidFill>
                  <a:srgbClr val="FF0000"/>
                </a:solidFill>
                <a:effectLst/>
              </a:rPr>
              <a:t>Augmentation:</a:t>
            </a:r>
            <a:r>
              <a:rPr lang="en-US" b="0" i="0" dirty="0">
                <a:solidFill>
                  <a:srgbClr val="FF0000"/>
                </a:solidFill>
                <a:effectLst/>
              </a:rPr>
              <a:t> </a:t>
            </a:r>
            <a:r>
              <a:rPr lang="en-US" b="0" i="0" dirty="0">
                <a:effectLst/>
              </a:rPr>
              <a:t>If X → Y is a valid dependency, then XZ → YZ is also valid by the augmentation rule. </a:t>
            </a:r>
            <a:endParaRPr lang="en-US" b="0" i="0" dirty="0">
              <a:effectLst/>
            </a:endParaRPr>
          </a:p>
          <a:p>
            <a:pPr lvl="1" fontAlgn="base"/>
            <a:r>
              <a:rPr lang="en-US" b="1" i="1" dirty="0">
                <a:effectLst/>
              </a:rPr>
              <a:t>Example</a:t>
            </a:r>
            <a:r>
              <a:rPr lang="en-US" i="1" dirty="0"/>
              <a:t>:</a:t>
            </a:r>
            <a:r>
              <a:rPr lang="en-US" b="0" i="1" dirty="0">
                <a:effectLst/>
              </a:rPr>
              <a:t> {</a:t>
            </a:r>
            <a:r>
              <a:rPr lang="en-US" b="0" i="1" dirty="0" err="1">
                <a:effectLst/>
              </a:rPr>
              <a:t>roll_no</a:t>
            </a:r>
            <a:r>
              <a:rPr lang="en-US" b="0" i="1" dirty="0">
                <a:effectLst/>
              </a:rPr>
              <a:t>, name} → </a:t>
            </a:r>
            <a:r>
              <a:rPr lang="en-US" b="0" i="1" dirty="0" err="1">
                <a:effectLst/>
              </a:rPr>
              <a:t>dept_building</a:t>
            </a:r>
            <a:r>
              <a:rPr lang="en-US" b="0" i="1" dirty="0">
                <a:effectLst/>
              </a:rPr>
              <a:t> is valid, hence {</a:t>
            </a:r>
            <a:r>
              <a:rPr lang="en-US" b="0" i="1" dirty="0" err="1">
                <a:effectLst/>
              </a:rPr>
              <a:t>roll_no</a:t>
            </a:r>
            <a:r>
              <a:rPr lang="en-US" b="0" i="1" dirty="0">
                <a:effectLst/>
              </a:rPr>
              <a:t>, name, </a:t>
            </a:r>
            <a:r>
              <a:rPr lang="en-US" b="0" i="1" dirty="0" err="1">
                <a:effectLst/>
              </a:rPr>
              <a:t>dept_name</a:t>
            </a:r>
            <a:r>
              <a:rPr lang="en-US" b="0" i="1" dirty="0">
                <a:effectLst/>
              </a:rPr>
              <a:t>} → {</a:t>
            </a:r>
            <a:r>
              <a:rPr lang="en-US" b="0" i="1" dirty="0" err="1">
                <a:effectLst/>
              </a:rPr>
              <a:t>dept_building</a:t>
            </a:r>
            <a:r>
              <a:rPr lang="en-US" b="0" i="1" dirty="0">
                <a:effectLst/>
              </a:rPr>
              <a:t>, </a:t>
            </a:r>
            <a:r>
              <a:rPr lang="en-US" b="0" i="1" dirty="0" err="1">
                <a:effectLst/>
              </a:rPr>
              <a:t>dept_name</a:t>
            </a:r>
            <a:r>
              <a:rPr lang="en-US" b="0" i="1" dirty="0">
                <a:effectLst/>
              </a:rPr>
              <a:t>} is also valid.</a:t>
            </a:r>
            <a:endParaRPr lang="en-US" b="0" i="1" dirty="0">
              <a:effectLst/>
            </a:endParaRPr>
          </a:p>
          <a:p>
            <a:pPr fontAlgn="base"/>
            <a:r>
              <a:rPr lang="en-US" b="1" i="0" dirty="0">
                <a:solidFill>
                  <a:srgbClr val="FF0000"/>
                </a:solidFill>
                <a:effectLst/>
              </a:rPr>
              <a:t>Transitivity</a:t>
            </a:r>
            <a:r>
              <a:rPr lang="en-US" b="0" i="0" dirty="0">
                <a:solidFill>
                  <a:srgbClr val="FF0000"/>
                </a:solidFill>
                <a:effectLst/>
              </a:rPr>
              <a:t>: </a:t>
            </a:r>
            <a:r>
              <a:rPr lang="en-US" b="0" i="0" dirty="0">
                <a:effectLst/>
              </a:rPr>
              <a:t>If X → Y and Y → Z are both valid dependencies, then X→Z is also valid by the Transitivity rule.</a:t>
            </a:r>
            <a:endParaRPr lang="en-US" b="0" i="0" dirty="0">
              <a:effectLst/>
            </a:endParaRPr>
          </a:p>
          <a:p>
            <a:pPr lvl="1" fontAlgn="base"/>
            <a:r>
              <a:rPr lang="en-US" b="1" i="1" dirty="0">
                <a:effectLst/>
              </a:rPr>
              <a:t>Example</a:t>
            </a:r>
            <a:r>
              <a:rPr lang="en-US" i="1" dirty="0"/>
              <a:t>:</a:t>
            </a:r>
            <a:r>
              <a:rPr lang="en-US" b="0" i="1" dirty="0">
                <a:effectLst/>
              </a:rPr>
              <a:t> </a:t>
            </a:r>
            <a:r>
              <a:rPr lang="en-US" b="0" i="1" dirty="0" err="1">
                <a:effectLst/>
              </a:rPr>
              <a:t>roll_no</a:t>
            </a:r>
            <a:r>
              <a:rPr lang="en-US" b="0" i="1" dirty="0">
                <a:effectLst/>
              </a:rPr>
              <a:t> → </a:t>
            </a:r>
            <a:r>
              <a:rPr lang="en-US" b="0" i="1" dirty="0" err="1">
                <a:effectLst/>
              </a:rPr>
              <a:t>dept_name</a:t>
            </a:r>
            <a:r>
              <a:rPr lang="en-US" b="0" i="1" dirty="0">
                <a:effectLst/>
              </a:rPr>
              <a:t> &amp; </a:t>
            </a:r>
            <a:r>
              <a:rPr lang="en-US" b="0" i="1" dirty="0" err="1">
                <a:effectLst/>
              </a:rPr>
              <a:t>dept_name</a:t>
            </a:r>
            <a:r>
              <a:rPr lang="en-US" b="0" i="1" dirty="0">
                <a:effectLst/>
              </a:rPr>
              <a:t> → </a:t>
            </a:r>
            <a:r>
              <a:rPr lang="en-US" b="0" i="1" dirty="0" err="1">
                <a:effectLst/>
              </a:rPr>
              <a:t>dept_building</a:t>
            </a:r>
            <a:r>
              <a:rPr lang="en-US" b="0" i="1" dirty="0">
                <a:effectLst/>
              </a:rPr>
              <a:t>, then </a:t>
            </a:r>
            <a:r>
              <a:rPr lang="en-US" b="0" i="1" dirty="0" err="1">
                <a:effectLst/>
              </a:rPr>
              <a:t>roll_no</a:t>
            </a:r>
            <a:r>
              <a:rPr lang="en-US" b="0" i="1" dirty="0">
                <a:effectLst/>
              </a:rPr>
              <a:t> → </a:t>
            </a:r>
            <a:r>
              <a:rPr lang="en-US" b="0" i="1" dirty="0" err="1">
                <a:effectLst/>
              </a:rPr>
              <a:t>dept_building</a:t>
            </a:r>
            <a:r>
              <a:rPr lang="en-US" b="0" i="1" dirty="0">
                <a:effectLst/>
              </a:rPr>
              <a:t> is also valid.</a:t>
            </a:r>
            <a:endParaRPr lang="en-US" b="0" i="1" dirty="0">
              <a:effectLst/>
            </a:endParaRPr>
          </a:p>
          <a:p>
            <a:endParaRPr lang="en-US" dirty="0"/>
          </a:p>
        </p:txBody>
      </p:sp>
      <p:sp>
        <p:nvSpPr>
          <p:cNvPr id="4" name="Footer Placeholder 3"/>
          <p:cNvSpPr>
            <a:spLocks noGrp="1"/>
          </p:cNvSpPr>
          <p:nvPr>
            <p:ph type="ftr" sz="quarter" idx="11"/>
          </p:nvPr>
        </p:nvSpPr>
        <p:spPr/>
        <p:txBody>
          <a:bodyPr/>
          <a:lstStyle/>
          <a:p>
            <a:r>
              <a:rPr lang="en-US"/>
              <a:t>@CROSD</a:t>
            </a:r>
            <a:endParaRPr lang="en-US"/>
          </a:p>
        </p:txBody>
      </p:sp>
      <p:sp>
        <p:nvSpPr>
          <p:cNvPr id="5" name="Slide Number Placeholder 4"/>
          <p:cNvSpPr>
            <a:spLocks noGrp="1"/>
          </p:cNvSpPr>
          <p:nvPr>
            <p:ph type="sldNum" sz="quarter" idx="12"/>
          </p:nvPr>
        </p:nvSpPr>
        <p:spPr/>
        <p:txBody>
          <a:bodyPr/>
          <a:lstStyle/>
          <a:p>
            <a:fld id="{53E1ABD7-E177-442B-A5C5-8426B8E426BF}" type="slidenum">
              <a:rPr lang="en-US" smtClean="0"/>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Functional Dependency</a:t>
            </a:r>
            <a:endParaRPr lang="en-US" dirty="0"/>
          </a:p>
        </p:txBody>
      </p:sp>
      <p:sp>
        <p:nvSpPr>
          <p:cNvPr id="3" name="Content Placeholder 2"/>
          <p:cNvSpPr>
            <a:spLocks noGrp="1"/>
          </p:cNvSpPr>
          <p:nvPr>
            <p:ph idx="1"/>
          </p:nvPr>
        </p:nvSpPr>
        <p:spPr/>
        <p:txBody>
          <a:bodyPr/>
          <a:lstStyle/>
          <a:p>
            <a:pPr algn="just" fontAlgn="base"/>
            <a:r>
              <a:rPr lang="en-US" b="0" i="0" dirty="0">
                <a:effectLst/>
              </a:rPr>
              <a:t>Trivial functional dependency</a:t>
            </a:r>
            <a:endParaRPr lang="en-US" b="0" i="0" dirty="0">
              <a:effectLst/>
            </a:endParaRPr>
          </a:p>
          <a:p>
            <a:pPr algn="just" fontAlgn="base"/>
            <a:r>
              <a:rPr lang="en-US" b="0" i="0" dirty="0">
                <a:effectLst/>
              </a:rPr>
              <a:t>Non-Trivial functional dependency</a:t>
            </a:r>
            <a:endParaRPr lang="en-US" b="0" i="0" dirty="0">
              <a:effectLst/>
            </a:endParaRPr>
          </a:p>
          <a:p>
            <a:pPr algn="just" fontAlgn="base"/>
            <a:r>
              <a:rPr lang="en-US" b="0" i="0" dirty="0">
                <a:effectLst/>
              </a:rPr>
              <a:t>Multivalued functional dependency</a:t>
            </a:r>
            <a:endParaRPr lang="en-US" b="0" i="0" dirty="0">
              <a:effectLst/>
            </a:endParaRPr>
          </a:p>
          <a:p>
            <a:pPr algn="just" fontAlgn="base"/>
            <a:r>
              <a:rPr lang="en-US" b="0" i="0" dirty="0">
                <a:effectLst/>
              </a:rPr>
              <a:t>Transitive functional dependency</a:t>
            </a:r>
            <a:endParaRPr lang="en-US" b="0" i="0" dirty="0">
              <a:effectLst/>
            </a:endParaRPr>
          </a:p>
          <a:p>
            <a:pPr algn="just" fontAlgn="base"/>
            <a:r>
              <a:rPr lang="en-US" dirty="0"/>
              <a:t>Fully functional dependency</a:t>
            </a:r>
            <a:endParaRPr lang="en-US" dirty="0"/>
          </a:p>
          <a:p>
            <a:pPr algn="just" fontAlgn="base"/>
            <a:r>
              <a:rPr lang="en-US" b="0" i="0" dirty="0">
                <a:effectLst/>
              </a:rPr>
              <a:t>Partially </a:t>
            </a:r>
            <a:r>
              <a:rPr lang="en-US" b="0" i="0">
                <a:effectLst/>
              </a:rPr>
              <a:t>Functional </a:t>
            </a:r>
            <a:r>
              <a:rPr lang="en-US"/>
              <a:t>dependency</a:t>
            </a:r>
            <a:endParaRPr lang="en-US" b="0" i="0" dirty="0">
              <a:effectLst/>
            </a:endParaRPr>
          </a:p>
        </p:txBody>
      </p:sp>
      <p:sp>
        <p:nvSpPr>
          <p:cNvPr id="4" name="Footer Placeholder 3"/>
          <p:cNvSpPr>
            <a:spLocks noGrp="1"/>
          </p:cNvSpPr>
          <p:nvPr>
            <p:ph type="ftr" sz="quarter" idx="11"/>
          </p:nvPr>
        </p:nvSpPr>
        <p:spPr/>
        <p:txBody>
          <a:bodyPr/>
          <a:lstStyle/>
          <a:p>
            <a:r>
              <a:rPr lang="en-US"/>
              <a:t>@CROSD</a:t>
            </a:r>
            <a:endParaRPr lang="en-US"/>
          </a:p>
        </p:txBody>
      </p:sp>
      <p:sp>
        <p:nvSpPr>
          <p:cNvPr id="5" name="Slide Number Placeholder 4"/>
          <p:cNvSpPr>
            <a:spLocks noGrp="1"/>
          </p:cNvSpPr>
          <p:nvPr>
            <p:ph type="sldNum" sz="quarter" idx="12"/>
          </p:nvPr>
        </p:nvSpPr>
        <p:spPr/>
        <p:txBody>
          <a:bodyPr/>
          <a:lstStyle/>
          <a:p>
            <a:fld id="{53E1ABD7-E177-442B-A5C5-8426B8E426BF}" type="slidenum">
              <a:rPr lang="en-US" smtClean="0"/>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fontAlgn="base"/>
            <a:r>
              <a:rPr lang="en-US" b="0" i="0" dirty="0">
                <a:solidFill>
                  <a:srgbClr val="273239"/>
                </a:solidFill>
                <a:effectLst/>
                <a:cs typeface="+mj-lt"/>
              </a:rPr>
              <a:t>Trivial </a:t>
            </a:r>
            <a:r>
              <a:rPr lang="en-US" b="0" i="0" dirty="0">
                <a:effectLst/>
                <a:cs typeface="+mj-lt"/>
              </a:rPr>
              <a:t>functional</a:t>
            </a:r>
            <a:r>
              <a:rPr lang="en-US" b="0" i="0" dirty="0">
                <a:solidFill>
                  <a:srgbClr val="273239"/>
                </a:solidFill>
                <a:effectLst/>
                <a:cs typeface="+mj-lt"/>
              </a:rPr>
              <a:t> dependency</a:t>
            </a:r>
            <a:endParaRPr lang="en-US" b="0" i="0" dirty="0">
              <a:solidFill>
                <a:srgbClr val="273239"/>
              </a:solidFill>
              <a:effectLst/>
              <a:cs typeface="+mj-lt"/>
            </a:endParaRPr>
          </a:p>
        </p:txBody>
      </p:sp>
      <p:sp>
        <p:nvSpPr>
          <p:cNvPr id="3" name="Content Placeholder 2"/>
          <p:cNvSpPr>
            <a:spLocks noGrp="1"/>
          </p:cNvSpPr>
          <p:nvPr>
            <p:ph idx="1"/>
          </p:nvPr>
        </p:nvSpPr>
        <p:spPr/>
        <p:txBody>
          <a:bodyPr/>
          <a:lstStyle/>
          <a:p>
            <a:r>
              <a:rPr lang="en-US" b="0" i="0" dirty="0">
                <a:solidFill>
                  <a:srgbClr val="273239"/>
                </a:solidFill>
                <a:effectLst/>
              </a:rPr>
              <a:t>In </a:t>
            </a:r>
            <a:r>
              <a:rPr lang="en-US" b="1" i="0" dirty="0">
                <a:solidFill>
                  <a:srgbClr val="FF0000"/>
                </a:solidFill>
                <a:effectLst/>
              </a:rPr>
              <a:t>Trivial Functional Dependency</a:t>
            </a:r>
            <a:r>
              <a:rPr lang="en-US" b="0" i="0" dirty="0">
                <a:solidFill>
                  <a:srgbClr val="273239"/>
                </a:solidFill>
                <a:effectLst/>
              </a:rPr>
              <a:t>, </a:t>
            </a:r>
            <a:r>
              <a:rPr lang="en-US" b="0" i="0" dirty="0">
                <a:effectLst/>
              </a:rPr>
              <a:t>a dependent is always a subset of the determinant. i.e. If </a:t>
            </a:r>
            <a:r>
              <a:rPr lang="en-US" b="1" i="0" dirty="0">
                <a:effectLst/>
              </a:rPr>
              <a:t>X → Y</a:t>
            </a:r>
            <a:r>
              <a:rPr lang="en-US" b="0" i="0" dirty="0">
                <a:effectLst/>
              </a:rPr>
              <a:t> and </a:t>
            </a:r>
            <a:r>
              <a:rPr lang="en-US" b="1" i="0" dirty="0">
                <a:effectLst/>
              </a:rPr>
              <a:t>Y is the subset of X</a:t>
            </a:r>
            <a:r>
              <a:rPr lang="en-US" b="0" i="0" dirty="0">
                <a:effectLst/>
              </a:rPr>
              <a:t>, then it is called trivial functional dependency.</a:t>
            </a:r>
            <a:endParaRPr lang="en-US" b="0" i="0" dirty="0">
              <a:effectLst/>
            </a:endParaRPr>
          </a:p>
          <a:p>
            <a:pPr lvl="2"/>
            <a:r>
              <a:rPr lang="en-US" b="0" i="0" dirty="0">
                <a:effectLst/>
              </a:rPr>
              <a:t>Here, </a:t>
            </a:r>
            <a:r>
              <a:rPr lang="en-US" b="1" i="0" dirty="0">
                <a:effectLst/>
              </a:rPr>
              <a:t>{</a:t>
            </a:r>
            <a:r>
              <a:rPr lang="en-US" b="1" i="0" dirty="0" err="1">
                <a:effectLst/>
              </a:rPr>
              <a:t>roll_no</a:t>
            </a:r>
            <a:r>
              <a:rPr lang="en-US" b="1" i="0" dirty="0">
                <a:effectLst/>
              </a:rPr>
              <a:t>, name} → name</a:t>
            </a:r>
            <a:r>
              <a:rPr lang="en-US" b="0" i="0" dirty="0">
                <a:effectLst/>
              </a:rPr>
              <a:t> is a trivial functional dependency, since the dependent </a:t>
            </a:r>
            <a:r>
              <a:rPr lang="en-US" b="1" i="0" dirty="0">
                <a:effectLst/>
              </a:rPr>
              <a:t>name</a:t>
            </a:r>
            <a:r>
              <a:rPr lang="en-US" b="0" i="0" dirty="0">
                <a:effectLst/>
              </a:rPr>
              <a:t> is a subset of determinant set </a:t>
            </a:r>
            <a:r>
              <a:rPr lang="en-US" b="1" i="0" dirty="0">
                <a:effectLst/>
              </a:rPr>
              <a:t>{</a:t>
            </a:r>
            <a:r>
              <a:rPr lang="en-US" b="1" i="0" dirty="0" err="1">
                <a:effectLst/>
              </a:rPr>
              <a:t>roll_no</a:t>
            </a:r>
            <a:r>
              <a:rPr lang="en-US" b="1" i="0" dirty="0">
                <a:effectLst/>
              </a:rPr>
              <a:t>, name}. </a:t>
            </a:r>
            <a:r>
              <a:rPr lang="en-US" b="0" i="0" dirty="0">
                <a:effectLst/>
              </a:rPr>
              <a:t>Similarly, </a:t>
            </a:r>
            <a:r>
              <a:rPr lang="en-US" b="1" i="0" dirty="0" err="1">
                <a:effectLst/>
              </a:rPr>
              <a:t>roll_no</a:t>
            </a:r>
            <a:r>
              <a:rPr lang="en-US" b="1" i="0" dirty="0">
                <a:effectLst/>
              </a:rPr>
              <a:t> → </a:t>
            </a:r>
            <a:r>
              <a:rPr lang="en-US" b="1" i="0" dirty="0" err="1">
                <a:effectLst/>
              </a:rPr>
              <a:t>roll_no</a:t>
            </a:r>
            <a:r>
              <a:rPr lang="en-US" b="1" i="0" dirty="0">
                <a:effectLst/>
              </a:rPr>
              <a:t> </a:t>
            </a:r>
            <a:r>
              <a:rPr lang="en-US" b="0" i="0" dirty="0">
                <a:effectLst/>
              </a:rPr>
              <a:t>is also an example of trivial functional dependency.</a:t>
            </a:r>
            <a:endParaRPr lang="en-US" b="0" i="0" dirty="0">
              <a:effectLst/>
            </a:endParaRPr>
          </a:p>
          <a:p>
            <a:pPr lvl="1"/>
            <a:endParaRPr lang="en-US" dirty="0"/>
          </a:p>
        </p:txBody>
      </p:sp>
      <p:pic>
        <p:nvPicPr>
          <p:cNvPr id="5" name="Picture 4"/>
          <p:cNvPicPr>
            <a:picLocks noChangeAspect="1"/>
          </p:cNvPicPr>
          <p:nvPr/>
        </p:nvPicPr>
        <p:blipFill>
          <a:blip r:embed="rId1"/>
          <a:stretch>
            <a:fillRect/>
          </a:stretch>
        </p:blipFill>
        <p:spPr>
          <a:xfrm>
            <a:off x="2845837" y="3911851"/>
            <a:ext cx="3381847" cy="2372056"/>
          </a:xfrm>
          <a:prstGeom prst="rect">
            <a:avLst/>
          </a:prstGeom>
        </p:spPr>
      </p:pic>
      <p:sp>
        <p:nvSpPr>
          <p:cNvPr id="6" name="Footer Placeholder 5"/>
          <p:cNvSpPr>
            <a:spLocks noGrp="1"/>
          </p:cNvSpPr>
          <p:nvPr>
            <p:ph type="ftr" sz="quarter" idx="11"/>
          </p:nvPr>
        </p:nvSpPr>
        <p:spPr/>
        <p:txBody>
          <a:bodyPr/>
          <a:lstStyle/>
          <a:p>
            <a:r>
              <a:rPr lang="en-US"/>
              <a:t>@CROSD</a:t>
            </a:r>
            <a:endParaRPr lang="en-US"/>
          </a:p>
        </p:txBody>
      </p:sp>
      <p:sp>
        <p:nvSpPr>
          <p:cNvPr id="7" name="Slide Number Placeholder 6"/>
          <p:cNvSpPr>
            <a:spLocks noGrp="1"/>
          </p:cNvSpPr>
          <p:nvPr>
            <p:ph type="sldNum" sz="quarter" idx="12"/>
          </p:nvPr>
        </p:nvSpPr>
        <p:spPr/>
        <p:txBody>
          <a:bodyPr/>
          <a:lstStyle/>
          <a:p>
            <a:fld id="{53E1ABD7-E177-442B-A5C5-8426B8E426BF}" type="slidenum">
              <a:rPr lang="en-US" smtClean="0"/>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0" dirty="0">
                <a:effectLst/>
              </a:rPr>
              <a:t> Non-trivial Functional Dependency</a:t>
            </a:r>
            <a:endParaRPr lang="en-US" dirty="0"/>
          </a:p>
        </p:txBody>
      </p:sp>
      <p:sp>
        <p:nvSpPr>
          <p:cNvPr id="3" name="Content Placeholder 2"/>
          <p:cNvSpPr>
            <a:spLocks noGrp="1"/>
          </p:cNvSpPr>
          <p:nvPr>
            <p:ph idx="1"/>
          </p:nvPr>
        </p:nvSpPr>
        <p:spPr/>
        <p:txBody>
          <a:bodyPr/>
          <a:lstStyle/>
          <a:p>
            <a:r>
              <a:rPr lang="en-US" b="0" i="0" dirty="0">
                <a:solidFill>
                  <a:srgbClr val="273239"/>
                </a:solidFill>
                <a:effectLst/>
              </a:rPr>
              <a:t>In </a:t>
            </a:r>
            <a:r>
              <a:rPr lang="en-US" b="1" i="0" dirty="0">
                <a:solidFill>
                  <a:srgbClr val="FF0000"/>
                </a:solidFill>
                <a:effectLst/>
              </a:rPr>
              <a:t>Non-trivial functional dependency</a:t>
            </a:r>
            <a:r>
              <a:rPr lang="en-US" b="0" i="0" dirty="0">
                <a:effectLst/>
              </a:rPr>
              <a:t>, the dependent is strictly not a subset of the determinant. i.e. If </a:t>
            </a:r>
            <a:r>
              <a:rPr lang="en-US" b="1" i="0" dirty="0">
                <a:effectLst/>
              </a:rPr>
              <a:t>X → Y </a:t>
            </a:r>
            <a:r>
              <a:rPr lang="en-US" b="0" i="0" dirty="0">
                <a:effectLst/>
              </a:rPr>
              <a:t>and </a:t>
            </a:r>
            <a:r>
              <a:rPr lang="en-US" b="1" i="0" dirty="0">
                <a:effectLst/>
              </a:rPr>
              <a:t>Y</a:t>
            </a:r>
            <a:r>
              <a:rPr lang="en-US" b="0" i="0" dirty="0">
                <a:effectLst/>
              </a:rPr>
              <a:t> </a:t>
            </a:r>
            <a:r>
              <a:rPr lang="en-US" b="1" i="0" dirty="0">
                <a:effectLst/>
              </a:rPr>
              <a:t>is not a subset of X</a:t>
            </a:r>
            <a:r>
              <a:rPr lang="en-US" b="0" i="0" dirty="0">
                <a:effectLst/>
              </a:rPr>
              <a:t>, then it is called Non-trivial functional dependency.</a:t>
            </a:r>
            <a:endParaRPr lang="en-US" b="0" i="0" dirty="0">
              <a:effectLst/>
            </a:endParaRPr>
          </a:p>
          <a:p>
            <a:pPr lvl="3"/>
            <a:r>
              <a:rPr lang="en-US" b="0" i="0" dirty="0">
                <a:effectLst/>
              </a:rPr>
              <a:t>Here, </a:t>
            </a:r>
            <a:r>
              <a:rPr lang="en-US" b="1" i="0" dirty="0" err="1">
                <a:effectLst/>
              </a:rPr>
              <a:t>roll_no</a:t>
            </a:r>
            <a:r>
              <a:rPr lang="en-US" b="1" i="0" dirty="0">
                <a:effectLst/>
              </a:rPr>
              <a:t> → name</a:t>
            </a:r>
            <a:r>
              <a:rPr lang="en-US" b="0" i="0" dirty="0">
                <a:effectLst/>
              </a:rPr>
              <a:t> is a non-trivial functional dependency, since the dependent </a:t>
            </a:r>
            <a:r>
              <a:rPr lang="en-US" b="1" i="0" dirty="0">
                <a:effectLst/>
              </a:rPr>
              <a:t>name</a:t>
            </a:r>
            <a:r>
              <a:rPr lang="en-US" b="0" i="0" dirty="0">
                <a:effectLst/>
              </a:rPr>
              <a:t> is </a:t>
            </a:r>
            <a:r>
              <a:rPr lang="en-US" b="1" i="0" dirty="0">
                <a:effectLst/>
              </a:rPr>
              <a:t>not a subset of </a:t>
            </a:r>
            <a:r>
              <a:rPr lang="en-US" b="0" i="0" dirty="0">
                <a:effectLst/>
              </a:rPr>
              <a:t>determinant</a:t>
            </a:r>
            <a:r>
              <a:rPr lang="en-US" b="1" i="0" dirty="0">
                <a:effectLst/>
              </a:rPr>
              <a:t> </a:t>
            </a:r>
            <a:r>
              <a:rPr lang="en-US" b="1" i="0" dirty="0" err="1">
                <a:effectLst/>
              </a:rPr>
              <a:t>roll_no</a:t>
            </a:r>
            <a:r>
              <a:rPr lang="en-US" b="1" i="0" dirty="0">
                <a:effectLst/>
              </a:rPr>
              <a:t>. </a:t>
            </a:r>
            <a:r>
              <a:rPr lang="en-US" b="0" i="0" dirty="0">
                <a:effectLst/>
              </a:rPr>
              <a:t>Similarly, </a:t>
            </a:r>
            <a:r>
              <a:rPr lang="en-US" b="1" i="0" dirty="0">
                <a:effectLst/>
              </a:rPr>
              <a:t>{</a:t>
            </a:r>
            <a:r>
              <a:rPr lang="en-US" b="1" i="0" dirty="0" err="1">
                <a:effectLst/>
              </a:rPr>
              <a:t>roll_no</a:t>
            </a:r>
            <a:r>
              <a:rPr lang="en-US" b="1" i="0" dirty="0">
                <a:effectLst/>
              </a:rPr>
              <a:t>, name} → age</a:t>
            </a:r>
            <a:r>
              <a:rPr lang="en-US" b="0" i="0" dirty="0">
                <a:effectLst/>
              </a:rPr>
              <a:t> is also a non-trivial functional dependency, since </a:t>
            </a:r>
            <a:r>
              <a:rPr lang="en-US" b="1" i="0" dirty="0">
                <a:effectLst/>
              </a:rPr>
              <a:t>age</a:t>
            </a:r>
            <a:r>
              <a:rPr lang="en-US" b="0" i="0" dirty="0">
                <a:effectLst/>
              </a:rPr>
              <a:t> is</a:t>
            </a:r>
            <a:r>
              <a:rPr lang="en-US" b="1" i="0" dirty="0">
                <a:effectLst/>
              </a:rPr>
              <a:t> not a subset of {</a:t>
            </a:r>
            <a:r>
              <a:rPr lang="en-US" b="1" i="0" dirty="0" err="1">
                <a:effectLst/>
              </a:rPr>
              <a:t>roll_no</a:t>
            </a:r>
            <a:r>
              <a:rPr lang="en-US" b="1" i="0" dirty="0">
                <a:effectLst/>
              </a:rPr>
              <a:t>, name} </a:t>
            </a:r>
            <a:endParaRPr lang="en-US" dirty="0"/>
          </a:p>
        </p:txBody>
      </p:sp>
      <p:pic>
        <p:nvPicPr>
          <p:cNvPr id="5" name="Picture 4"/>
          <p:cNvPicPr>
            <a:picLocks noChangeAspect="1"/>
          </p:cNvPicPr>
          <p:nvPr/>
        </p:nvPicPr>
        <p:blipFill>
          <a:blip r:embed="rId1"/>
          <a:stretch>
            <a:fillRect/>
          </a:stretch>
        </p:blipFill>
        <p:spPr>
          <a:xfrm>
            <a:off x="7385519" y="3767039"/>
            <a:ext cx="2086266" cy="2333951"/>
          </a:xfrm>
          <a:prstGeom prst="rect">
            <a:avLst/>
          </a:prstGeom>
        </p:spPr>
      </p:pic>
      <p:sp>
        <p:nvSpPr>
          <p:cNvPr id="6" name="Footer Placeholder 5"/>
          <p:cNvSpPr>
            <a:spLocks noGrp="1"/>
          </p:cNvSpPr>
          <p:nvPr>
            <p:ph type="ftr" sz="quarter" idx="11"/>
          </p:nvPr>
        </p:nvSpPr>
        <p:spPr/>
        <p:txBody>
          <a:bodyPr/>
          <a:lstStyle/>
          <a:p>
            <a:r>
              <a:rPr lang="en-US"/>
              <a:t>@CROSD</a:t>
            </a:r>
            <a:endParaRPr lang="en-US"/>
          </a:p>
        </p:txBody>
      </p:sp>
      <p:sp>
        <p:nvSpPr>
          <p:cNvPr id="7" name="Slide Number Placeholder 6"/>
          <p:cNvSpPr>
            <a:spLocks noGrp="1"/>
          </p:cNvSpPr>
          <p:nvPr>
            <p:ph type="sldNum" sz="quarter" idx="12"/>
          </p:nvPr>
        </p:nvSpPr>
        <p:spPr/>
        <p:txBody>
          <a:bodyPr/>
          <a:lstStyle/>
          <a:p>
            <a:fld id="{53E1ABD7-E177-442B-A5C5-8426B8E426BF}" type="slidenum">
              <a:rPr lang="en-US" smtClean="0"/>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0" dirty="0">
                <a:effectLst/>
              </a:rPr>
              <a:t> Multivalued Functional Dependency</a:t>
            </a:r>
            <a:endParaRPr lang="en-US" dirty="0"/>
          </a:p>
        </p:txBody>
      </p:sp>
      <p:sp>
        <p:nvSpPr>
          <p:cNvPr id="3" name="Content Placeholder 2"/>
          <p:cNvSpPr>
            <a:spLocks noGrp="1"/>
          </p:cNvSpPr>
          <p:nvPr>
            <p:ph idx="1"/>
          </p:nvPr>
        </p:nvSpPr>
        <p:spPr/>
        <p:txBody>
          <a:bodyPr/>
          <a:lstStyle/>
          <a:p>
            <a:r>
              <a:rPr lang="en-US" sz="2000" b="0" i="0" dirty="0">
                <a:solidFill>
                  <a:srgbClr val="273239"/>
                </a:solidFill>
                <a:effectLst/>
              </a:rPr>
              <a:t>In </a:t>
            </a:r>
            <a:r>
              <a:rPr lang="en-US" sz="2000" b="1" i="0" dirty="0">
                <a:solidFill>
                  <a:srgbClr val="FF0000"/>
                </a:solidFill>
                <a:effectLst/>
              </a:rPr>
              <a:t>Multivalued functional dependency</a:t>
            </a:r>
            <a:r>
              <a:rPr lang="en-US" sz="2000" b="0" i="0" dirty="0">
                <a:effectLst/>
              </a:rPr>
              <a:t>, entities of the dependent set are </a:t>
            </a:r>
            <a:r>
              <a:rPr lang="en-US" sz="2000" b="1" i="0" dirty="0">
                <a:effectLst/>
              </a:rPr>
              <a:t>not dependent</a:t>
            </a:r>
            <a:r>
              <a:rPr lang="en-US" sz="2000" b="0" i="0" dirty="0">
                <a:effectLst/>
              </a:rPr>
              <a:t> </a:t>
            </a:r>
            <a:r>
              <a:rPr lang="en-US" sz="2000" b="1" i="0" dirty="0">
                <a:effectLst/>
              </a:rPr>
              <a:t>on each other. </a:t>
            </a:r>
            <a:r>
              <a:rPr lang="en-US" sz="2000" b="0" i="0" dirty="0">
                <a:effectLst/>
              </a:rPr>
              <a:t>i.e. If </a:t>
            </a:r>
            <a:r>
              <a:rPr lang="en-US" sz="2000" b="1" i="0" dirty="0">
                <a:effectLst/>
              </a:rPr>
              <a:t>a → {b, c}</a:t>
            </a:r>
            <a:r>
              <a:rPr lang="en-US" sz="2000" b="0" i="0" dirty="0">
                <a:effectLst/>
              </a:rPr>
              <a:t> and there exists </a:t>
            </a:r>
            <a:r>
              <a:rPr lang="en-US" sz="2000" b="1" i="0" dirty="0">
                <a:effectLst/>
              </a:rPr>
              <a:t>no functional dependency</a:t>
            </a:r>
            <a:r>
              <a:rPr lang="en-US" sz="2000" b="0" i="0" dirty="0">
                <a:effectLst/>
              </a:rPr>
              <a:t> between </a:t>
            </a:r>
            <a:r>
              <a:rPr lang="en-US" sz="2000" b="1" i="0" dirty="0">
                <a:effectLst/>
              </a:rPr>
              <a:t>b and c</a:t>
            </a:r>
            <a:r>
              <a:rPr lang="en-US" sz="2000" b="0" i="0" dirty="0">
                <a:effectLst/>
              </a:rPr>
              <a:t>, then it is called a </a:t>
            </a:r>
            <a:r>
              <a:rPr lang="en-US" sz="2000" b="1" i="0" dirty="0">
                <a:effectLst/>
              </a:rPr>
              <a:t>multivalued functional dependency.</a:t>
            </a:r>
            <a:endParaRPr lang="en-US" sz="2000" b="1" i="0" dirty="0">
              <a:effectLst/>
            </a:endParaRPr>
          </a:p>
          <a:p>
            <a:pPr lvl="2"/>
            <a:r>
              <a:rPr lang="en-US" b="0" i="0" dirty="0">
                <a:effectLst/>
              </a:rPr>
              <a:t>Here, </a:t>
            </a:r>
            <a:r>
              <a:rPr lang="en-US" b="1" i="0" dirty="0" err="1">
                <a:effectLst/>
              </a:rPr>
              <a:t>roll_no</a:t>
            </a:r>
            <a:r>
              <a:rPr lang="en-US" b="1" i="0" dirty="0">
                <a:effectLst/>
              </a:rPr>
              <a:t> → {name, age} </a:t>
            </a:r>
            <a:r>
              <a:rPr lang="en-US" b="0" i="0" dirty="0">
                <a:effectLst/>
              </a:rPr>
              <a:t>is a multivalued functional dependency, since the dependents </a:t>
            </a:r>
            <a:r>
              <a:rPr lang="en-US" b="1" i="0" dirty="0">
                <a:effectLst/>
              </a:rPr>
              <a:t>name</a:t>
            </a:r>
            <a:r>
              <a:rPr lang="en-US" b="0" i="0" dirty="0">
                <a:effectLst/>
              </a:rPr>
              <a:t> &amp; </a:t>
            </a:r>
            <a:r>
              <a:rPr lang="en-US" b="1" i="0" dirty="0">
                <a:effectLst/>
              </a:rPr>
              <a:t>age</a:t>
            </a:r>
            <a:r>
              <a:rPr lang="en-US" b="0" i="0" dirty="0">
                <a:effectLst/>
              </a:rPr>
              <a:t> are </a:t>
            </a:r>
            <a:r>
              <a:rPr lang="en-US" b="1" i="0" dirty="0">
                <a:effectLst/>
              </a:rPr>
              <a:t>not dependent</a:t>
            </a:r>
            <a:r>
              <a:rPr lang="en-US" b="0" i="0" dirty="0">
                <a:effectLst/>
              </a:rPr>
              <a:t> on each other(i.e. </a:t>
            </a:r>
            <a:r>
              <a:rPr lang="en-US" b="1" i="0" dirty="0">
                <a:effectLst/>
              </a:rPr>
              <a:t>name → age </a:t>
            </a:r>
            <a:r>
              <a:rPr lang="en-US" b="0" i="0" dirty="0">
                <a:effectLst/>
              </a:rPr>
              <a:t>or</a:t>
            </a:r>
            <a:r>
              <a:rPr lang="en-US" b="1" i="0" dirty="0">
                <a:effectLst/>
              </a:rPr>
              <a:t> age → name doesn’t exist !</a:t>
            </a:r>
            <a:r>
              <a:rPr lang="en-US" b="0" i="0" dirty="0">
                <a:effectLst/>
              </a:rPr>
              <a:t>)</a:t>
            </a:r>
            <a:endParaRPr lang="en-US" dirty="0"/>
          </a:p>
        </p:txBody>
      </p:sp>
      <p:pic>
        <p:nvPicPr>
          <p:cNvPr id="5" name="Picture 4"/>
          <p:cNvPicPr>
            <a:picLocks noChangeAspect="1"/>
          </p:cNvPicPr>
          <p:nvPr/>
        </p:nvPicPr>
        <p:blipFill>
          <a:blip r:embed="rId1"/>
          <a:stretch>
            <a:fillRect/>
          </a:stretch>
        </p:blipFill>
        <p:spPr>
          <a:xfrm>
            <a:off x="5219252" y="3282527"/>
            <a:ext cx="2238687" cy="3029373"/>
          </a:xfrm>
          <a:prstGeom prst="rect">
            <a:avLst/>
          </a:prstGeom>
        </p:spPr>
      </p:pic>
      <p:sp>
        <p:nvSpPr>
          <p:cNvPr id="6" name="Footer Placeholder 5"/>
          <p:cNvSpPr>
            <a:spLocks noGrp="1"/>
          </p:cNvSpPr>
          <p:nvPr>
            <p:ph type="ftr" sz="quarter" idx="11"/>
          </p:nvPr>
        </p:nvSpPr>
        <p:spPr/>
        <p:txBody>
          <a:bodyPr/>
          <a:lstStyle/>
          <a:p>
            <a:r>
              <a:rPr lang="en-US"/>
              <a:t>@CROSD</a:t>
            </a:r>
            <a:endParaRPr lang="en-US"/>
          </a:p>
        </p:txBody>
      </p:sp>
      <p:sp>
        <p:nvSpPr>
          <p:cNvPr id="7" name="Slide Number Placeholder 6"/>
          <p:cNvSpPr>
            <a:spLocks noGrp="1"/>
          </p:cNvSpPr>
          <p:nvPr>
            <p:ph type="sldNum" sz="quarter" idx="12"/>
          </p:nvPr>
        </p:nvSpPr>
        <p:spPr/>
        <p:txBody>
          <a:bodyPr/>
          <a:lstStyle/>
          <a:p>
            <a:fld id="{53E1ABD7-E177-442B-A5C5-8426B8E426BF}" type="slidenum">
              <a:rPr lang="en-US" smtClean="0"/>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31054"/>
            <a:ext cx="10515600" cy="1052513"/>
          </a:xfrm>
        </p:spPr>
        <p:txBody>
          <a:bodyPr/>
          <a:lstStyle/>
          <a:p>
            <a:r>
              <a:rPr lang="en-US" i="0" dirty="0">
                <a:effectLst/>
              </a:rPr>
              <a:t> Transitive Functional Dependency</a:t>
            </a:r>
            <a:endParaRPr lang="en-US" dirty="0"/>
          </a:p>
        </p:txBody>
      </p:sp>
      <p:sp>
        <p:nvSpPr>
          <p:cNvPr id="3" name="Content Placeholder 2"/>
          <p:cNvSpPr>
            <a:spLocks noGrp="1"/>
          </p:cNvSpPr>
          <p:nvPr>
            <p:ph idx="1"/>
          </p:nvPr>
        </p:nvSpPr>
        <p:spPr>
          <a:xfrm>
            <a:off x="838200" y="1483567"/>
            <a:ext cx="10515600" cy="4693396"/>
          </a:xfrm>
        </p:spPr>
        <p:txBody>
          <a:bodyPr/>
          <a:lstStyle/>
          <a:p>
            <a:r>
              <a:rPr lang="en-US" sz="2400" b="0" i="0" dirty="0">
                <a:effectLst/>
                <a:cs typeface="+mn-lt"/>
              </a:rPr>
              <a:t>In </a:t>
            </a:r>
            <a:r>
              <a:rPr lang="en-US" sz="2400" b="1" i="0" dirty="0">
                <a:solidFill>
                  <a:srgbClr val="FF0000"/>
                </a:solidFill>
                <a:effectLst/>
                <a:cs typeface="+mn-lt"/>
              </a:rPr>
              <a:t>transitive functional dependency</a:t>
            </a:r>
            <a:r>
              <a:rPr lang="en-US" sz="2400" b="0" i="0" dirty="0">
                <a:effectLst/>
                <a:cs typeface="+mn-lt"/>
              </a:rPr>
              <a:t>, dependent is indirectly dependent on determinant. i.e. If </a:t>
            </a:r>
            <a:r>
              <a:rPr lang="en-US" sz="2400" b="1" i="0" dirty="0">
                <a:effectLst/>
                <a:cs typeface="+mn-lt"/>
              </a:rPr>
              <a:t>a → b</a:t>
            </a:r>
            <a:r>
              <a:rPr lang="en-US" sz="2400" b="0" i="0" dirty="0">
                <a:effectLst/>
                <a:cs typeface="+mn-lt"/>
              </a:rPr>
              <a:t> &amp; </a:t>
            </a:r>
            <a:r>
              <a:rPr lang="en-US" sz="2400" b="1" i="0" dirty="0">
                <a:effectLst/>
                <a:cs typeface="+mn-lt"/>
              </a:rPr>
              <a:t>b → c</a:t>
            </a:r>
            <a:r>
              <a:rPr lang="en-US" sz="2400" b="0" i="0" dirty="0">
                <a:effectLst/>
                <a:cs typeface="+mn-lt"/>
              </a:rPr>
              <a:t>, then according to axiom of transitivity, </a:t>
            </a:r>
            <a:r>
              <a:rPr lang="en-US" sz="2400" b="1" i="0" dirty="0">
                <a:effectLst/>
                <a:cs typeface="+mn-lt"/>
              </a:rPr>
              <a:t>a → c</a:t>
            </a:r>
            <a:r>
              <a:rPr lang="en-US" sz="2400" b="0" i="0" dirty="0">
                <a:effectLst/>
                <a:cs typeface="+mn-lt"/>
              </a:rPr>
              <a:t>. This is a </a:t>
            </a:r>
            <a:r>
              <a:rPr lang="en-US" sz="2400" b="1" i="0" dirty="0">
                <a:effectLst/>
                <a:cs typeface="+mn-lt"/>
              </a:rPr>
              <a:t>transitive functional dependency.</a:t>
            </a:r>
            <a:endParaRPr lang="en-US" sz="2400" b="1" i="0" dirty="0">
              <a:effectLst/>
              <a:cs typeface="+mn-lt"/>
            </a:endParaRPr>
          </a:p>
          <a:p>
            <a:pPr lvl="1"/>
            <a:r>
              <a:rPr lang="en-US" sz="2000" b="0" i="0" dirty="0">
                <a:effectLst/>
                <a:cs typeface="+mn-lt"/>
              </a:rPr>
              <a:t>Here, </a:t>
            </a:r>
            <a:r>
              <a:rPr lang="en-US" sz="2000" b="1" i="0" dirty="0" err="1">
                <a:effectLst/>
                <a:cs typeface="+mn-lt"/>
              </a:rPr>
              <a:t>enrol_no</a:t>
            </a:r>
            <a:r>
              <a:rPr lang="en-US" sz="2000" b="1" i="0" dirty="0">
                <a:effectLst/>
                <a:cs typeface="+mn-lt"/>
              </a:rPr>
              <a:t> → dept</a:t>
            </a:r>
            <a:r>
              <a:rPr lang="en-US" sz="2000" b="0" i="0" dirty="0">
                <a:effectLst/>
                <a:cs typeface="+mn-lt"/>
              </a:rPr>
              <a:t> and </a:t>
            </a:r>
            <a:r>
              <a:rPr lang="en-US" sz="2000" b="1" i="0" dirty="0">
                <a:effectLst/>
                <a:cs typeface="+mn-lt"/>
              </a:rPr>
              <a:t>dept → </a:t>
            </a:r>
            <a:r>
              <a:rPr lang="en-US" sz="2000" b="1" i="0" dirty="0" err="1">
                <a:effectLst/>
                <a:cs typeface="+mn-lt"/>
              </a:rPr>
              <a:t>building_no</a:t>
            </a:r>
            <a:r>
              <a:rPr lang="en-US" sz="2000" b="1" i="0" dirty="0">
                <a:effectLst/>
                <a:cs typeface="+mn-lt"/>
              </a:rPr>
              <a:t>. </a:t>
            </a:r>
            <a:r>
              <a:rPr lang="en-US" sz="2000" b="0" i="0" dirty="0">
                <a:effectLst/>
                <a:cs typeface="+mn-lt"/>
              </a:rPr>
              <a:t>Hence, according to the axiom of transitivity, </a:t>
            </a:r>
            <a:r>
              <a:rPr lang="en-US" sz="2000" b="1" i="0" dirty="0" err="1">
                <a:effectLst/>
                <a:cs typeface="+mn-lt"/>
              </a:rPr>
              <a:t>enrol_no</a:t>
            </a:r>
            <a:r>
              <a:rPr lang="en-US" sz="2000" b="1" i="0" dirty="0">
                <a:effectLst/>
                <a:cs typeface="+mn-lt"/>
              </a:rPr>
              <a:t> → </a:t>
            </a:r>
            <a:r>
              <a:rPr lang="en-US" sz="2000" b="1" i="0" dirty="0" err="1">
                <a:effectLst/>
                <a:cs typeface="+mn-lt"/>
              </a:rPr>
              <a:t>building_no</a:t>
            </a:r>
            <a:r>
              <a:rPr lang="en-US" sz="2000" b="0" i="0" dirty="0">
                <a:effectLst/>
                <a:cs typeface="+mn-lt"/>
              </a:rPr>
              <a:t> is a valid functional dependency. This is an indirect functional dependency, hence called Transitive functional dependency.</a:t>
            </a:r>
            <a:endParaRPr lang="en-US" sz="2000" dirty="0">
              <a:cs typeface="+mn-lt"/>
            </a:endParaRPr>
          </a:p>
        </p:txBody>
      </p:sp>
      <p:pic>
        <p:nvPicPr>
          <p:cNvPr id="5" name="Picture 4"/>
          <p:cNvPicPr>
            <a:picLocks noChangeAspect="1"/>
          </p:cNvPicPr>
          <p:nvPr/>
        </p:nvPicPr>
        <p:blipFill>
          <a:blip r:embed="rId1"/>
          <a:stretch>
            <a:fillRect/>
          </a:stretch>
        </p:blipFill>
        <p:spPr>
          <a:xfrm>
            <a:off x="5440623" y="3429000"/>
            <a:ext cx="3419475" cy="2790825"/>
          </a:xfrm>
          <a:prstGeom prst="rect">
            <a:avLst/>
          </a:prstGeom>
        </p:spPr>
      </p:pic>
      <p:sp>
        <p:nvSpPr>
          <p:cNvPr id="6" name="Footer Placeholder 5"/>
          <p:cNvSpPr>
            <a:spLocks noGrp="1"/>
          </p:cNvSpPr>
          <p:nvPr>
            <p:ph type="ftr" sz="quarter" idx="11"/>
          </p:nvPr>
        </p:nvSpPr>
        <p:spPr/>
        <p:txBody>
          <a:bodyPr/>
          <a:lstStyle/>
          <a:p>
            <a:r>
              <a:rPr lang="en-US"/>
              <a:t>@CROSD</a:t>
            </a:r>
            <a:endParaRPr lang="en-US"/>
          </a:p>
        </p:txBody>
      </p:sp>
      <p:sp>
        <p:nvSpPr>
          <p:cNvPr id="7" name="Slide Number Placeholder 6"/>
          <p:cNvSpPr>
            <a:spLocks noGrp="1"/>
          </p:cNvSpPr>
          <p:nvPr>
            <p:ph type="sldNum" sz="quarter" idx="12"/>
          </p:nvPr>
        </p:nvSpPr>
        <p:spPr/>
        <p:txBody>
          <a:bodyPr/>
          <a:lstStyle/>
          <a:p>
            <a:fld id="{53E1ABD7-E177-442B-A5C5-8426B8E426BF}" type="slidenum">
              <a:rPr lang="en-US" smtClean="0"/>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9388</Words>
  <Application>WPS Presentation</Application>
  <PresentationFormat>Widescreen</PresentationFormat>
  <Paragraphs>323</Paragraphs>
  <Slides>33</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33</vt:i4>
      </vt:variant>
    </vt:vector>
  </HeadingPairs>
  <TitlesOfParts>
    <vt:vector size="44" baseType="lpstr">
      <vt:lpstr>Arial</vt:lpstr>
      <vt:lpstr>SimSun</vt:lpstr>
      <vt:lpstr>Wingdings</vt:lpstr>
      <vt:lpstr>Calibri Light</vt:lpstr>
      <vt:lpstr>Calibri</vt:lpstr>
      <vt:lpstr>Microsoft YaHei</vt:lpstr>
      <vt:lpstr>Arial Unicode MS</vt:lpstr>
      <vt:lpstr>Söhne</vt:lpstr>
      <vt:lpstr>Segoe Print</vt:lpstr>
      <vt:lpstr>BatangChe</vt:lpstr>
      <vt:lpstr>Office Theme</vt:lpstr>
      <vt:lpstr>DATABASE MANAGEMENT</vt:lpstr>
      <vt:lpstr>Functional Dependency</vt:lpstr>
      <vt:lpstr>Example:</vt:lpstr>
      <vt:lpstr>Armstrong’s axioms/properties of functional dependencies:</vt:lpstr>
      <vt:lpstr>Types of Functional Dependency</vt:lpstr>
      <vt:lpstr>Trivial functional dependency</vt:lpstr>
      <vt:lpstr> Non-trivial Functional Dependency</vt:lpstr>
      <vt:lpstr> Multivalued Functional Dependency</vt:lpstr>
      <vt:lpstr> Transitive Functional Dependency</vt:lpstr>
      <vt:lpstr>Fully Functional Dependency</vt:lpstr>
      <vt:lpstr>Partial Functional Dependency</vt:lpstr>
      <vt:lpstr>Closure of a Set of Functional Dependencies</vt:lpstr>
      <vt:lpstr>Algorithmic approach</vt:lpstr>
      <vt:lpstr>Example:</vt:lpstr>
      <vt:lpstr>Example cont.</vt:lpstr>
      <vt:lpstr>Example1</vt:lpstr>
      <vt:lpstr>Result</vt:lpstr>
      <vt:lpstr>Example2: </vt:lpstr>
      <vt:lpstr>PowerPoint 演示文稿</vt:lpstr>
      <vt:lpstr>PowerPoint 演示文稿</vt:lpstr>
      <vt:lpstr>PowerPoint 演示文稿</vt:lpstr>
      <vt:lpstr>Verify Candidate Key</vt:lpstr>
      <vt:lpstr>Closure of Attribute Sets</vt:lpstr>
      <vt:lpstr>Algorithmic approach</vt:lpstr>
      <vt:lpstr>Example:</vt:lpstr>
      <vt:lpstr>Example cont.</vt:lpstr>
      <vt:lpstr>Example2</vt:lpstr>
      <vt:lpstr>PowerPoint 演示文稿</vt:lpstr>
      <vt:lpstr>PowerPoint 演示文稿</vt:lpstr>
      <vt:lpstr>Example3</vt:lpstr>
      <vt:lpstr>PowerPoint 演示文稿</vt:lpstr>
      <vt:lpstr>PowerPoint 演示文稿</vt:lpstr>
      <vt:lpstr>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crosd ojha</dc:creator>
  <cp:lastModifiedBy>Crosd Ojha</cp:lastModifiedBy>
  <cp:revision>25</cp:revision>
  <dcterms:created xsi:type="dcterms:W3CDTF">2023-06-11T02:24:00Z</dcterms:created>
  <dcterms:modified xsi:type="dcterms:W3CDTF">2024-12-10T03:02:50Z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9D55C3045EB84AEC81D3C7A93FE05E5D_12</vt:lpwstr>
  </property>
  <property fmtid="{D5CDD505-2E9C-101B-9397-08002B2CF9AE}" pid="3" name="KSOProductBuildVer">
    <vt:lpwstr>1033-12.2.0.18607</vt:lpwstr>
  </property>
</Properties>
</file>