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First Normal Form (1NF)</a:t>
            </a:r>
            <a:endParaRPr lang="en-US"/>
          </a:p>
        </p:txBody>
      </p:sp>
      <p:sp>
        <p:nvSpPr>
          <p:cNvPr id="3" name="Content Placeholder 2"/>
          <p:cNvSpPr>
            <a:spLocks noGrp="1"/>
          </p:cNvSpPr>
          <p:nvPr>
            <p:ph idx="1"/>
          </p:nvPr>
        </p:nvSpPr>
        <p:spPr/>
        <p:txBody>
          <a:bodyPr/>
          <a:p>
            <a:pPr marL="0" indent="0">
              <a:buNone/>
            </a:pPr>
            <a:r>
              <a:rPr lang="en-US" i="1"/>
              <a:t>Rules</a:t>
            </a:r>
            <a:endParaRPr lang="en-US"/>
          </a:p>
          <a:p>
            <a:r>
              <a:rPr lang="en-US"/>
              <a:t>A relation will be 1NF if it contains an atomic value.</a:t>
            </a:r>
            <a:endParaRPr lang="en-US"/>
          </a:p>
          <a:p>
            <a:r>
              <a:rPr lang="en-US"/>
              <a:t>It states that an attribute of a table cannot hold multiple values. It must hold only single-valued attribute.</a:t>
            </a:r>
            <a:endParaRPr lang="en-US"/>
          </a:p>
          <a:p>
            <a:r>
              <a:rPr lang="en-US"/>
              <a:t>First normal form disallows the multi-valued attribute, composite attribute, and their combinations.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p:nvPr>
            <p:ph idx="1"/>
          </p:nvPr>
        </p:nvSpPr>
        <p:spPr>
          <a:xfrm>
            <a:off x="838200" y="1045210"/>
            <a:ext cx="10515600" cy="4984750"/>
          </a:xfrm>
        </p:spPr>
        <p:txBody>
          <a:bodyPr/>
          <a:p>
            <a:r>
              <a:rPr lang="en-US" sz="1800"/>
              <a:t>For example, consider a table storing employee data:</a:t>
            </a:r>
            <a:endParaRPr lang="en-US" sz="1800"/>
          </a:p>
          <a:p>
            <a:endParaRPr lang="en-US" sz="1800"/>
          </a:p>
        </p:txBody>
      </p:sp>
      <p:sp>
        <p:nvSpPr>
          <p:cNvPr id="6" name="Text Box 5"/>
          <p:cNvSpPr txBox="1"/>
          <p:nvPr/>
        </p:nvSpPr>
        <p:spPr>
          <a:xfrm>
            <a:off x="1040130" y="278130"/>
            <a:ext cx="7205345" cy="767080"/>
          </a:xfrm>
          <a:prstGeom prst="rect">
            <a:avLst/>
          </a:prstGeom>
          <a:noFill/>
        </p:spPr>
        <p:txBody>
          <a:bodyPr wrap="square" rtlCol="0">
            <a:noAutofit/>
          </a:bodyPr>
          <a:p>
            <a:r>
              <a:rPr lang="en-US" sz="4400">
                <a:latin typeface="+mj-lt"/>
                <a:cs typeface="+mj-lt"/>
              </a:rPr>
              <a:t>Example:</a:t>
            </a:r>
            <a:endParaRPr lang="en-US" sz="4400">
              <a:latin typeface="+mj-lt"/>
              <a:cs typeface="+mj-lt"/>
            </a:endParaRPr>
          </a:p>
        </p:txBody>
      </p:sp>
      <p:pic>
        <p:nvPicPr>
          <p:cNvPr id="7" name="Picture 6"/>
          <p:cNvPicPr>
            <a:picLocks noChangeAspect="1"/>
          </p:cNvPicPr>
          <p:nvPr/>
        </p:nvPicPr>
        <p:blipFill>
          <a:blip r:embed="rId1"/>
          <a:stretch>
            <a:fillRect/>
          </a:stretch>
        </p:blipFill>
        <p:spPr>
          <a:xfrm>
            <a:off x="1167130" y="1332230"/>
            <a:ext cx="6215380" cy="1450340"/>
          </a:xfrm>
          <a:prstGeom prst="rect">
            <a:avLst/>
          </a:prstGeom>
        </p:spPr>
      </p:pic>
      <p:sp>
        <p:nvSpPr>
          <p:cNvPr id="10" name="Text Box 9"/>
          <p:cNvSpPr txBox="1"/>
          <p:nvPr/>
        </p:nvSpPr>
        <p:spPr>
          <a:xfrm>
            <a:off x="909955" y="2703830"/>
            <a:ext cx="10704830" cy="645160"/>
          </a:xfrm>
          <a:prstGeom prst="rect">
            <a:avLst/>
          </a:prstGeom>
          <a:noFill/>
        </p:spPr>
        <p:txBody>
          <a:bodyPr wrap="square" rtlCol="0">
            <a:spAutoFit/>
          </a:bodyPr>
          <a:p>
            <a:pPr marL="285750" indent="-285750">
              <a:buFont typeface="Arial" panose="020B0604020202020204" pitchFamily="34" charset="0"/>
              <a:buChar char="•"/>
            </a:pPr>
            <a:r>
              <a:rPr lang="en-US"/>
              <a:t>This table is not in 1NF because the "Skills" column contains multiple values separated by commas, violating the atomic values rule. To bring it into 1NF, you would split the skills into separate rows, like this:</a:t>
            </a:r>
            <a:endParaRPr lang="en-US"/>
          </a:p>
        </p:txBody>
      </p:sp>
      <p:pic>
        <p:nvPicPr>
          <p:cNvPr id="11" name="Picture 10"/>
          <p:cNvPicPr>
            <a:picLocks noChangeAspect="1"/>
          </p:cNvPicPr>
          <p:nvPr/>
        </p:nvPicPr>
        <p:blipFill>
          <a:blip r:embed="rId2"/>
          <a:stretch>
            <a:fillRect/>
          </a:stretch>
        </p:blipFill>
        <p:spPr>
          <a:xfrm>
            <a:off x="1040130" y="3348990"/>
            <a:ext cx="6724650" cy="2686050"/>
          </a:xfrm>
          <a:prstGeom prst="rect">
            <a:avLst/>
          </a:prstGeom>
        </p:spPr>
      </p:pic>
      <p:sp>
        <p:nvSpPr>
          <p:cNvPr id="12" name="Text Box 11"/>
          <p:cNvSpPr txBox="1"/>
          <p:nvPr/>
        </p:nvSpPr>
        <p:spPr>
          <a:xfrm>
            <a:off x="970915" y="6082665"/>
            <a:ext cx="10247630" cy="594995"/>
          </a:xfrm>
          <a:prstGeom prst="rect">
            <a:avLst/>
          </a:prstGeom>
          <a:noFill/>
        </p:spPr>
        <p:txBody>
          <a:bodyPr wrap="square" rtlCol="0">
            <a:noAutofit/>
          </a:bodyPr>
          <a:p>
            <a:pPr marL="285750" indent="-285750">
              <a:buFont typeface="Arial" panose="020B0604020202020204" pitchFamily="34" charset="0"/>
              <a:buChar char="•"/>
            </a:pPr>
            <a:r>
              <a:rPr lang="en-US"/>
              <a:t>Now, each cell contains only a single value, and there are no repeating groups of columns. This table conforms to First Normal Form (1NF).</a:t>
            </a:r>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Second Normal Form (2NF)</a:t>
            </a:r>
            <a:endParaRPr lang="en-US"/>
          </a:p>
        </p:txBody>
      </p:sp>
      <p:sp>
        <p:nvSpPr>
          <p:cNvPr id="3" name="Content Placeholder 2"/>
          <p:cNvSpPr>
            <a:spLocks noGrp="1"/>
          </p:cNvSpPr>
          <p:nvPr>
            <p:ph idx="1"/>
          </p:nvPr>
        </p:nvSpPr>
        <p:spPr/>
        <p:txBody>
          <a:bodyPr/>
          <a:p>
            <a:r>
              <a:rPr lang="en-US"/>
              <a:t>It should be in the First Normal form.</a:t>
            </a:r>
            <a:endParaRPr lang="en-US"/>
          </a:p>
          <a:p>
            <a:r>
              <a:rPr lang="en-US"/>
              <a:t>And, it should not have Partial Dependency.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p>
            <a:r>
              <a:rPr lang="en-US"/>
              <a:t>Imagine a table storing order information:</a:t>
            </a:r>
            <a:endParaRPr lang="en-US"/>
          </a:p>
          <a:p>
            <a:endParaRPr lang="en-US"/>
          </a:p>
        </p:txBody>
      </p:sp>
      <p:pic>
        <p:nvPicPr>
          <p:cNvPr id="5" name="Picture 4"/>
          <p:cNvPicPr>
            <a:picLocks noChangeAspect="1"/>
          </p:cNvPicPr>
          <p:nvPr/>
        </p:nvPicPr>
        <p:blipFill>
          <a:blip r:embed="rId1"/>
          <a:stretch>
            <a:fillRect/>
          </a:stretch>
        </p:blipFill>
        <p:spPr>
          <a:xfrm>
            <a:off x="1202690" y="2333625"/>
            <a:ext cx="5467350" cy="2190750"/>
          </a:xfrm>
          <a:prstGeom prst="rect">
            <a:avLst/>
          </a:prstGeom>
        </p:spPr>
      </p:pic>
      <p:sp>
        <p:nvSpPr>
          <p:cNvPr id="6" name="Text Box 5"/>
          <p:cNvSpPr txBox="1"/>
          <p:nvPr/>
        </p:nvSpPr>
        <p:spPr>
          <a:xfrm>
            <a:off x="838835" y="4928235"/>
            <a:ext cx="10514965" cy="922020"/>
          </a:xfrm>
          <a:prstGeom prst="rect">
            <a:avLst/>
          </a:prstGeom>
          <a:noFill/>
        </p:spPr>
        <p:txBody>
          <a:bodyPr wrap="square" rtlCol="0">
            <a:spAutoFit/>
          </a:bodyPr>
          <a:p>
            <a:pPr marL="285750" indent="-285750">
              <a:buFont typeface="Arial" panose="020B0604020202020204" pitchFamily="34" charset="0"/>
              <a:buChar char="•"/>
            </a:pPr>
            <a:r>
              <a:rPr lang="en-US"/>
              <a:t>This table is in 1NF, but it violates 2NF. Why? Because the "Customer Name" attribute depends only on the "Customer ID," which is a subset of the possible candidate key (both "Order ID" and "Customer ID" together could uniquely identify an order).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cont.. </a:t>
            </a:r>
            <a:endParaRPr lang="en-US"/>
          </a:p>
        </p:txBody>
      </p:sp>
      <p:sp>
        <p:nvSpPr>
          <p:cNvPr id="3" name="Content Placeholder 2"/>
          <p:cNvSpPr>
            <a:spLocks noGrp="1"/>
          </p:cNvSpPr>
          <p:nvPr>
            <p:ph idx="1"/>
          </p:nvPr>
        </p:nvSpPr>
        <p:spPr/>
        <p:txBody>
          <a:bodyPr/>
          <a:p>
            <a:pPr marL="0" indent="0">
              <a:buNone/>
            </a:pPr>
            <a:r>
              <a:rPr lang="en-US" i="1">
                <a:sym typeface="+mn-ea"/>
              </a:rPr>
              <a:t>Normalization to 2NF:</a:t>
            </a:r>
            <a:endParaRPr lang="en-US"/>
          </a:p>
          <a:p>
            <a:r>
              <a:rPr lang="en-US"/>
              <a:t>To achieve 2NF, we create a separate table for customer information:</a:t>
            </a:r>
            <a:endParaRPr lang="en-US"/>
          </a:p>
        </p:txBody>
      </p:sp>
      <p:pic>
        <p:nvPicPr>
          <p:cNvPr id="4" name="Picture 3"/>
          <p:cNvPicPr>
            <a:picLocks noChangeAspect="1"/>
          </p:cNvPicPr>
          <p:nvPr/>
        </p:nvPicPr>
        <p:blipFill>
          <a:blip r:embed="rId1"/>
          <a:stretch>
            <a:fillRect/>
          </a:stretch>
        </p:blipFill>
        <p:spPr>
          <a:xfrm>
            <a:off x="838200" y="2820035"/>
            <a:ext cx="3924300" cy="2362200"/>
          </a:xfrm>
          <a:prstGeom prst="rect">
            <a:avLst/>
          </a:prstGeom>
        </p:spPr>
      </p:pic>
      <p:pic>
        <p:nvPicPr>
          <p:cNvPr id="5" name="Picture 4"/>
          <p:cNvPicPr>
            <a:picLocks noChangeAspect="1"/>
          </p:cNvPicPr>
          <p:nvPr/>
        </p:nvPicPr>
        <p:blipFill>
          <a:blip r:embed="rId2"/>
          <a:stretch>
            <a:fillRect/>
          </a:stretch>
        </p:blipFill>
        <p:spPr>
          <a:xfrm>
            <a:off x="6364605" y="2820035"/>
            <a:ext cx="2600325" cy="1895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Third Normal Form</a:t>
            </a:r>
            <a:endParaRPr lang="en-US"/>
          </a:p>
        </p:txBody>
      </p:sp>
      <p:sp>
        <p:nvSpPr>
          <p:cNvPr id="3" name="Content Placeholder 2"/>
          <p:cNvSpPr>
            <a:spLocks noGrp="1"/>
          </p:cNvSpPr>
          <p:nvPr>
            <p:ph idx="1"/>
          </p:nvPr>
        </p:nvSpPr>
        <p:spPr/>
        <p:txBody>
          <a:bodyPr/>
          <a:p>
            <a:r>
              <a:rPr lang="en-US"/>
              <a:t>In 2NF: </a:t>
            </a:r>
            <a:endParaRPr lang="en-US"/>
          </a:p>
          <a:p>
            <a:pPr lvl="1"/>
            <a:r>
              <a:rPr lang="en-US"/>
              <a:t>The table adheres to all the rules of 2NF, meaning there are no partial dependencies and all non-key attributes rely solely on the entire primary key.</a:t>
            </a:r>
            <a:endParaRPr lang="en-US"/>
          </a:p>
          <a:p>
            <a:r>
              <a:rPr lang="en-US"/>
              <a:t>No Transitive Dependencies: </a:t>
            </a:r>
            <a:endParaRPr lang="en-US"/>
          </a:p>
          <a:p>
            <a:pPr lvl="1"/>
            <a:r>
              <a:rPr lang="en-US"/>
              <a:t>There are no non-key attributes that are dependent on other non-key attributes. In simpler terms, any non-key attribute must be directly determined by the whole primary key, not indirectly through another non-key attribute.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p>
            <a:r>
              <a:rPr lang="en-US"/>
              <a:t>Imagine a table storing order information:</a:t>
            </a:r>
            <a:endParaRPr lang="en-US"/>
          </a:p>
          <a:p>
            <a:endParaRPr lang="en-US"/>
          </a:p>
        </p:txBody>
      </p:sp>
      <p:pic>
        <p:nvPicPr>
          <p:cNvPr id="4" name="Picture 3"/>
          <p:cNvPicPr>
            <a:picLocks noChangeAspect="1"/>
          </p:cNvPicPr>
          <p:nvPr/>
        </p:nvPicPr>
        <p:blipFill>
          <a:blip r:embed="rId1"/>
          <a:stretch>
            <a:fillRect/>
          </a:stretch>
        </p:blipFill>
        <p:spPr>
          <a:xfrm>
            <a:off x="1148715" y="1825625"/>
            <a:ext cx="5962650" cy="2971800"/>
          </a:xfrm>
          <a:prstGeom prst="rect">
            <a:avLst/>
          </a:prstGeom>
        </p:spPr>
      </p:pic>
      <p:sp>
        <p:nvSpPr>
          <p:cNvPr id="5" name="Text Box 4"/>
          <p:cNvSpPr txBox="1"/>
          <p:nvPr/>
        </p:nvSpPr>
        <p:spPr>
          <a:xfrm>
            <a:off x="838200" y="5096510"/>
            <a:ext cx="10656570" cy="1198880"/>
          </a:xfrm>
          <a:prstGeom prst="rect">
            <a:avLst/>
          </a:prstGeom>
          <a:noFill/>
        </p:spPr>
        <p:txBody>
          <a:bodyPr wrap="square" rtlCol="0">
            <a:spAutoFit/>
          </a:bodyPr>
          <a:p>
            <a:pPr marL="285750" indent="-285750">
              <a:buFont typeface="Arial" panose="020B0604020202020204" pitchFamily="34" charset="0"/>
              <a:buChar char="•"/>
            </a:pPr>
            <a:r>
              <a:rPr lang="en-US" sz="2400"/>
              <a:t>This table is in 2NF, but it violates 3NF. Why? Because "Employee Name" is dependent on "Employee ID," which is a non-key attribute. "Employee Name" should solely rely on the primary key (likely "Employee ID").</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cont...</a:t>
            </a:r>
            <a:endParaRPr lang="en-US"/>
          </a:p>
        </p:txBody>
      </p:sp>
      <p:sp>
        <p:nvSpPr>
          <p:cNvPr id="3" name="Content Placeholder 2"/>
          <p:cNvSpPr>
            <a:spLocks noGrp="1"/>
          </p:cNvSpPr>
          <p:nvPr>
            <p:ph idx="1"/>
          </p:nvPr>
        </p:nvSpPr>
        <p:spPr/>
        <p:txBody>
          <a:bodyPr/>
          <a:p>
            <a:r>
              <a:rPr lang="en-US"/>
              <a:t>Normalization to 3NF:</a:t>
            </a:r>
            <a:endParaRPr lang="en-US"/>
          </a:p>
          <a:p>
            <a:r>
              <a:rPr lang="en-US"/>
              <a:t>To achieve 3NF, we create a separate table for employee information:</a:t>
            </a:r>
            <a:endParaRPr lang="en-US"/>
          </a:p>
          <a:p>
            <a:endParaRPr lang="en-US"/>
          </a:p>
        </p:txBody>
      </p:sp>
      <p:pic>
        <p:nvPicPr>
          <p:cNvPr id="4" name="Picture 3"/>
          <p:cNvPicPr>
            <a:picLocks noChangeAspect="1"/>
          </p:cNvPicPr>
          <p:nvPr/>
        </p:nvPicPr>
        <p:blipFill>
          <a:blip r:embed="rId1"/>
          <a:stretch>
            <a:fillRect/>
          </a:stretch>
        </p:blipFill>
        <p:spPr>
          <a:xfrm>
            <a:off x="838200" y="2940050"/>
            <a:ext cx="6124575" cy="2705100"/>
          </a:xfrm>
          <a:prstGeom prst="rect">
            <a:avLst/>
          </a:prstGeom>
        </p:spPr>
      </p:pic>
      <p:pic>
        <p:nvPicPr>
          <p:cNvPr id="5" name="Picture 4"/>
          <p:cNvPicPr>
            <a:picLocks noChangeAspect="1"/>
          </p:cNvPicPr>
          <p:nvPr/>
        </p:nvPicPr>
        <p:blipFill>
          <a:blip r:embed="rId2"/>
          <a:stretch>
            <a:fillRect/>
          </a:stretch>
        </p:blipFill>
        <p:spPr>
          <a:xfrm>
            <a:off x="7716520" y="3068320"/>
            <a:ext cx="2676525" cy="1866900"/>
          </a:xfrm>
          <a:prstGeom prst="rect">
            <a:avLst/>
          </a:prstGeom>
        </p:spPr>
      </p:pic>
      <p:sp>
        <p:nvSpPr>
          <p:cNvPr id="6" name="Text Box 5"/>
          <p:cNvSpPr txBox="1"/>
          <p:nvPr/>
        </p:nvSpPr>
        <p:spPr>
          <a:xfrm>
            <a:off x="838200" y="5831205"/>
            <a:ext cx="9265285" cy="706755"/>
          </a:xfrm>
          <a:prstGeom prst="rect">
            <a:avLst/>
          </a:prstGeom>
          <a:noFill/>
        </p:spPr>
        <p:txBody>
          <a:bodyPr wrap="square" rtlCol="0">
            <a:spAutoFit/>
          </a:bodyPr>
          <a:p>
            <a:pPr marL="285750" indent="-285750">
              <a:buFont typeface="Arial" panose="020B0604020202020204" pitchFamily="34" charset="0"/>
              <a:buChar char="•"/>
            </a:pPr>
            <a:r>
              <a:rPr lang="en-US" sz="2000"/>
              <a:t>Now, "Employee Name" is directly determined by the "Employee ID" in the Employees table, satisfying the requirement of 3NF.</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2120</Words>
  <Application>WPS Presentation</Application>
  <PresentationFormat>Widescreen</PresentationFormat>
  <Paragraphs>61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LENOVO</cp:lastModifiedBy>
  <cp:revision>2</cp:revision>
  <dcterms:created xsi:type="dcterms:W3CDTF">2024-04-23T02:01:24Z</dcterms:created>
  <dcterms:modified xsi:type="dcterms:W3CDTF">2024-04-24T00:53:00Z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D9B87D13302D4AC2BC5ECDDCF2FD501A_12</vt:lpwstr>
  </property>
  <property fmtid="{D5CDD505-2E9C-101B-9397-08002B2CF9AE}" pid="3" name="KSOProductBuildVer">
    <vt:lpwstr>1033-12.2.0.16731</vt:lpwstr>
  </property>
</Properties>
</file>