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Chapter 2:</a:t>
            </a:r>
            <a:endParaRPr lang="en-US" sz="3200" b="1" dirty="0">
              <a:latin typeface="+mj-lt"/>
            </a:endParaRPr>
          </a:p>
          <a:p>
            <a:r>
              <a:rPr lang="en-US" sz="3200" b="1" dirty="0">
                <a:latin typeface="+mj-lt"/>
              </a:rPr>
              <a:t>Creating and Altering Database and Tables </a:t>
            </a:r>
            <a:endParaRPr lang="en-US" sz="3200" b="1" dirty="0">
              <a:latin typeface="+mj-lt"/>
            </a:endParaRPr>
          </a:p>
          <a:p>
            <a:r>
              <a:rPr lang="en-US" i="1" dirty="0">
                <a:latin typeface="+mj-lt"/>
              </a:rPr>
              <a:t>5.3 Database Constraints</a:t>
            </a:r>
            <a:endParaRPr lang="en-US" i="1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Constrant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Oracle Database offers several constraint types to maintain data integrity and enforce specific rules on table data. </a:t>
            </a:r>
            <a:endParaRPr lang="en-US"/>
          </a:p>
          <a:p>
            <a:r>
              <a:rPr lang="en-US"/>
              <a:t>These constraints are crucial for ensuring the accuracy and consistency of information within your database. </a:t>
            </a:r>
            <a:endParaRPr lang="en-US"/>
          </a:p>
          <a:p>
            <a:r>
              <a:rPr lang="en-US"/>
              <a:t>Here's a breakdown of the common constraint types: </a:t>
            </a:r>
            <a:endParaRPr lang="en-US"/>
          </a:p>
          <a:p>
            <a:pPr lvl="1"/>
            <a:r>
              <a:rPr lang="en-US"/>
              <a:t>PRIMARY KEY</a:t>
            </a:r>
            <a:endParaRPr lang="en-US"/>
          </a:p>
          <a:p>
            <a:pPr lvl="1"/>
            <a:r>
              <a:rPr lang="en-US"/>
              <a:t>FOREIGN KEY</a:t>
            </a:r>
            <a:endParaRPr lang="en-US"/>
          </a:p>
          <a:p>
            <a:pPr lvl="1"/>
            <a:r>
              <a:rPr lang="en-US"/>
              <a:t>UNIQUE</a:t>
            </a:r>
            <a:endParaRPr lang="en-US"/>
          </a:p>
          <a:p>
            <a:pPr lvl="1"/>
            <a:r>
              <a:rPr lang="en-US"/>
              <a:t>CHECK</a:t>
            </a:r>
            <a:endParaRPr lang="en-US"/>
          </a:p>
          <a:p>
            <a:pPr lvl="1"/>
            <a:r>
              <a:rPr lang="en-US"/>
              <a:t>NOT NULL</a:t>
            </a:r>
            <a:endParaRPr lang="en-US"/>
          </a:p>
          <a:p>
            <a:pPr lvl="1"/>
            <a:r>
              <a:rPr lang="en-US"/>
              <a:t>DEFAULT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1. Primary Key Constraint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Purpose: </a:t>
            </a:r>
            <a:endParaRPr lang="en-US"/>
          </a:p>
          <a:p>
            <a:pPr lvl="1"/>
            <a:r>
              <a:rPr lang="en-US"/>
              <a:t>Uniquely identifies each row in a table.   </a:t>
            </a:r>
            <a:endParaRPr lang="en-US"/>
          </a:p>
          <a:p>
            <a:pPr lvl="0"/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A table can have only one primary key.   </a:t>
            </a:r>
            <a:endParaRPr lang="en-US"/>
          </a:p>
          <a:p>
            <a:pPr lvl="1"/>
            <a:r>
              <a:rPr lang="en-US"/>
              <a:t>All columns in the primary key must be not null.   </a:t>
            </a:r>
            <a:endParaRPr lang="en-US"/>
          </a:p>
          <a:p>
            <a:pPr lvl="1"/>
            <a:r>
              <a:rPr lang="en-US"/>
              <a:t>Primary key values cannot be duplicated</a:t>
            </a:r>
            <a:endParaRPr lang="en-US"/>
          </a:p>
          <a:p>
            <a:pPr lvl="0"/>
            <a:r>
              <a:rPr lang="en-US"/>
              <a:t>Example:</a:t>
            </a:r>
            <a:endParaRPr lang="en-US"/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CREATE TABLE employees (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457200">
              <a:buNone/>
            </a:pPr>
            <a:r>
              <a:rPr lang="en-US" i="1">
                <a:solidFill>
                  <a:srgbClr val="FF0000"/>
                </a:solidFill>
              </a:rPr>
              <a:t>employee_id NUMBER </a:t>
            </a:r>
            <a:r>
              <a:rPr lang="en-US" b="1" i="1">
                <a:solidFill>
                  <a:srgbClr val="FF0000"/>
                </a:solidFill>
              </a:rPr>
              <a:t>PRIMARY KEY,</a:t>
            </a:r>
            <a:endParaRPr lang="en-US" b="1" i="1">
              <a:solidFill>
                <a:srgbClr val="FF0000"/>
              </a:solidFill>
            </a:endParaRPr>
          </a:p>
          <a:p>
            <a:pPr marL="914400" lvl="2" indent="457200">
              <a:buNone/>
            </a:pPr>
            <a:r>
              <a:rPr lang="en-US" i="1">
                <a:solidFill>
                  <a:srgbClr val="FF0000"/>
                </a:solidFill>
              </a:rPr>
              <a:t>first_name VARCHAR2(50),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	</a:t>
            </a:r>
            <a:r>
              <a:rPr lang="en-US" sz="2000" i="1">
                <a:solidFill>
                  <a:srgbClr val="FF0000"/>
                </a:solidFill>
              </a:rPr>
              <a:t>last_name VARCHAR2(50)</a:t>
            </a:r>
            <a:endParaRPr lang="en-US" sz="2000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);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chemeClr val="tx1"/>
                </a:solidFill>
              </a:rPr>
              <a:t>In this example, </a:t>
            </a:r>
            <a:r>
              <a:rPr lang="en-US" i="1">
                <a:solidFill>
                  <a:srgbClr val="FF0000"/>
                </a:solidFill>
              </a:rPr>
              <a:t>employee_id</a:t>
            </a:r>
            <a:r>
              <a:rPr lang="en-US" i="1">
                <a:solidFill>
                  <a:schemeClr val="tx1"/>
                </a:solidFill>
              </a:rPr>
              <a:t> is the primary key, ensuring that each employee has a unique identifier.</a:t>
            </a:r>
            <a:endParaRPr lang="en-US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2. Unique Constraint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Purpose:</a:t>
            </a:r>
            <a:endParaRPr lang="en-US"/>
          </a:p>
          <a:p>
            <a:pPr lvl="1"/>
            <a:r>
              <a:rPr lang="en-US"/>
              <a:t> Ensures that all values in a column or a combination of columns are unique.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A table can have multiple unique constraints.</a:t>
            </a:r>
            <a:endParaRPr lang="en-US"/>
          </a:p>
          <a:p>
            <a:pPr lvl="1"/>
            <a:r>
              <a:rPr lang="en-US"/>
              <a:t>Allows null values.</a:t>
            </a:r>
            <a:endParaRPr lang="en-US"/>
          </a:p>
          <a:p>
            <a:pPr lvl="0"/>
            <a:r>
              <a:rPr lang="en-US"/>
              <a:t>Example:</a:t>
            </a:r>
            <a:endParaRPr lang="en-US"/>
          </a:p>
          <a:p>
            <a:pPr lvl="1"/>
            <a:r>
              <a:rPr lang="en-US" i="1">
                <a:solidFill>
                  <a:srgbClr val="FF0000"/>
                </a:solidFill>
              </a:rPr>
              <a:t>CREATE TABLE products (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457200">
              <a:buNone/>
            </a:pPr>
            <a:r>
              <a:rPr lang="en-US" i="1">
                <a:solidFill>
                  <a:srgbClr val="FF0000"/>
                </a:solidFill>
              </a:rPr>
              <a:t>product_id </a:t>
            </a:r>
            <a:r>
              <a:rPr lang="en-US" i="1">
                <a:solidFill>
                  <a:srgbClr val="FF0000"/>
                </a:solidFill>
              </a:rPr>
              <a:t>NUMBER,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457200">
              <a:buNone/>
            </a:pPr>
            <a:r>
              <a:rPr lang="en-US" i="1">
                <a:solidFill>
                  <a:srgbClr val="FF0000"/>
                </a:solidFill>
              </a:rPr>
              <a:t>product_name VARCHAR2(100),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457200">
              <a:buNone/>
            </a:pPr>
            <a:r>
              <a:rPr lang="en-US" i="1">
                <a:solidFill>
                  <a:srgbClr val="FF0000"/>
                </a:solidFill>
              </a:rPr>
              <a:t>model_number VARCHAR2(50)</a:t>
            </a:r>
            <a:r>
              <a:rPr lang="en-US" b="1" i="1">
                <a:solidFill>
                  <a:srgbClr val="FF0000"/>
                </a:solidFill>
              </a:rPr>
              <a:t> UNIQUE</a:t>
            </a:r>
            <a:endParaRPr lang="en-US" b="1" i="1">
              <a:solidFill>
                <a:srgbClr val="FF0000"/>
              </a:solidFill>
            </a:endParaRPr>
          </a:p>
          <a:p>
            <a:pPr marL="914400" lvl="2" indent="457200">
              <a:buNone/>
            </a:pPr>
            <a:r>
              <a:rPr lang="en-US" i="1">
                <a:solidFill>
                  <a:srgbClr val="FF0000"/>
                </a:solidFill>
              </a:rPr>
              <a:t>);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chemeClr val="tx1"/>
                </a:solidFill>
              </a:rPr>
              <a:t>Here, </a:t>
            </a:r>
            <a:r>
              <a:rPr lang="en-US" i="1">
                <a:solidFill>
                  <a:srgbClr val="FF0000"/>
                </a:solidFill>
              </a:rPr>
              <a:t>model_number</a:t>
            </a:r>
            <a:r>
              <a:rPr lang="en-US" i="1">
                <a:solidFill>
                  <a:schemeClr val="tx1"/>
                </a:solidFill>
              </a:rPr>
              <a:t> is defined as unique, allowing duplicate product names but not duplicate model numbers.</a:t>
            </a:r>
            <a:endParaRPr lang="en-US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3. Foreign Key Constraint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Purpose: </a:t>
            </a:r>
            <a:endParaRPr lang="en-US"/>
          </a:p>
          <a:p>
            <a:pPr lvl="1"/>
            <a:r>
              <a:rPr lang="en-US"/>
              <a:t>Establishes a relationship between two tables by referencing the primary key of another table.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Ensures referential integrity between tables.</a:t>
            </a:r>
            <a:endParaRPr lang="en-US"/>
          </a:p>
          <a:p>
            <a:pPr lvl="1"/>
            <a:r>
              <a:rPr lang="en-US"/>
              <a:t>The foreign key column must match the data type of the referenced primary key column.</a:t>
            </a:r>
            <a:endParaRPr lang="en-US"/>
          </a:p>
          <a:p>
            <a:pPr lvl="0"/>
            <a:r>
              <a:rPr lang="en-US"/>
              <a:t>Example:</a:t>
            </a:r>
            <a:endParaRPr lang="en-US"/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CREATE TABLE orders (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order_id NUMBER PRIMARY KEY,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customer_id NUMBER,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  </a:t>
            </a:r>
            <a:r>
              <a:rPr lang="en-US" b="1" i="1">
                <a:solidFill>
                  <a:srgbClr val="FF0000"/>
                </a:solidFill>
              </a:rPr>
              <a:t>CONSTRAINT </a:t>
            </a:r>
            <a:r>
              <a:rPr lang="en-US" i="1">
                <a:solidFill>
                  <a:srgbClr val="FF0000"/>
                </a:solidFill>
              </a:rPr>
              <a:t>fk_customer </a:t>
            </a:r>
            <a:r>
              <a:rPr lang="en-US" b="1" i="1">
                <a:solidFill>
                  <a:srgbClr val="FF0000"/>
                </a:solidFill>
              </a:rPr>
              <a:t>FOREIGN KEY</a:t>
            </a:r>
            <a:r>
              <a:rPr lang="en-US" i="1">
                <a:solidFill>
                  <a:srgbClr val="FF0000"/>
                </a:solidFill>
              </a:rPr>
              <a:t> (customer_id) </a:t>
            </a:r>
            <a:r>
              <a:rPr lang="en-US" b="1" i="1">
                <a:solidFill>
                  <a:srgbClr val="FF0000"/>
                </a:solidFill>
              </a:rPr>
              <a:t>REFERENCES </a:t>
            </a:r>
            <a:r>
              <a:rPr lang="en-US" i="1">
                <a:solidFill>
                  <a:srgbClr val="FF0000"/>
                </a:solidFill>
              </a:rPr>
              <a:t>customers(customer_id)</a:t>
            </a:r>
            <a:endParaRPr lang="en-US" i="1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i="1">
                <a:solidFill>
                  <a:srgbClr val="FF0000"/>
                </a:solidFill>
              </a:rPr>
              <a:t>);</a:t>
            </a:r>
            <a:endParaRPr lang="en-US" i="1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i="1">
                <a:solidFill>
                  <a:schemeClr val="tx1"/>
                </a:solidFill>
              </a:rPr>
              <a:t>This example establishes a relationship between the </a:t>
            </a:r>
            <a:r>
              <a:rPr lang="en-US" i="1">
                <a:solidFill>
                  <a:srgbClr val="FF0000"/>
                </a:solidFill>
              </a:rPr>
              <a:t>orders </a:t>
            </a:r>
            <a:r>
              <a:rPr lang="en-US" i="1">
                <a:solidFill>
                  <a:schemeClr val="tx1"/>
                </a:solidFill>
              </a:rPr>
              <a:t>and </a:t>
            </a:r>
            <a:r>
              <a:rPr lang="en-US" i="1">
                <a:solidFill>
                  <a:srgbClr val="FF0000"/>
                </a:solidFill>
              </a:rPr>
              <a:t>customers </a:t>
            </a:r>
            <a:r>
              <a:rPr lang="en-US" i="1">
                <a:solidFill>
                  <a:schemeClr val="tx1"/>
                </a:solidFill>
              </a:rPr>
              <a:t>tables, ensuring that every order is associated with a valid customer.</a:t>
            </a:r>
            <a:endParaRPr lang="en-US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4. Not Null Constraint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Purpose: </a:t>
            </a:r>
            <a:endParaRPr lang="en-US"/>
          </a:p>
          <a:p>
            <a:pPr lvl="1"/>
            <a:r>
              <a:rPr lang="en-US"/>
              <a:t>Prevents null values from being inserted into a specific column.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Ensures that a column always contains a value.</a:t>
            </a:r>
            <a:endParaRPr lang="en-US"/>
          </a:p>
          <a:p>
            <a:pPr lvl="0"/>
            <a:r>
              <a:rPr lang="en-US"/>
              <a:t>Example:</a:t>
            </a:r>
            <a:endParaRPr lang="en-US"/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CREATE TABLE customers (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customer_id NUMBER PRIMARY KEY,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first_name VARCHAR2(50)</a:t>
            </a:r>
            <a:r>
              <a:rPr lang="en-US" b="1" i="1">
                <a:solidFill>
                  <a:srgbClr val="FF0000"/>
                </a:solidFill>
              </a:rPr>
              <a:t> NOT NULL,</a:t>
            </a:r>
            <a:endParaRPr lang="en-US" b="1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last_name VARCHAR2(50)</a:t>
            </a:r>
            <a:r>
              <a:rPr lang="en-US" b="1" i="1">
                <a:solidFill>
                  <a:srgbClr val="FF0000"/>
                </a:solidFill>
              </a:rPr>
              <a:t> NOT NULL,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email VARCHAR2(100)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rgbClr val="FF0000"/>
                </a:solidFill>
              </a:rPr>
              <a:t>);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>
                <a:solidFill>
                  <a:schemeClr val="tx1"/>
                </a:solidFill>
              </a:rPr>
              <a:t>In this case, </a:t>
            </a:r>
            <a:r>
              <a:rPr lang="en-US" i="1">
                <a:solidFill>
                  <a:srgbClr val="FF0000"/>
                </a:solidFill>
              </a:rPr>
              <a:t>first_name</a:t>
            </a:r>
            <a:r>
              <a:rPr lang="en-US" i="1">
                <a:solidFill>
                  <a:schemeClr val="tx1"/>
                </a:solidFill>
              </a:rPr>
              <a:t> and </a:t>
            </a:r>
            <a:r>
              <a:rPr lang="en-US" i="1">
                <a:solidFill>
                  <a:srgbClr val="FF0000"/>
                </a:solidFill>
              </a:rPr>
              <a:t>last_name</a:t>
            </a:r>
            <a:r>
              <a:rPr lang="en-US" i="1">
                <a:solidFill>
                  <a:schemeClr val="tx1"/>
                </a:solidFill>
              </a:rPr>
              <a:t> are defined as </a:t>
            </a:r>
            <a:r>
              <a:rPr lang="en-US" b="1" i="1">
                <a:solidFill>
                  <a:srgbClr val="FF0000"/>
                </a:solidFill>
              </a:rPr>
              <a:t>NOT NULL</a:t>
            </a:r>
            <a:r>
              <a:rPr lang="en-US" i="1">
                <a:solidFill>
                  <a:schemeClr val="tx1"/>
                </a:solidFill>
              </a:rPr>
              <a:t>, meaning they must have a value.</a:t>
            </a:r>
            <a:endParaRPr lang="en-US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5. Check Constraint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Purpose: </a:t>
            </a:r>
            <a:endParaRPr lang="en-US"/>
          </a:p>
          <a:p>
            <a:pPr lvl="1"/>
            <a:r>
              <a:rPr lang="en-US"/>
              <a:t>Enforces a specific condition on the values in a column.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Allows you to define custom validation rules.</a:t>
            </a:r>
            <a:endParaRPr lang="en-US"/>
          </a:p>
          <a:p>
            <a:pPr lvl="1"/>
            <a:r>
              <a:rPr lang="en-US"/>
              <a:t>Can be applied at the column or table level.</a:t>
            </a:r>
            <a:endParaRPr lang="en-US"/>
          </a:p>
          <a:p>
            <a:pPr lvl="0"/>
            <a:r>
              <a:rPr lang="en-US"/>
              <a:t>Example:</a:t>
            </a:r>
            <a:endParaRPr lang="en-US"/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CREATE TABLE products (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    product_id NUMBER PRIMARY KEY,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    product_name VARCHAR2(100),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    price NUMBER,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    </a:t>
            </a:r>
            <a:r>
              <a:rPr lang="en-US" b="1" i="1">
                <a:solidFill>
                  <a:srgbClr val="FF0000"/>
                </a:solidFill>
              </a:rPr>
              <a:t>CONSTRAINT </a:t>
            </a:r>
            <a:r>
              <a:rPr lang="en-US" i="1">
                <a:solidFill>
                  <a:srgbClr val="FF0000"/>
                </a:solidFill>
              </a:rPr>
              <a:t>price_check</a:t>
            </a:r>
            <a:r>
              <a:rPr lang="en-US" b="1" i="1">
                <a:solidFill>
                  <a:srgbClr val="FF0000"/>
                </a:solidFill>
              </a:rPr>
              <a:t> CHECK</a:t>
            </a:r>
            <a:r>
              <a:rPr lang="en-US" i="1">
                <a:solidFill>
                  <a:srgbClr val="FF0000"/>
                </a:solidFill>
              </a:rPr>
              <a:t> (price &gt; 0)</a:t>
            </a:r>
            <a:endParaRPr lang="en-US" i="1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i="1">
                <a:solidFill>
                  <a:srgbClr val="FF0000"/>
                </a:solidFill>
              </a:rPr>
              <a:t>);</a:t>
            </a:r>
            <a:endParaRPr lang="en-US" i="1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i="1"/>
              <a:t>This (</a:t>
            </a:r>
            <a:r>
              <a:rPr lang="en-US" i="1">
                <a:solidFill>
                  <a:srgbClr val="FF0000"/>
                </a:solidFill>
                <a:sym typeface="+mn-ea"/>
              </a:rPr>
              <a:t>CHECK </a:t>
            </a:r>
            <a:r>
              <a:rPr lang="en-US" i="1"/>
              <a:t>) constraint ensures that the price of a </a:t>
            </a:r>
            <a:r>
              <a:rPr lang="en-US" i="1">
                <a:solidFill>
                  <a:srgbClr val="FF0000"/>
                </a:solidFill>
              </a:rPr>
              <a:t>product </a:t>
            </a:r>
            <a:r>
              <a:rPr lang="en-US" i="1"/>
              <a:t>is always </a:t>
            </a:r>
            <a:r>
              <a:rPr lang="en-US" i="1">
                <a:solidFill>
                  <a:srgbClr val="FF0000"/>
                </a:solidFill>
              </a:rPr>
              <a:t>greater </a:t>
            </a:r>
            <a:r>
              <a:rPr lang="en-US" i="1"/>
              <a:t>than zero.</a:t>
            </a:r>
            <a:endParaRPr lang="en-US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6. Default Constraint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/>
              <a:t>Purpose:</a:t>
            </a:r>
            <a:endParaRPr lang="en-US"/>
          </a:p>
          <a:p>
            <a:pPr lvl="1"/>
            <a:r>
              <a:rPr lang="en-US"/>
              <a:t>Specifies a default value for a column if no value is provided during data insertion.</a:t>
            </a:r>
            <a:endParaRPr lang="en-US"/>
          </a:p>
          <a:p>
            <a:r>
              <a:rPr lang="en-US"/>
              <a:t>Characteristics:</a:t>
            </a:r>
            <a:endParaRPr lang="en-US"/>
          </a:p>
          <a:p>
            <a:pPr lvl="1"/>
            <a:r>
              <a:rPr lang="en-US"/>
              <a:t>Can be overridden by explicitly providing a value.</a:t>
            </a:r>
            <a:endParaRPr lang="en-US"/>
          </a:p>
          <a:p>
            <a:pPr lvl="0"/>
            <a:r>
              <a:rPr lang="en-US"/>
              <a:t>Example:</a:t>
            </a:r>
            <a:endParaRPr lang="en-US"/>
          </a:p>
          <a:p>
            <a:pPr marL="1371600" lvl="3" indent="0">
              <a:buNone/>
            </a:pPr>
            <a:r>
              <a:rPr lang="en-US" i="1">
                <a:solidFill>
                  <a:srgbClr val="FF0000"/>
                </a:solidFill>
              </a:rPr>
              <a:t>CREATE TABLE</a:t>
            </a:r>
            <a:r>
              <a:rPr lang="en-US" b="1" i="1">
                <a:solidFill>
                  <a:srgbClr val="FF0000"/>
                </a:solidFill>
              </a:rPr>
              <a:t> </a:t>
            </a:r>
            <a:r>
              <a:rPr lang="en-US" i="1">
                <a:solidFill>
                  <a:srgbClr val="FF0000"/>
                </a:solidFill>
              </a:rPr>
              <a:t>employees (</a:t>
            </a:r>
            <a:endParaRPr lang="en-US" i="1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i="1">
                <a:solidFill>
                  <a:srgbClr val="FF0000"/>
                </a:solidFill>
              </a:rPr>
              <a:t>    employee_id </a:t>
            </a:r>
            <a:r>
              <a:rPr lang="en-US" i="1">
                <a:solidFill>
                  <a:srgbClr val="FF0000"/>
                </a:solidFill>
              </a:rPr>
              <a:t>NUMBER PRIMARY KEY,</a:t>
            </a:r>
            <a:endParaRPr lang="en-US" i="1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i="1">
                <a:solidFill>
                  <a:srgbClr val="FF0000"/>
                </a:solidFill>
              </a:rPr>
              <a:t>    first_name VARCHAR2(50),</a:t>
            </a:r>
            <a:endParaRPr lang="en-US" i="1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i="1">
                <a:solidFill>
                  <a:srgbClr val="FF0000"/>
                </a:solidFill>
              </a:rPr>
              <a:t>    last_name VARCHAR2(50),</a:t>
            </a:r>
            <a:endParaRPr lang="en-US" i="1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i="1">
                <a:solidFill>
                  <a:srgbClr val="FF0000"/>
                </a:solidFill>
              </a:rPr>
              <a:t>    department_id NUMBER </a:t>
            </a:r>
            <a:r>
              <a:rPr lang="en-US" b="1" i="1">
                <a:solidFill>
                  <a:srgbClr val="FF0000"/>
                </a:solidFill>
              </a:rPr>
              <a:t>DEFAULT </a:t>
            </a:r>
            <a:r>
              <a:rPr lang="en-US" i="1">
                <a:solidFill>
                  <a:srgbClr val="FF0000"/>
                </a:solidFill>
              </a:rPr>
              <a:t>10</a:t>
            </a:r>
            <a:endParaRPr lang="en-US" i="1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i="1">
                <a:solidFill>
                  <a:srgbClr val="FF0000"/>
                </a:solidFill>
              </a:rPr>
              <a:t>);</a:t>
            </a:r>
            <a:endParaRPr lang="en-US" i="1">
              <a:solidFill>
                <a:srgbClr val="FF0000"/>
              </a:solidFill>
            </a:endParaRPr>
          </a:p>
          <a:p>
            <a:pPr marL="0" lvl="0" indent="0">
              <a:buNone/>
            </a:pPr>
            <a:r>
              <a:rPr lang="en-US" i="1">
                <a:solidFill>
                  <a:schemeClr val="tx1"/>
                </a:solidFill>
              </a:rPr>
              <a:t>If no </a:t>
            </a:r>
            <a:r>
              <a:rPr lang="en-US" i="1">
                <a:solidFill>
                  <a:srgbClr val="FF0000"/>
                </a:solidFill>
              </a:rPr>
              <a:t>department_id </a:t>
            </a:r>
            <a:r>
              <a:rPr lang="en-US" i="1">
                <a:solidFill>
                  <a:schemeClr val="tx1"/>
                </a:solidFill>
              </a:rPr>
              <a:t>is specified when inserting a new employee, the </a:t>
            </a:r>
            <a:r>
              <a:rPr lang="en-US" i="1">
                <a:solidFill>
                  <a:srgbClr val="FF0000"/>
                </a:solidFill>
              </a:rPr>
              <a:t>default </a:t>
            </a:r>
            <a:r>
              <a:rPr lang="en-US" i="1">
                <a:solidFill>
                  <a:schemeClr val="tx1"/>
                </a:solidFill>
              </a:rPr>
              <a:t>value of 10 will be used.</a:t>
            </a:r>
            <a:endParaRPr lang="en-US" i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2692400"/>
            <a:ext cx="10515600" cy="1325563"/>
          </a:xfrm>
        </p:spPr>
        <p:txBody>
          <a:bodyPr/>
          <a:p>
            <a:pPr algn="ctr"/>
            <a:r>
              <a:rPr lang="en-US"/>
              <a:t>END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3150</Words>
  <Application>WPS Presentation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DATABASE MANAGEMENT SYSTEM</vt:lpstr>
      <vt:lpstr>Constrant Types</vt:lpstr>
      <vt:lpstr>1. Primary Key Constraint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Crosd Ojha</cp:lastModifiedBy>
  <cp:revision>8</cp:revision>
  <dcterms:created xsi:type="dcterms:W3CDTF">2025-01-05T02:42:00Z</dcterms:created>
  <dcterms:modified xsi:type="dcterms:W3CDTF">2025-01-05T14:56:34Z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84018989B1F245ADB7BF98C483D25DFC_12</vt:lpwstr>
  </property>
  <property fmtid="{D5CDD505-2E9C-101B-9397-08002B2CF9AE}" pid="3" name="KSOProductBuildVer">
    <vt:lpwstr>1033-12.2.0.18607</vt:lpwstr>
  </property>
</Properties>
</file>