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06" r:id="rId51"/>
    <p:sldId id="307" r:id="rId52"/>
    <p:sldId id="308"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rosd ojha" initials="c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ym typeface="+mn-ea"/>
              </a:rPr>
              <a:t>DATABASE MANAGEMENT SYSTEM</a:t>
            </a:r>
            <a:endParaRPr lang="en-US" dirty="0"/>
          </a:p>
        </p:txBody>
      </p:sp>
      <p:sp>
        <p:nvSpPr>
          <p:cNvPr id="3" name="Subtitle 2"/>
          <p:cNvSpPr>
            <a:spLocks noGrp="1"/>
          </p:cNvSpPr>
          <p:nvPr>
            <p:ph type="subTitle" idx="1"/>
          </p:nvPr>
        </p:nvSpPr>
        <p:spPr/>
        <p:txBody>
          <a:bodyPr/>
          <a:lstStyle/>
          <a:p>
            <a:r>
              <a:rPr lang="en-US" b="1" dirty="0">
                <a:latin typeface="+mj-lt"/>
                <a:sym typeface="+mn-ea"/>
              </a:rPr>
              <a:t>Chapter 6:</a:t>
            </a:r>
            <a:endParaRPr lang="en-US" b="1" dirty="0">
              <a:latin typeface="+mj-lt"/>
            </a:endParaRPr>
          </a:p>
          <a:p>
            <a:r>
              <a:rPr lang="en-US" b="1" dirty="0">
                <a:latin typeface="+mj-lt"/>
                <a:sym typeface="+mn-ea"/>
              </a:rPr>
              <a:t>Manipulating And Querying Data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 Operator</a:t>
            </a:r>
            <a:endParaRPr lang="en-US"/>
          </a:p>
        </p:txBody>
      </p:sp>
      <p:sp>
        <p:nvSpPr>
          <p:cNvPr id="3" name="Content Placeholder 2"/>
          <p:cNvSpPr>
            <a:spLocks noGrp="1"/>
          </p:cNvSpPr>
          <p:nvPr>
            <p:ph idx="1"/>
          </p:nvPr>
        </p:nvSpPr>
        <p:spPr/>
        <p:txBody>
          <a:bodyPr/>
          <a:p>
            <a:pPr marL="0" indent="0">
              <a:buNone/>
            </a:pPr>
            <a:r>
              <a:rPr lang="en-US"/>
              <a:t>SELECT * FROM orders</a:t>
            </a:r>
            <a:endParaRPr lang="en-US"/>
          </a:p>
          <a:p>
            <a:pPr marL="0" indent="0">
              <a:buNone/>
            </a:pPr>
            <a:r>
              <a:rPr lang="en-US"/>
              <a:t>WHERE customer_name IN ('Alice', 'Carol');</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291590" y="3079750"/>
            <a:ext cx="9726930" cy="2435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wildcards (LIKE operator)</a:t>
            </a:r>
            <a:endParaRPr lang="en-US"/>
          </a:p>
        </p:txBody>
      </p:sp>
      <p:sp>
        <p:nvSpPr>
          <p:cNvPr id="3" name="Content Placeholder 2"/>
          <p:cNvSpPr>
            <a:spLocks noGrp="1"/>
          </p:cNvSpPr>
          <p:nvPr>
            <p:ph idx="1"/>
          </p:nvPr>
        </p:nvSpPr>
        <p:spPr/>
        <p:txBody>
          <a:bodyPr>
            <a:normAutofit fontScale="80000"/>
          </a:bodyPr>
          <a:p>
            <a:r>
              <a:rPr lang="en-US"/>
              <a:t>% (Percent Sign):</a:t>
            </a:r>
            <a:endParaRPr lang="en-US"/>
          </a:p>
          <a:p>
            <a:pPr lvl="1"/>
            <a:r>
              <a:rPr lang="en-US"/>
              <a:t>The % wildcard is used to match any sequence of characters (including zero characters).</a:t>
            </a:r>
            <a:endParaRPr lang="en-US"/>
          </a:p>
          <a:p>
            <a:pPr lvl="1"/>
            <a:r>
              <a:rPr lang="en-US"/>
              <a:t>It is typically used for pattern matching where you want to match any characters or a variable number of characters.</a:t>
            </a:r>
            <a:endParaRPr lang="en-US"/>
          </a:p>
          <a:p>
            <a:pPr lvl="1"/>
            <a:r>
              <a:rPr lang="en-US"/>
              <a:t>For example, using LIKE 'A%' would match any string that starts with the letter "A," followed by any number of characters.</a:t>
            </a:r>
            <a:endParaRPr lang="en-US"/>
          </a:p>
          <a:p>
            <a:pPr lvl="0"/>
            <a:r>
              <a:rPr lang="en-US"/>
              <a:t>_ (Underscore):</a:t>
            </a:r>
            <a:endParaRPr lang="en-US"/>
          </a:p>
          <a:p>
            <a:pPr lvl="1"/>
            <a:r>
              <a:rPr lang="en-US"/>
              <a:t>The _ wildcard is used to match a single character.</a:t>
            </a:r>
            <a:endParaRPr lang="en-US"/>
          </a:p>
          <a:p>
            <a:pPr lvl="1"/>
            <a:r>
              <a:rPr lang="en-US"/>
              <a:t>It is used when you want to specify that a certain character should be present at a particular position in the pattern.</a:t>
            </a:r>
            <a:endParaRPr lang="en-US"/>
          </a:p>
          <a:p>
            <a:pPr lvl="1"/>
            <a:r>
              <a:rPr lang="en-US"/>
              <a:t>For example, using LIKE '_pple' would match strings like "apple" or "zpple," where the first character can be any character.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Here are some guidelines on when to use each wildcard:</a:t>
            </a:r>
            <a:endParaRPr lang="en-US"/>
          </a:p>
        </p:txBody>
      </p:sp>
      <p:sp>
        <p:nvSpPr>
          <p:cNvPr id="3" name="Content Placeholder 2"/>
          <p:cNvSpPr>
            <a:spLocks noGrp="1"/>
          </p:cNvSpPr>
          <p:nvPr>
            <p:ph idx="1"/>
          </p:nvPr>
        </p:nvSpPr>
        <p:spPr/>
        <p:txBody>
          <a:bodyPr>
            <a:normAutofit/>
          </a:bodyPr>
          <a:p>
            <a:r>
              <a:rPr lang="en-US"/>
              <a:t>Use % when you want to match patterns that can have any sequence of characters or a variable number of characters before, after, or in between specific characters.</a:t>
            </a:r>
            <a:endParaRPr lang="en-US"/>
          </a:p>
          <a:p>
            <a:pPr lvl="1"/>
            <a:r>
              <a:rPr lang="en-US"/>
              <a:t>Example: LIKE '%apples%' would match any string containing the word "apples" anywhere in it.</a:t>
            </a:r>
            <a:endParaRPr lang="en-US"/>
          </a:p>
          <a:p>
            <a:r>
              <a:rPr lang="en-US"/>
              <a:t>Use _ when you want to match patterns with a fixed length and specific characters at certain positions.</a:t>
            </a:r>
            <a:endParaRPr lang="en-US"/>
          </a:p>
          <a:p>
            <a:pPr lvl="2"/>
            <a:r>
              <a:rPr lang="en-US"/>
              <a:t>Example: LIKE 'A___e' would match strings like "Apple" or "Agree" where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Example1: (using the % wildcard)</a:t>
            </a:r>
            <a:endParaRPr lang="en-US"/>
          </a:p>
        </p:txBody>
      </p:sp>
      <p:sp>
        <p:nvSpPr>
          <p:cNvPr id="3" name="Content Placeholder 2"/>
          <p:cNvSpPr>
            <a:spLocks noGrp="1"/>
          </p:cNvSpPr>
          <p:nvPr>
            <p:ph idx="1"/>
          </p:nvPr>
        </p:nvSpPr>
        <p:spPr/>
        <p:txBody>
          <a:bodyPr/>
          <a:p>
            <a:pPr marL="0" indent="0">
              <a:buNone/>
            </a:pPr>
            <a:r>
              <a:rPr lang="en-US"/>
              <a:t>SELECT * FROM orders</a:t>
            </a:r>
            <a:endParaRPr lang="en-US"/>
          </a:p>
          <a:p>
            <a:pPr marL="0" indent="0">
              <a:buNone/>
            </a:pPr>
            <a:r>
              <a:rPr lang="en-US"/>
              <a:t>WHERE customer_name LIKE 'C%';</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423035" y="3429000"/>
            <a:ext cx="6848475" cy="1438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2 (using the _ wildcard )</a:t>
            </a:r>
            <a:endParaRPr lang="en-US"/>
          </a:p>
        </p:txBody>
      </p:sp>
      <p:sp>
        <p:nvSpPr>
          <p:cNvPr id="3" name="Content Placeholder 2"/>
          <p:cNvSpPr>
            <a:spLocks noGrp="1"/>
          </p:cNvSpPr>
          <p:nvPr>
            <p:ph idx="1"/>
          </p:nvPr>
        </p:nvSpPr>
        <p:spPr/>
        <p:txBody>
          <a:bodyPr/>
          <a:p>
            <a:pPr marL="0" indent="0">
              <a:buNone/>
            </a:pPr>
            <a:r>
              <a:rPr lang="en-US"/>
              <a:t>SELECT * FROM orders</a:t>
            </a:r>
            <a:endParaRPr lang="en-US"/>
          </a:p>
          <a:p>
            <a:pPr marL="0" indent="0">
              <a:buNone/>
            </a:pPr>
            <a:r>
              <a:rPr lang="en-US"/>
              <a:t>WHERE customer_name LIKE 'C_l';</a:t>
            </a:r>
            <a:endParaRPr lang="en-US"/>
          </a:p>
          <a:p>
            <a:pPr marL="0" indent="0">
              <a:buNone/>
            </a:pP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454150" y="2962910"/>
            <a:ext cx="9591675" cy="20770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ORDER BY Statement (Sorting the output)</a:t>
            </a:r>
            <a:endParaRPr lang="en-US"/>
          </a:p>
        </p:txBody>
      </p:sp>
      <p:sp>
        <p:nvSpPr>
          <p:cNvPr id="3" name="Content Placeholder 2"/>
          <p:cNvSpPr>
            <a:spLocks noGrp="1"/>
          </p:cNvSpPr>
          <p:nvPr>
            <p:ph idx="1"/>
          </p:nvPr>
        </p:nvSpPr>
        <p:spPr/>
        <p:txBody>
          <a:bodyPr/>
          <a:p>
            <a:r>
              <a:rPr lang="en-US"/>
              <a:t>The ORDER BY clause in SQL is used to sort the result set of a query based on one or more columns. </a:t>
            </a:r>
            <a:endParaRPr lang="en-US"/>
          </a:p>
          <a:p>
            <a:r>
              <a:rPr lang="en-US"/>
              <a:t>It allows you to specify the column(s) by which you want to sort the rows and whether you want the sorting to be in ascending (ASC) or descending (DESC) order.</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SELECT * FROM orders</a:t>
            </a:r>
            <a:endParaRPr lang="en-US"/>
          </a:p>
          <a:p>
            <a:pPr marL="0" indent="0">
              <a:buNone/>
            </a:pPr>
            <a:r>
              <a:rPr lang="en-US"/>
              <a:t>ORDER BY total_amount DESC;</a:t>
            </a: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a:t>In this example, the ORDER BY clause is used to sort the result set of the query based on the total_amount column in descending order. The result displays the orders with the highest total_amount first.</a:t>
            </a:r>
            <a:endParaRPr lang="en-US" sz="1800"/>
          </a:p>
        </p:txBody>
      </p:sp>
      <p:pic>
        <p:nvPicPr>
          <p:cNvPr id="4" name="Picture 3"/>
          <p:cNvPicPr>
            <a:picLocks noChangeAspect="1"/>
          </p:cNvPicPr>
          <p:nvPr/>
        </p:nvPicPr>
        <p:blipFill>
          <a:blip r:embed="rId1"/>
          <a:stretch>
            <a:fillRect/>
          </a:stretch>
        </p:blipFill>
        <p:spPr>
          <a:xfrm>
            <a:off x="1009650" y="2693035"/>
            <a:ext cx="6508115" cy="2291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ALIASES</a:t>
            </a:r>
            <a:endParaRPr lang="en-US"/>
          </a:p>
        </p:txBody>
      </p:sp>
      <p:sp>
        <p:nvSpPr>
          <p:cNvPr id="3" name="Content Placeholder 2"/>
          <p:cNvSpPr>
            <a:spLocks noGrp="1"/>
          </p:cNvSpPr>
          <p:nvPr>
            <p:ph idx="1"/>
          </p:nvPr>
        </p:nvSpPr>
        <p:spPr/>
        <p:txBody>
          <a:bodyPr/>
          <a:p>
            <a:r>
              <a:rPr lang="en-US"/>
              <a:t>In SQL, the "AS" keyword is used to create aliases for tables and columns. </a:t>
            </a:r>
            <a:endParaRPr lang="en-US"/>
          </a:p>
          <a:p>
            <a:r>
              <a:rPr lang="en-US"/>
              <a:t>An alias provides a temporary alternative name for a table or column in the context of a query. </a:t>
            </a:r>
            <a:endParaRPr lang="en-US"/>
          </a:p>
          <a:p>
            <a:r>
              <a:rPr lang="en-US"/>
              <a:t>This can make queries more readable, especially when dealing with complex queries involving multiple tables or calculations.</a:t>
            </a:r>
            <a:endParaRPr lang="en-US"/>
          </a:p>
          <a:p>
            <a:r>
              <a:rPr lang="en-US"/>
              <a:t>Here's how the "AS" keyword is used with aliases for both tables and columns:</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Table Aliases:</a:t>
            </a:r>
            <a:endParaRPr lang="en-US"/>
          </a:p>
        </p:txBody>
      </p:sp>
      <p:sp>
        <p:nvSpPr>
          <p:cNvPr id="3" name="Content Placeholder 2"/>
          <p:cNvSpPr>
            <a:spLocks noGrp="1"/>
          </p:cNvSpPr>
          <p:nvPr>
            <p:ph idx="1"/>
          </p:nvPr>
        </p:nvSpPr>
        <p:spPr/>
        <p:txBody>
          <a:bodyPr>
            <a:normAutofit fontScale="60000"/>
          </a:bodyPr>
          <a:p>
            <a:r>
              <a:rPr lang="en-US"/>
              <a:t>We can use an alias for a table to give it a shorter or more meaningful name in your query. </a:t>
            </a:r>
            <a:endParaRPr lang="en-US"/>
          </a:p>
          <a:p>
            <a:r>
              <a:rPr lang="en-US"/>
              <a:t>This is particularly useful when you're joining multiple tables.</a:t>
            </a:r>
            <a:endParaRPr lang="en-US"/>
          </a:p>
          <a:p>
            <a:pPr marL="0" indent="0">
              <a:buNone/>
            </a:pPr>
            <a:r>
              <a:rPr lang="en-US"/>
              <a:t>SELECT</a:t>
            </a:r>
            <a:endParaRPr lang="en-US"/>
          </a:p>
          <a:p>
            <a:pPr marL="0" indent="0">
              <a:buNone/>
            </a:pPr>
            <a:r>
              <a:rPr lang="en-US"/>
              <a:t>    o.order_id,</a:t>
            </a:r>
            <a:endParaRPr lang="en-US"/>
          </a:p>
          <a:p>
            <a:pPr marL="0" indent="0">
              <a:buNone/>
            </a:pPr>
            <a:r>
              <a:rPr lang="en-US"/>
              <a:t>    c.customer_name</a:t>
            </a:r>
            <a:endParaRPr lang="en-US"/>
          </a:p>
          <a:p>
            <a:pPr marL="0" indent="0">
              <a:buNone/>
            </a:pPr>
            <a:r>
              <a:rPr lang="en-US"/>
              <a:t>FROM</a:t>
            </a:r>
            <a:endParaRPr lang="en-US"/>
          </a:p>
          <a:p>
            <a:pPr marL="0" indent="0">
              <a:buNone/>
            </a:pPr>
            <a:r>
              <a:rPr lang="en-US"/>
              <a:t>    orders AS o</a:t>
            </a:r>
            <a:endParaRPr lang="en-US"/>
          </a:p>
          <a:p>
            <a:pPr marL="0" indent="0">
              <a:buNone/>
            </a:pPr>
            <a:r>
              <a:rPr lang="en-US"/>
              <a:t>JOIN</a:t>
            </a:r>
            <a:endParaRPr lang="en-US"/>
          </a:p>
          <a:p>
            <a:pPr marL="0" indent="0">
              <a:buNone/>
            </a:pPr>
            <a:r>
              <a:rPr lang="en-US"/>
              <a:t>    customers AS c</a:t>
            </a:r>
            <a:endParaRPr lang="en-US"/>
          </a:p>
          <a:p>
            <a:pPr marL="0" indent="0">
              <a:buNone/>
            </a:pPr>
            <a:r>
              <a:rPr lang="en-US"/>
              <a:t>ON</a:t>
            </a:r>
            <a:endParaRPr lang="en-US"/>
          </a:p>
          <a:p>
            <a:pPr marL="0" indent="0">
              <a:buNone/>
            </a:pPr>
            <a:r>
              <a:rPr lang="en-US"/>
              <a:t>    o.customer_id = c.customer_id;</a:t>
            </a:r>
            <a:endParaRPr lang="en-US"/>
          </a:p>
          <a:p>
            <a:pPr marL="0" indent="0">
              <a:buNone/>
            </a:pPr>
            <a:r>
              <a:rPr lang="en-US" i="1"/>
              <a:t>In this example, "o" is an alias for the "orders" table, and "c" is an alias for the "customers" table.</a:t>
            </a:r>
            <a:endParaRPr lang="en-US" i="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Column Aliases:</a:t>
            </a:r>
            <a:endParaRPr lang="en-US"/>
          </a:p>
        </p:txBody>
      </p:sp>
      <p:sp>
        <p:nvSpPr>
          <p:cNvPr id="3" name="Content Placeholder 2"/>
          <p:cNvSpPr>
            <a:spLocks noGrp="1"/>
          </p:cNvSpPr>
          <p:nvPr>
            <p:ph idx="1"/>
          </p:nvPr>
        </p:nvSpPr>
        <p:spPr/>
        <p:txBody>
          <a:bodyPr>
            <a:normAutofit fontScale="90000" lnSpcReduction="10000"/>
          </a:bodyPr>
          <a:p>
            <a:r>
              <a:rPr lang="en-US"/>
              <a:t>We can use an alias for a column to change its name in the result set of a query or to provide a name for a calculated expression.</a:t>
            </a:r>
            <a:endParaRPr lang="en-US"/>
          </a:p>
          <a:p>
            <a:pPr marL="0" indent="457200">
              <a:buNone/>
            </a:pPr>
            <a:r>
              <a:rPr lang="en-US"/>
              <a:t>SELECT</a:t>
            </a:r>
            <a:endParaRPr lang="en-US"/>
          </a:p>
          <a:p>
            <a:pPr marL="0" indent="457200">
              <a:buNone/>
            </a:pPr>
            <a:r>
              <a:rPr lang="en-US"/>
              <a:t>    first_name,</a:t>
            </a:r>
            <a:endParaRPr lang="en-US"/>
          </a:p>
          <a:p>
            <a:pPr marL="0" indent="457200">
              <a:buNone/>
            </a:pPr>
            <a:r>
              <a:rPr lang="en-US"/>
              <a:t>    last_name,</a:t>
            </a:r>
            <a:endParaRPr lang="en-US"/>
          </a:p>
          <a:p>
            <a:pPr marL="0" indent="457200">
              <a:buNone/>
            </a:pPr>
            <a:r>
              <a:rPr lang="en-US"/>
              <a:t>    salary * 12 AS annual_salary</a:t>
            </a:r>
            <a:endParaRPr lang="en-US"/>
          </a:p>
          <a:p>
            <a:pPr marL="0" indent="457200">
              <a:buNone/>
            </a:pPr>
            <a:r>
              <a:rPr lang="en-US"/>
              <a:t>FROM</a:t>
            </a:r>
            <a:endParaRPr lang="en-US"/>
          </a:p>
          <a:p>
            <a:pPr marL="0" indent="457200">
              <a:buNone/>
            </a:pPr>
            <a:r>
              <a:rPr lang="en-US"/>
              <a:t>    employees;</a:t>
            </a:r>
            <a:endParaRPr lang="en-US"/>
          </a:p>
          <a:p>
            <a:pPr marL="0" indent="0">
              <a:buNone/>
            </a:pPr>
            <a:r>
              <a:rPr lang="en-US" i="1"/>
              <a:t>In this example, the "salary * 12" calculation is given an alias "annual_salary" in the result set.</a:t>
            </a:r>
            <a:endParaRPr lang="en-US"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127375" y="855980"/>
            <a:ext cx="7240270" cy="53416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Aggregate Function</a:t>
            </a:r>
            <a:endParaRPr lang="en-US" dirty="0"/>
          </a:p>
        </p:txBody>
      </p:sp>
      <p:sp>
        <p:nvSpPr>
          <p:cNvPr id="3" name="Content Placeholder 2"/>
          <p:cNvSpPr>
            <a:spLocks noGrp="1"/>
          </p:cNvSpPr>
          <p:nvPr>
            <p:ph idx="1"/>
          </p:nvPr>
        </p:nvSpPr>
        <p:spPr/>
        <p:txBody>
          <a:bodyPr/>
          <a:lstStyle/>
          <a:p>
            <a:r>
              <a:rPr lang="en-US" dirty="0"/>
              <a:t>Aggregate functions in SQL are </a:t>
            </a:r>
            <a:r>
              <a:rPr lang="en-US" dirty="0">
                <a:solidFill>
                  <a:srgbClr val="FF0000"/>
                </a:solidFill>
              </a:rPr>
              <a:t>special functions </a:t>
            </a:r>
            <a:r>
              <a:rPr lang="en-US" dirty="0"/>
              <a:t>that operate on a set of values and return a single value as a result.</a:t>
            </a:r>
            <a:endParaRPr lang="en-US" dirty="0"/>
          </a:p>
          <a:p>
            <a:r>
              <a:rPr lang="en-US" dirty="0"/>
              <a:t> These functions are typically used in conjunction with the </a:t>
            </a:r>
            <a:r>
              <a:rPr lang="en-US" dirty="0">
                <a:solidFill>
                  <a:srgbClr val="FF0000"/>
                </a:solidFill>
              </a:rPr>
              <a:t>SELECT</a:t>
            </a:r>
            <a:r>
              <a:rPr lang="en-US" dirty="0"/>
              <a:t> statement to perform calculations on columns or expressions within a table. </a:t>
            </a:r>
            <a:endParaRPr lang="en-US" dirty="0"/>
          </a:p>
          <a:p>
            <a:r>
              <a:rPr lang="en-US" dirty="0"/>
              <a:t>Aggregate functions are used to summarize data and provide insights such as totals, averages, counts, minimum and maximum values, etc.</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a:t>
            </a:r>
            <a:endParaRPr lang="en-US" dirty="0"/>
          </a:p>
        </p:txBody>
      </p:sp>
      <p:sp>
        <p:nvSpPr>
          <p:cNvPr id="3" name="Content Placeholder 2"/>
          <p:cNvSpPr>
            <a:spLocks noGrp="1"/>
          </p:cNvSpPr>
          <p:nvPr>
            <p:ph idx="1"/>
          </p:nvPr>
        </p:nvSpPr>
        <p:spPr/>
        <p:txBody>
          <a:bodyPr/>
          <a:lstStyle/>
          <a:p>
            <a:r>
              <a:rPr lang="en-US" dirty="0">
                <a:solidFill>
                  <a:srgbClr val="FF0000"/>
                </a:solidFill>
              </a:rPr>
              <a:t>COUNT</a:t>
            </a:r>
            <a:endParaRPr lang="en-US" dirty="0">
              <a:solidFill>
                <a:srgbClr val="FF0000"/>
              </a:solidFill>
            </a:endParaRPr>
          </a:p>
          <a:p>
            <a:r>
              <a:rPr lang="en-US" dirty="0">
                <a:solidFill>
                  <a:srgbClr val="FF0000"/>
                </a:solidFill>
              </a:rPr>
              <a:t>SUM</a:t>
            </a:r>
            <a:endParaRPr lang="en-US" dirty="0">
              <a:solidFill>
                <a:srgbClr val="FF0000"/>
              </a:solidFill>
            </a:endParaRPr>
          </a:p>
          <a:p>
            <a:r>
              <a:rPr lang="en-US" dirty="0">
                <a:solidFill>
                  <a:srgbClr val="FF0000"/>
                </a:solidFill>
              </a:rPr>
              <a:t>AVG</a:t>
            </a:r>
            <a:endParaRPr lang="en-US" dirty="0">
              <a:solidFill>
                <a:srgbClr val="FF0000"/>
              </a:solidFill>
            </a:endParaRPr>
          </a:p>
          <a:p>
            <a:r>
              <a:rPr lang="en-US" dirty="0">
                <a:solidFill>
                  <a:srgbClr val="FF0000"/>
                </a:solidFill>
              </a:rPr>
              <a:t>MIN</a:t>
            </a:r>
            <a:endParaRPr lang="en-US" dirty="0">
              <a:solidFill>
                <a:srgbClr val="FF0000"/>
              </a:solidFill>
            </a:endParaRPr>
          </a:p>
          <a:p>
            <a:r>
              <a:rPr lang="en-US">
                <a:solidFill>
                  <a:srgbClr val="FF0000"/>
                </a:solidFill>
              </a:rPr>
              <a:t>MAX</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545" y="310267"/>
            <a:ext cx="10515600" cy="1325563"/>
          </a:xfrm>
        </p:spPr>
        <p:txBody>
          <a:bodyPr/>
          <a:lstStyle/>
          <a:p>
            <a:r>
              <a:rPr lang="en-US" dirty="0"/>
              <a:t>Table for examples</a:t>
            </a:r>
            <a:endParaRPr lang="en-US" dirty="0"/>
          </a:p>
        </p:txBody>
      </p:sp>
      <p:graphicFrame>
        <p:nvGraphicFramePr>
          <p:cNvPr id="4" name="Table 5"/>
          <p:cNvGraphicFramePr>
            <a:graphicFrameLocks noGrp="1"/>
          </p:cNvGraphicFramePr>
          <p:nvPr>
            <p:ph idx="1"/>
          </p:nvPr>
        </p:nvGraphicFramePr>
        <p:xfrm>
          <a:off x="3572164" y="2499822"/>
          <a:ext cx="3519056" cy="2560320"/>
        </p:xfrm>
        <a:graphic>
          <a:graphicData uri="http://schemas.openxmlformats.org/drawingml/2006/table">
            <a:tbl>
              <a:tblPr firstRow="1" bandRow="1">
                <a:tableStyleId>{5940675A-B579-460E-94D1-54222C63F5DA}</a:tableStyleId>
              </a:tblPr>
              <a:tblGrid>
                <a:gridCol w="505443"/>
                <a:gridCol w="1212847"/>
                <a:gridCol w="900383"/>
                <a:gridCol w="900383"/>
              </a:tblGrid>
              <a:tr h="335214">
                <a:tc>
                  <a:txBody>
                    <a:bodyPr/>
                    <a:lstStyle/>
                    <a:p>
                      <a:r>
                        <a:rPr lang="en-US" b="1" dirty="0"/>
                        <a:t>ID</a:t>
                      </a:r>
                      <a:endParaRPr lang="en-US" b="1" dirty="0"/>
                    </a:p>
                  </a:txBody>
                  <a:tcPr/>
                </a:tc>
                <a:tc>
                  <a:txBody>
                    <a:bodyPr/>
                    <a:lstStyle/>
                    <a:p>
                      <a:r>
                        <a:rPr lang="en-US" b="1" dirty="0"/>
                        <a:t>Name</a:t>
                      </a:r>
                      <a:endParaRPr lang="en-US" b="1" dirty="0"/>
                    </a:p>
                  </a:txBody>
                  <a:tcPr/>
                </a:tc>
                <a:tc>
                  <a:txBody>
                    <a:bodyPr/>
                    <a:lstStyle/>
                    <a:p>
                      <a:r>
                        <a:rPr lang="en-US" b="1" dirty="0"/>
                        <a:t>Course</a:t>
                      </a:r>
                      <a:endParaRPr lang="en-US" b="1" dirty="0"/>
                    </a:p>
                  </a:txBody>
                  <a:tcPr/>
                </a:tc>
                <a:tc>
                  <a:txBody>
                    <a:bodyPr/>
                    <a:lstStyle/>
                    <a:p>
                      <a:r>
                        <a:rPr lang="en-US" b="1" dirty="0"/>
                        <a:t>Age</a:t>
                      </a:r>
                      <a:endParaRPr lang="en-US" b="1" dirty="0"/>
                    </a:p>
                  </a:txBody>
                  <a:tcPr/>
                </a:tc>
              </a:tr>
              <a:tr h="335214">
                <a:tc>
                  <a:txBody>
                    <a:bodyPr/>
                    <a:lstStyle/>
                    <a:p>
                      <a:r>
                        <a:rPr lang="en-US" dirty="0"/>
                        <a:t>1</a:t>
                      </a:r>
                      <a:endParaRPr lang="en-US" dirty="0"/>
                    </a:p>
                  </a:txBody>
                  <a:tcPr/>
                </a:tc>
                <a:tc>
                  <a:txBody>
                    <a:bodyPr/>
                    <a:lstStyle/>
                    <a:p>
                      <a:r>
                        <a:rPr lang="en-US" dirty="0"/>
                        <a:t>John</a:t>
                      </a:r>
                      <a:endParaRPr lang="en-US" dirty="0"/>
                    </a:p>
                  </a:txBody>
                  <a:tcPr/>
                </a:tc>
                <a:tc>
                  <a:txBody>
                    <a:bodyPr/>
                    <a:lstStyle/>
                    <a:p>
                      <a:r>
                        <a:rPr lang="en-US" dirty="0"/>
                        <a:t>Math</a:t>
                      </a:r>
                      <a:endParaRPr lang="en-US" dirty="0"/>
                    </a:p>
                  </a:txBody>
                  <a:tcPr/>
                </a:tc>
                <a:tc>
                  <a:txBody>
                    <a:bodyPr/>
                    <a:lstStyle/>
                    <a:p>
                      <a:r>
                        <a:rPr lang="en-US" dirty="0"/>
                        <a:t>20</a:t>
                      </a:r>
                      <a:endParaRPr lang="en-US" dirty="0"/>
                    </a:p>
                  </a:txBody>
                  <a:tcPr/>
                </a:tc>
              </a:tr>
              <a:tr h="335214">
                <a:tc>
                  <a:txBody>
                    <a:bodyPr/>
                    <a:lstStyle/>
                    <a:p>
                      <a:r>
                        <a:rPr lang="en-US" dirty="0"/>
                        <a:t>2</a:t>
                      </a:r>
                      <a:endParaRPr lang="en-US" dirty="0"/>
                    </a:p>
                  </a:txBody>
                  <a:tcPr/>
                </a:tc>
                <a:tc>
                  <a:txBody>
                    <a:bodyPr/>
                    <a:lstStyle/>
                    <a:p>
                      <a:r>
                        <a:rPr lang="en-US" dirty="0"/>
                        <a:t>Alice</a:t>
                      </a:r>
                      <a:endParaRPr lang="en-US" dirty="0"/>
                    </a:p>
                  </a:txBody>
                  <a:tcPr/>
                </a:tc>
                <a:tc>
                  <a:txBody>
                    <a:bodyPr/>
                    <a:lstStyle/>
                    <a:p>
                      <a:r>
                        <a:rPr lang="en-US" dirty="0"/>
                        <a:t>Science</a:t>
                      </a:r>
                      <a:endParaRPr lang="en-US" dirty="0"/>
                    </a:p>
                  </a:txBody>
                  <a:tcPr/>
                </a:tc>
                <a:tc>
                  <a:txBody>
                    <a:bodyPr/>
                    <a:lstStyle/>
                    <a:p>
                      <a:r>
                        <a:rPr lang="en-US" dirty="0"/>
                        <a:t>22</a:t>
                      </a:r>
                      <a:endParaRPr lang="en-US" dirty="0"/>
                    </a:p>
                  </a:txBody>
                  <a:tcPr/>
                </a:tc>
              </a:tr>
              <a:tr h="335214">
                <a:tc>
                  <a:txBody>
                    <a:bodyPr/>
                    <a:lstStyle/>
                    <a:p>
                      <a:r>
                        <a:rPr lang="en-US" dirty="0"/>
                        <a:t>3</a:t>
                      </a:r>
                      <a:endParaRPr lang="en-US" dirty="0"/>
                    </a:p>
                  </a:txBody>
                  <a:tcPr/>
                </a:tc>
                <a:tc>
                  <a:txBody>
                    <a:bodyPr/>
                    <a:lstStyle/>
                    <a:p>
                      <a:r>
                        <a:rPr lang="en-US" dirty="0"/>
                        <a:t>Mike</a:t>
                      </a:r>
                      <a:endParaRPr lang="en-US" dirty="0"/>
                    </a:p>
                  </a:txBody>
                  <a:tcPr/>
                </a:tc>
                <a:tc>
                  <a:txBody>
                    <a:bodyPr/>
                    <a:lstStyle/>
                    <a:p>
                      <a:r>
                        <a:rPr lang="en-US" dirty="0"/>
                        <a:t>Math</a:t>
                      </a:r>
                      <a:endParaRPr lang="en-US" dirty="0"/>
                    </a:p>
                  </a:txBody>
                  <a:tcPr/>
                </a:tc>
                <a:tc>
                  <a:txBody>
                    <a:bodyPr/>
                    <a:lstStyle/>
                    <a:p>
                      <a:r>
                        <a:rPr lang="en-US" dirty="0"/>
                        <a:t>21</a:t>
                      </a:r>
                      <a:endParaRPr lang="en-US" dirty="0"/>
                    </a:p>
                  </a:txBody>
                  <a:tcPr/>
                </a:tc>
              </a:tr>
              <a:tr h="335214">
                <a:tc>
                  <a:txBody>
                    <a:bodyPr/>
                    <a:lstStyle/>
                    <a:p>
                      <a:r>
                        <a:rPr lang="en-US" dirty="0"/>
                        <a:t>4</a:t>
                      </a:r>
                      <a:endParaRPr lang="en-US" dirty="0"/>
                    </a:p>
                  </a:txBody>
                  <a:tcPr/>
                </a:tc>
                <a:tc>
                  <a:txBody>
                    <a:bodyPr/>
                    <a:lstStyle/>
                    <a:p>
                      <a:r>
                        <a:rPr lang="en-US" dirty="0"/>
                        <a:t>Sarah</a:t>
                      </a:r>
                      <a:endParaRPr lang="en-US" dirty="0"/>
                    </a:p>
                  </a:txBody>
                  <a:tcPr/>
                </a:tc>
                <a:tc>
                  <a:txBody>
                    <a:bodyPr/>
                    <a:lstStyle/>
                    <a:p>
                      <a:r>
                        <a:rPr lang="en-US" dirty="0"/>
                        <a:t>History</a:t>
                      </a:r>
                      <a:endParaRPr lang="en-US" dirty="0"/>
                    </a:p>
                  </a:txBody>
                  <a:tcPr/>
                </a:tc>
                <a:tc>
                  <a:txBody>
                    <a:bodyPr/>
                    <a:lstStyle/>
                    <a:p>
                      <a:r>
                        <a:rPr lang="en-US" dirty="0"/>
                        <a:t>19</a:t>
                      </a:r>
                      <a:endParaRPr lang="en-US" dirty="0"/>
                    </a:p>
                  </a:txBody>
                  <a:tcPr/>
                </a:tc>
              </a:tr>
              <a:tr h="335214">
                <a:tc>
                  <a:txBody>
                    <a:bodyPr/>
                    <a:lstStyle/>
                    <a:p>
                      <a:r>
                        <a:rPr lang="en-US" dirty="0"/>
                        <a:t>5</a:t>
                      </a:r>
                      <a:endParaRPr lang="en-US" dirty="0"/>
                    </a:p>
                  </a:txBody>
                  <a:tcPr/>
                </a:tc>
                <a:tc>
                  <a:txBody>
                    <a:bodyPr/>
                    <a:lstStyle/>
                    <a:p>
                      <a:r>
                        <a:rPr lang="en-US" dirty="0"/>
                        <a:t>Jessica</a:t>
                      </a:r>
                      <a:endParaRPr lang="en-US" dirty="0"/>
                    </a:p>
                  </a:txBody>
                  <a:tcPr/>
                </a:tc>
                <a:tc>
                  <a:txBody>
                    <a:bodyPr/>
                    <a:lstStyle/>
                    <a:p>
                      <a:r>
                        <a:rPr lang="en-US" dirty="0"/>
                        <a:t>Science</a:t>
                      </a:r>
                      <a:endParaRPr lang="en-US" dirty="0"/>
                    </a:p>
                  </a:txBody>
                  <a:tcPr/>
                </a:tc>
                <a:tc>
                  <a:txBody>
                    <a:bodyPr/>
                    <a:lstStyle/>
                    <a:p>
                      <a:r>
                        <a:rPr lang="en-US" dirty="0"/>
                        <a:t>20</a:t>
                      </a:r>
                      <a:endParaRPr lang="en-US" dirty="0"/>
                    </a:p>
                  </a:txBody>
                  <a:tcPr/>
                </a:tc>
              </a:tr>
              <a:tr h="335214">
                <a:tc>
                  <a:txBody>
                    <a:bodyPr/>
                    <a:lstStyle/>
                    <a:p>
                      <a:r>
                        <a:rPr lang="en-US" dirty="0"/>
                        <a:t>6</a:t>
                      </a:r>
                      <a:endParaRPr lang="en-US" dirty="0"/>
                    </a:p>
                  </a:txBody>
                  <a:tcPr/>
                </a:tc>
                <a:tc>
                  <a:txBody>
                    <a:bodyPr/>
                    <a:lstStyle/>
                    <a:p>
                      <a:r>
                        <a:rPr lang="en-US" dirty="0"/>
                        <a:t>Michael</a:t>
                      </a:r>
                      <a:endParaRPr lang="en-US" dirty="0"/>
                    </a:p>
                  </a:txBody>
                  <a:tcPr/>
                </a:tc>
                <a:tc>
                  <a:txBody>
                    <a:bodyPr/>
                    <a:lstStyle/>
                    <a:p>
                      <a:r>
                        <a:rPr lang="en-US" dirty="0"/>
                        <a:t>Math</a:t>
                      </a:r>
                      <a:endParaRPr lang="en-US" dirty="0"/>
                    </a:p>
                  </a:txBody>
                  <a:tcPr/>
                </a:tc>
                <a:tc>
                  <a:txBody>
                    <a:bodyPr/>
                    <a:lstStyle/>
                    <a:p>
                      <a:r>
                        <a:rPr lang="en-US" dirty="0"/>
                        <a:t>23</a:t>
                      </a:r>
                      <a:endParaRPr lang="en-US" dirty="0"/>
                    </a:p>
                  </a:txBody>
                  <a:tcPr/>
                </a:tc>
              </a:tr>
            </a:tbl>
          </a:graphicData>
        </a:graphic>
      </p:graphicFrame>
      <p:sp>
        <p:nvSpPr>
          <p:cNvPr id="5" name="TextBox 4"/>
          <p:cNvSpPr txBox="1"/>
          <p:nvPr/>
        </p:nvSpPr>
        <p:spPr>
          <a:xfrm>
            <a:off x="4461164" y="5123738"/>
            <a:ext cx="2503054" cy="369332"/>
          </a:xfrm>
          <a:prstGeom prst="rect">
            <a:avLst/>
          </a:prstGeom>
          <a:noFill/>
        </p:spPr>
        <p:txBody>
          <a:bodyPr wrap="square" rtlCol="0">
            <a:spAutoFit/>
          </a:bodyPr>
          <a:lstStyle/>
          <a:p>
            <a:r>
              <a:rPr lang="en-US" dirty="0"/>
              <a:t>Table: Student</a:t>
            </a:r>
            <a:endParaRPr lang="en-US" dirty="0"/>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dirty="0">
                <a:solidFill>
                  <a:srgbClr val="FF0000"/>
                </a:solidFill>
              </a:rPr>
              <a:t>COUNT</a:t>
            </a:r>
            <a:r>
              <a:rPr lang="en-US" dirty="0"/>
              <a:t>: Returns the number of rows or non-null values in a column.</a:t>
            </a:r>
            <a:endParaRPr lang="en-US" dirty="0"/>
          </a:p>
          <a:p>
            <a:pPr marL="457200" lvl="1" indent="0">
              <a:spcBef>
                <a:spcPts val="0"/>
              </a:spcBef>
              <a:buNone/>
            </a:pPr>
            <a:r>
              <a:rPr lang="en-US" dirty="0"/>
              <a:t>Syntax: SELECT COUNT(*) FROM </a:t>
            </a:r>
            <a:r>
              <a:rPr lang="en-US" dirty="0" err="1"/>
              <a:t>table_name</a:t>
            </a:r>
            <a:r>
              <a:rPr lang="en-US" dirty="0"/>
              <a:t>;</a:t>
            </a:r>
            <a:endParaRPr lang="en-US" dirty="0"/>
          </a:p>
          <a:p>
            <a:pPr marL="457200" lvl="1" indent="0">
              <a:spcBef>
                <a:spcPts val="0"/>
              </a:spcBef>
              <a:buNone/>
            </a:pPr>
            <a:r>
              <a:rPr lang="en-US" dirty="0"/>
              <a:t>	</a:t>
            </a:r>
            <a:endParaRPr lang="en-US" dirty="0"/>
          </a:p>
        </p:txBody>
      </p:sp>
      <p:sp>
        <p:nvSpPr>
          <p:cNvPr id="8" name="Footer Placeholder 7"/>
          <p:cNvSpPr>
            <a:spLocks noGrp="1"/>
          </p:cNvSpPr>
          <p:nvPr>
            <p:ph type="ftr" sz="quarter" idx="11"/>
          </p:nvPr>
        </p:nvSpPr>
        <p:spPr/>
        <p:txBody>
          <a:bodyPr/>
          <a:lstStyle/>
          <a:p>
            <a:r>
              <a:rPr lang="en-US"/>
              <a:t>@CROSD</a:t>
            </a:r>
            <a:endParaRPr lang="en-US"/>
          </a:p>
        </p:txBody>
      </p:sp>
      <p:sp>
        <p:nvSpPr>
          <p:cNvPr id="9" name="Slide Number Placeholder 8"/>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cont.</a:t>
            </a:r>
            <a:endParaRPr lang="en-US" dirty="0"/>
          </a:p>
        </p:txBody>
      </p:sp>
      <p:sp>
        <p:nvSpPr>
          <p:cNvPr id="3" name="Content Placeholder 2"/>
          <p:cNvSpPr>
            <a:spLocks noGrp="1"/>
          </p:cNvSpPr>
          <p:nvPr>
            <p:ph idx="1"/>
          </p:nvPr>
        </p:nvSpPr>
        <p:spPr/>
        <p:txBody>
          <a:bodyPr/>
          <a:lstStyle/>
          <a:p>
            <a:pPr marL="0" indent="0">
              <a:buNone/>
            </a:pPr>
            <a:r>
              <a:rPr lang="en-US" dirty="0"/>
              <a:t>Example 1: Count All rows in Students Table </a:t>
            </a:r>
            <a:endParaRPr lang="en-US" dirty="0"/>
          </a:p>
          <a:p>
            <a:pPr marL="0" indent="0">
              <a:buNone/>
            </a:pPr>
            <a:r>
              <a:rPr lang="en-US" dirty="0"/>
              <a:t>	Ans: SELECT COUNT(*) FROM students;</a:t>
            </a:r>
            <a:endParaRPr lang="en-US" dirty="0"/>
          </a:p>
          <a:p>
            <a:pPr marL="0" indent="0">
              <a:buNone/>
            </a:pPr>
            <a:r>
              <a:rPr lang="en-US" dirty="0"/>
              <a:t>	Result:</a:t>
            </a:r>
            <a:endParaRPr lang="en-US" dirty="0"/>
          </a:p>
          <a:p>
            <a:pPr marL="0" indent="0">
              <a:buNone/>
            </a:pPr>
            <a:endParaRPr lang="en-US" dirty="0"/>
          </a:p>
        </p:txBody>
      </p:sp>
      <p:graphicFrame>
        <p:nvGraphicFramePr>
          <p:cNvPr id="4" name="Table 7"/>
          <p:cNvGraphicFramePr>
            <a:graphicFrameLocks noGrp="1"/>
          </p:cNvGraphicFramePr>
          <p:nvPr/>
        </p:nvGraphicFramePr>
        <p:xfrm>
          <a:off x="2549235" y="3429000"/>
          <a:ext cx="1828801" cy="741680"/>
        </p:xfrm>
        <a:graphic>
          <a:graphicData uri="http://schemas.openxmlformats.org/drawingml/2006/table">
            <a:tbl>
              <a:tblPr firstRow="1" bandRow="1">
                <a:tableStyleId>{5940675A-B579-460E-94D1-54222C63F5DA}</a:tableStyleId>
              </a:tblPr>
              <a:tblGrid>
                <a:gridCol w="1828801"/>
              </a:tblGrid>
              <a:tr h="370840">
                <a:tc>
                  <a:txBody>
                    <a:bodyPr/>
                    <a:lstStyle/>
                    <a:p>
                      <a:r>
                        <a:rPr lang="en-US" sz="1800" b="0" i="0" kern="1200" dirty="0">
                          <a:solidFill>
                            <a:schemeClr val="tx1"/>
                          </a:solidFill>
                          <a:effectLst/>
                          <a:latin typeface="+mn-lt"/>
                          <a:ea typeface="+mn-ea"/>
                          <a:cs typeface="+mn-cs"/>
                        </a:rPr>
                        <a:t>COUNT(*)</a:t>
                      </a:r>
                      <a:endParaRPr lang="en-US" dirty="0"/>
                    </a:p>
                  </a:txBody>
                  <a:tcPr/>
                </a:tc>
              </a:tr>
              <a:tr h="370840">
                <a:tc>
                  <a:txBody>
                    <a:bodyPr/>
                    <a:lstStyle/>
                    <a:p>
                      <a:r>
                        <a:rPr lang="en-US" dirty="0"/>
                        <a:t>6</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cont.</a:t>
            </a:r>
            <a:endParaRPr lang="en-US" dirty="0"/>
          </a:p>
        </p:txBody>
      </p:sp>
      <p:sp>
        <p:nvSpPr>
          <p:cNvPr id="3" name="Content Placeholder 2"/>
          <p:cNvSpPr>
            <a:spLocks noGrp="1"/>
          </p:cNvSpPr>
          <p:nvPr>
            <p:ph idx="1"/>
          </p:nvPr>
        </p:nvSpPr>
        <p:spPr/>
        <p:txBody>
          <a:bodyPr/>
          <a:lstStyle/>
          <a:p>
            <a:pPr marL="0" indent="0">
              <a:buNone/>
            </a:pPr>
            <a:r>
              <a:rPr lang="en-US" i="1" dirty="0"/>
              <a:t>Example 2: Count the number of students taking the "Math" course</a:t>
            </a:r>
            <a:endParaRPr lang="en-US" i="1" dirty="0"/>
          </a:p>
          <a:p>
            <a:pPr marL="0" indent="0">
              <a:buNone/>
            </a:pPr>
            <a:r>
              <a:rPr lang="en-US" dirty="0"/>
              <a:t> Ans: SELECT COUNT(*) FROM students WHERE Course = 'Math’;</a:t>
            </a:r>
            <a:endParaRPr lang="en-US" dirty="0"/>
          </a:p>
          <a:p>
            <a:pPr marL="0" indent="0">
              <a:buNone/>
            </a:pPr>
            <a:endParaRPr lang="en-US" dirty="0"/>
          </a:p>
        </p:txBody>
      </p:sp>
      <p:graphicFrame>
        <p:nvGraphicFramePr>
          <p:cNvPr id="4" name="Table 4"/>
          <p:cNvGraphicFramePr>
            <a:graphicFrameLocks noGrp="1"/>
          </p:cNvGraphicFramePr>
          <p:nvPr/>
        </p:nvGraphicFramePr>
        <p:xfrm>
          <a:off x="1339273" y="3058160"/>
          <a:ext cx="1884218" cy="741680"/>
        </p:xfrm>
        <a:graphic>
          <a:graphicData uri="http://schemas.openxmlformats.org/drawingml/2006/table">
            <a:tbl>
              <a:tblPr firstRow="1" bandRow="1">
                <a:tableStyleId>{5940675A-B579-460E-94D1-54222C63F5DA}</a:tableStyleId>
              </a:tblPr>
              <a:tblGrid>
                <a:gridCol w="1884218"/>
              </a:tblGrid>
              <a:tr h="370840">
                <a:tc>
                  <a:txBody>
                    <a:bodyPr/>
                    <a:lstStyle/>
                    <a:p>
                      <a:r>
                        <a:rPr lang="en-US" sz="1800" b="0" i="0" kern="1200" dirty="0">
                          <a:solidFill>
                            <a:schemeClr val="tx1"/>
                          </a:solidFill>
                          <a:effectLst/>
                          <a:latin typeface="+mn-lt"/>
                          <a:ea typeface="+mn-ea"/>
                          <a:cs typeface="+mn-cs"/>
                        </a:rPr>
                        <a:t>COUNT(*)</a:t>
                      </a:r>
                      <a:endParaRPr lang="en-US" dirty="0"/>
                    </a:p>
                  </a:txBody>
                  <a:tcPr/>
                </a:tc>
              </a:tr>
              <a:tr h="370840">
                <a:tc>
                  <a:txBody>
                    <a:bodyPr/>
                    <a:lstStyle/>
                    <a:p>
                      <a:r>
                        <a:rPr lang="en-US" dirty="0"/>
                        <a:t>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cont.</a:t>
            </a:r>
            <a:endParaRPr lang="en-US" dirty="0"/>
          </a:p>
        </p:txBody>
      </p:sp>
      <p:sp>
        <p:nvSpPr>
          <p:cNvPr id="3" name="Content Placeholder 2"/>
          <p:cNvSpPr>
            <a:spLocks noGrp="1"/>
          </p:cNvSpPr>
          <p:nvPr>
            <p:ph idx="1"/>
          </p:nvPr>
        </p:nvSpPr>
        <p:spPr/>
        <p:txBody>
          <a:bodyPr/>
          <a:lstStyle/>
          <a:p>
            <a:r>
              <a:rPr lang="en-US" dirty="0"/>
              <a:t>Example 3: Count the number of distinct courses in the "students" table</a:t>
            </a:r>
            <a:endParaRPr lang="en-US" dirty="0"/>
          </a:p>
          <a:p>
            <a:pPr marL="0" indent="0">
              <a:buNone/>
            </a:pPr>
            <a:r>
              <a:rPr lang="en-US" dirty="0"/>
              <a:t>Ans: SELECT COUNT(DISTINCT Course) FROM students;</a:t>
            </a:r>
            <a:endParaRPr lang="en-US" dirty="0"/>
          </a:p>
          <a:p>
            <a:pPr marL="0" indent="0">
              <a:buNone/>
            </a:pPr>
            <a:r>
              <a:rPr lang="en-US" dirty="0"/>
              <a:t>Result:</a:t>
            </a:r>
            <a:endParaRPr lang="en-US" dirty="0"/>
          </a:p>
          <a:p>
            <a:pPr marL="0" indent="0">
              <a:buNone/>
            </a:pPr>
            <a:endParaRPr lang="en-US" dirty="0"/>
          </a:p>
          <a:p>
            <a:endParaRPr lang="en-US" dirty="0"/>
          </a:p>
        </p:txBody>
      </p:sp>
      <p:graphicFrame>
        <p:nvGraphicFramePr>
          <p:cNvPr id="4" name="Table 4"/>
          <p:cNvGraphicFramePr>
            <a:graphicFrameLocks noGrp="1"/>
          </p:cNvGraphicFramePr>
          <p:nvPr/>
        </p:nvGraphicFramePr>
        <p:xfrm>
          <a:off x="960582" y="3933921"/>
          <a:ext cx="2798618" cy="741680"/>
        </p:xfrm>
        <a:graphic>
          <a:graphicData uri="http://schemas.openxmlformats.org/drawingml/2006/table">
            <a:tbl>
              <a:tblPr firstRow="1" bandRow="1">
                <a:tableStyleId>{5940675A-B579-460E-94D1-54222C63F5DA}</a:tableStyleId>
              </a:tblPr>
              <a:tblGrid>
                <a:gridCol w="2798618"/>
              </a:tblGrid>
              <a:tr h="370840">
                <a:tc>
                  <a:txBody>
                    <a:bodyPr/>
                    <a:lstStyle/>
                    <a:p>
                      <a:r>
                        <a:rPr lang="en-US" sz="1800" b="0" i="0" kern="1200" dirty="0">
                          <a:solidFill>
                            <a:schemeClr val="tx1"/>
                          </a:solidFill>
                          <a:effectLst/>
                          <a:latin typeface="+mn-lt"/>
                          <a:ea typeface="+mn-ea"/>
                          <a:cs typeface="+mn-cs"/>
                        </a:rPr>
                        <a:t>COUNT(DISTINCT Course)</a:t>
                      </a:r>
                      <a:endParaRPr lang="en-US" dirty="0"/>
                    </a:p>
                  </a:txBody>
                  <a:tcPr/>
                </a:tc>
              </a:tr>
              <a:tr h="370840">
                <a:tc>
                  <a:txBody>
                    <a:bodyPr/>
                    <a:lstStyle/>
                    <a:p>
                      <a:r>
                        <a:rPr lang="en-US" dirty="0"/>
                        <a:t>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cont.</a:t>
            </a:r>
            <a:endParaRPr lang="en-US" dirty="0"/>
          </a:p>
        </p:txBody>
      </p:sp>
      <p:sp>
        <p:nvSpPr>
          <p:cNvPr id="3" name="Content Placeholder 2"/>
          <p:cNvSpPr>
            <a:spLocks noGrp="1"/>
          </p:cNvSpPr>
          <p:nvPr>
            <p:ph idx="1"/>
          </p:nvPr>
        </p:nvSpPr>
        <p:spPr/>
        <p:txBody>
          <a:bodyPr/>
          <a:lstStyle/>
          <a:p>
            <a:r>
              <a:rPr lang="en-US" dirty="0"/>
              <a:t>Example 4: Count the number of students for each course using GROUP BY</a:t>
            </a:r>
            <a:endParaRPr lang="en-US" dirty="0"/>
          </a:p>
          <a:p>
            <a:r>
              <a:rPr lang="en-US" dirty="0"/>
              <a:t>SELECT Course, COUNT(*) FROM students GROUP BY Course;</a:t>
            </a:r>
            <a:endParaRPr lang="en-US" dirty="0"/>
          </a:p>
          <a:p>
            <a:pPr marL="457200" lvl="1" indent="0">
              <a:buNone/>
            </a:pPr>
            <a:r>
              <a:rPr lang="en-US" dirty="0"/>
              <a:t>Result:</a:t>
            </a:r>
            <a:endParaRPr lang="en-US" dirty="0"/>
          </a:p>
        </p:txBody>
      </p:sp>
      <p:graphicFrame>
        <p:nvGraphicFramePr>
          <p:cNvPr id="6" name="Table 6"/>
          <p:cNvGraphicFramePr>
            <a:graphicFrameLocks noGrp="1"/>
          </p:cNvGraphicFramePr>
          <p:nvPr/>
        </p:nvGraphicFramePr>
        <p:xfrm>
          <a:off x="1496291" y="3619833"/>
          <a:ext cx="4091709" cy="1483360"/>
        </p:xfrm>
        <a:graphic>
          <a:graphicData uri="http://schemas.openxmlformats.org/drawingml/2006/table">
            <a:tbl>
              <a:tblPr firstRow="1" bandRow="1">
                <a:tableStyleId>{5940675A-B579-460E-94D1-54222C63F5DA}</a:tableStyleId>
              </a:tblPr>
              <a:tblGrid>
                <a:gridCol w="2179782"/>
                <a:gridCol w="1911927"/>
              </a:tblGrid>
              <a:tr h="370840">
                <a:tc>
                  <a:txBody>
                    <a:bodyPr/>
                    <a:lstStyle/>
                    <a:p>
                      <a:r>
                        <a:rPr lang="en-US" sz="1800" b="0" i="0" kern="1200" dirty="0">
                          <a:solidFill>
                            <a:schemeClr val="tx1"/>
                          </a:solidFill>
                          <a:effectLst/>
                          <a:latin typeface="+mn-lt"/>
                          <a:ea typeface="+mn-ea"/>
                          <a:cs typeface="+mn-cs"/>
                        </a:rPr>
                        <a:t>Course </a:t>
                      </a:r>
                      <a:endParaRPr lang="en-US" dirty="0"/>
                    </a:p>
                  </a:txBody>
                  <a:tcPr/>
                </a:tc>
                <a:tc>
                  <a:txBody>
                    <a:bodyPr/>
                    <a:lstStyle/>
                    <a:p>
                      <a:r>
                        <a:rPr lang="en-US" sz="1800" b="0" i="0" kern="1200" dirty="0">
                          <a:solidFill>
                            <a:schemeClr val="tx1"/>
                          </a:solidFill>
                          <a:effectLst/>
                          <a:latin typeface="+mn-lt"/>
                          <a:ea typeface="+mn-ea"/>
                          <a:cs typeface="+mn-cs"/>
                        </a:rPr>
                        <a:t>COUNT(*)</a:t>
                      </a:r>
                      <a:endParaRPr lang="en-US" dirty="0"/>
                    </a:p>
                  </a:txBody>
                  <a:tcPr/>
                </a:tc>
              </a:tr>
              <a:tr h="370840">
                <a:tc>
                  <a:txBody>
                    <a:bodyPr/>
                    <a:lstStyle/>
                    <a:p>
                      <a:r>
                        <a:rPr lang="en-US" dirty="0"/>
                        <a:t>Math</a:t>
                      </a:r>
                      <a:endParaRPr lang="en-US" dirty="0"/>
                    </a:p>
                  </a:txBody>
                  <a:tcPr/>
                </a:tc>
                <a:tc>
                  <a:txBody>
                    <a:bodyPr/>
                    <a:lstStyle/>
                    <a:p>
                      <a:r>
                        <a:rPr lang="en-US" dirty="0"/>
                        <a:t>3</a:t>
                      </a:r>
                      <a:endParaRPr lang="en-US" dirty="0"/>
                    </a:p>
                  </a:txBody>
                  <a:tcPr/>
                </a:tc>
              </a:tr>
              <a:tr h="370840">
                <a:tc>
                  <a:txBody>
                    <a:bodyPr/>
                    <a:lstStyle/>
                    <a:p>
                      <a:r>
                        <a:rPr lang="en-US" dirty="0"/>
                        <a:t>Science</a:t>
                      </a:r>
                      <a:endParaRPr lang="en-US" dirty="0"/>
                    </a:p>
                  </a:txBody>
                  <a:tcPr/>
                </a:tc>
                <a:tc>
                  <a:txBody>
                    <a:bodyPr/>
                    <a:lstStyle/>
                    <a:p>
                      <a:r>
                        <a:rPr lang="en-US" dirty="0"/>
                        <a:t>2</a:t>
                      </a:r>
                      <a:endParaRPr lang="en-US" dirty="0"/>
                    </a:p>
                  </a:txBody>
                  <a:tcPr/>
                </a:tc>
              </a:tr>
              <a:tr h="370840">
                <a:tc>
                  <a:txBody>
                    <a:bodyPr/>
                    <a:lstStyle/>
                    <a:p>
                      <a:r>
                        <a:rPr lang="en-US" dirty="0"/>
                        <a:t>History</a:t>
                      </a:r>
                      <a:endParaRPr lang="en-US" dirty="0"/>
                    </a:p>
                  </a:txBody>
                  <a:tcPr/>
                </a:tc>
                <a:tc>
                  <a:txBody>
                    <a:bodyPr/>
                    <a:lstStyle/>
                    <a:p>
                      <a:r>
                        <a:rPr lang="en-US" dirty="0"/>
                        <a:t>1</a:t>
                      </a:r>
                      <a:endParaRPr lang="en-US" dirty="0"/>
                    </a:p>
                  </a:txBody>
                  <a:tcPr/>
                </a:tc>
              </a:tr>
            </a:tbl>
          </a:graphicData>
        </a:graphic>
      </p:graphicFrame>
      <p:sp>
        <p:nvSpPr>
          <p:cNvPr id="7" name="Footer Placeholder 6"/>
          <p:cNvSpPr>
            <a:spLocks noGrp="1"/>
          </p:cNvSpPr>
          <p:nvPr>
            <p:ph type="ftr" sz="quarter" idx="11"/>
          </p:nvPr>
        </p:nvSpPr>
        <p:spPr/>
        <p:txBody>
          <a:bodyPr/>
          <a:lstStyle/>
          <a:p>
            <a:r>
              <a:rPr lang="en-US"/>
              <a:t>@CROSD</a:t>
            </a:r>
            <a:endParaRPr lang="en-US"/>
          </a:p>
        </p:txBody>
      </p:sp>
      <p:sp>
        <p:nvSpPr>
          <p:cNvPr id="8" name="Slide Number Placeholder 7"/>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cont.</a:t>
            </a:r>
            <a:endParaRPr lang="en-US" dirty="0"/>
          </a:p>
        </p:txBody>
      </p:sp>
      <p:sp>
        <p:nvSpPr>
          <p:cNvPr id="3" name="Content Placeholder 2"/>
          <p:cNvSpPr>
            <a:spLocks noGrp="1"/>
          </p:cNvSpPr>
          <p:nvPr>
            <p:ph idx="1"/>
          </p:nvPr>
        </p:nvSpPr>
        <p:spPr/>
        <p:txBody>
          <a:bodyPr/>
          <a:lstStyle/>
          <a:p>
            <a:pPr marL="0" indent="0">
              <a:buNone/>
            </a:pPr>
            <a:r>
              <a:rPr lang="en-US" i="1" dirty="0"/>
              <a:t>find courses that have more than 1 student enrolled.</a:t>
            </a:r>
            <a:endParaRPr lang="en-US" i="1" dirty="0"/>
          </a:p>
          <a:p>
            <a:pPr marL="0" indent="0">
              <a:buNone/>
            </a:pPr>
            <a:r>
              <a:rPr lang="en-US" dirty="0"/>
              <a:t>SELECT Course, COUNT(*) AS </a:t>
            </a:r>
            <a:r>
              <a:rPr lang="en-US" dirty="0" err="1"/>
              <a:t>TotalStudents</a:t>
            </a:r>
            <a:r>
              <a:rPr lang="en-US" dirty="0"/>
              <a:t> FROM students</a:t>
            </a:r>
            <a:endParaRPr lang="en-US" dirty="0"/>
          </a:p>
          <a:p>
            <a:pPr marL="0" indent="0">
              <a:buNone/>
            </a:pPr>
            <a:r>
              <a:rPr lang="en-US" dirty="0"/>
              <a:t>GROUP BY Course HAVING COUNT(*) &gt; 1 ORDER BY </a:t>
            </a:r>
            <a:r>
              <a:rPr lang="en-US" dirty="0" err="1"/>
              <a:t>TotalStudents</a:t>
            </a:r>
            <a:r>
              <a:rPr lang="en-US" dirty="0"/>
              <a:t> ASC;</a:t>
            </a:r>
            <a:endParaRPr lang="en-US" dirty="0"/>
          </a:p>
          <a:p>
            <a:pPr marL="0" indent="0">
              <a:buNone/>
            </a:pPr>
            <a:r>
              <a:rPr lang="en-US" dirty="0"/>
              <a:t>Result</a:t>
            </a:r>
            <a:endParaRPr lang="en-US" dirty="0"/>
          </a:p>
          <a:p>
            <a:endParaRPr lang="en-US" dirty="0"/>
          </a:p>
        </p:txBody>
      </p:sp>
      <p:graphicFrame>
        <p:nvGraphicFramePr>
          <p:cNvPr id="4" name="Table 4"/>
          <p:cNvGraphicFramePr>
            <a:graphicFrameLocks noGrp="1"/>
          </p:cNvGraphicFramePr>
          <p:nvPr/>
        </p:nvGraphicFramePr>
        <p:xfrm>
          <a:off x="1447800" y="4001294"/>
          <a:ext cx="3429000" cy="1112520"/>
        </p:xfrm>
        <a:graphic>
          <a:graphicData uri="http://schemas.openxmlformats.org/drawingml/2006/table">
            <a:tbl>
              <a:tblPr firstRow="1" bandRow="1">
                <a:tableStyleId>{5940675A-B579-460E-94D1-54222C63F5DA}</a:tableStyleId>
              </a:tblPr>
              <a:tblGrid>
                <a:gridCol w="1708727"/>
                <a:gridCol w="1720273"/>
              </a:tblGrid>
              <a:tr h="370840">
                <a:tc>
                  <a:txBody>
                    <a:bodyPr/>
                    <a:lstStyle/>
                    <a:p>
                      <a:r>
                        <a:rPr lang="en-US" sz="1800" b="0" i="0" kern="1200" dirty="0">
                          <a:solidFill>
                            <a:schemeClr val="tx1"/>
                          </a:solidFill>
                          <a:effectLst/>
                          <a:latin typeface="+mn-lt"/>
                          <a:ea typeface="+mn-ea"/>
                          <a:cs typeface="+mn-cs"/>
                        </a:rPr>
                        <a:t>Course </a:t>
                      </a:r>
                      <a:endParaRPr lang="en-US" dirty="0"/>
                    </a:p>
                  </a:txBody>
                  <a:tcPr/>
                </a:tc>
                <a:tc>
                  <a:txBody>
                    <a:bodyPr/>
                    <a:lstStyle/>
                    <a:p>
                      <a:r>
                        <a:rPr lang="en-US" sz="1800" b="0" i="0" kern="1200" dirty="0" err="1">
                          <a:solidFill>
                            <a:schemeClr val="tx1"/>
                          </a:solidFill>
                          <a:effectLst/>
                          <a:latin typeface="+mn-lt"/>
                          <a:ea typeface="+mn-ea"/>
                          <a:cs typeface="+mn-cs"/>
                        </a:rPr>
                        <a:t>TotalStudents</a:t>
                      </a:r>
                      <a:endParaRPr lang="en-US" dirty="0"/>
                    </a:p>
                  </a:txBody>
                  <a:tcPr/>
                </a:tc>
              </a:tr>
              <a:tr h="370840">
                <a:tc>
                  <a:txBody>
                    <a:bodyPr/>
                    <a:lstStyle/>
                    <a:p>
                      <a:r>
                        <a:rPr lang="en-US" sz="1800" b="0" i="0" kern="1200" dirty="0">
                          <a:solidFill>
                            <a:schemeClr val="tx1"/>
                          </a:solidFill>
                          <a:effectLst/>
                          <a:latin typeface="+mn-lt"/>
                          <a:ea typeface="+mn-ea"/>
                          <a:cs typeface="+mn-cs"/>
                        </a:rPr>
                        <a:t>Science</a:t>
                      </a:r>
                      <a:endParaRPr lang="en-US" dirty="0"/>
                    </a:p>
                  </a:txBody>
                  <a:tcPr/>
                </a:tc>
                <a:tc>
                  <a:txBody>
                    <a:bodyPr/>
                    <a:lstStyle/>
                    <a:p>
                      <a:r>
                        <a:rPr lang="en-US" dirty="0"/>
                        <a:t>2</a:t>
                      </a:r>
                      <a:endParaRPr lang="en-US" dirty="0"/>
                    </a:p>
                  </a:txBody>
                  <a:tcPr/>
                </a:tc>
              </a:tr>
              <a:tr h="370840">
                <a:tc>
                  <a:txBody>
                    <a:bodyPr/>
                    <a:lstStyle/>
                    <a:p>
                      <a:r>
                        <a:rPr lang="en-US" sz="1800" b="0" i="0" kern="1200" dirty="0">
                          <a:solidFill>
                            <a:schemeClr val="tx1"/>
                          </a:solidFill>
                          <a:effectLst/>
                          <a:latin typeface="+mn-lt"/>
                          <a:ea typeface="+mn-ea"/>
                          <a:cs typeface="+mn-cs"/>
                        </a:rPr>
                        <a:t>Math </a:t>
                      </a:r>
                      <a:endParaRPr lang="en-US" dirty="0"/>
                    </a:p>
                  </a:txBody>
                  <a:tcPr/>
                </a:tc>
                <a:tc>
                  <a:txBody>
                    <a:bodyPr/>
                    <a:lstStyle/>
                    <a:p>
                      <a:r>
                        <a:rPr lang="en-US" dirty="0"/>
                        <a:t>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a:t>
            </a:r>
            <a:endParaRPr lang="en-US" dirty="0"/>
          </a:p>
        </p:txBody>
      </p:sp>
      <p:sp>
        <p:nvSpPr>
          <p:cNvPr id="3" name="Content Placeholder 2"/>
          <p:cNvSpPr>
            <a:spLocks noGrp="1"/>
          </p:cNvSpPr>
          <p:nvPr>
            <p:ph idx="1"/>
          </p:nvPr>
        </p:nvSpPr>
        <p:spPr/>
        <p:txBody>
          <a:bodyPr/>
          <a:lstStyle/>
          <a:p>
            <a:pPr>
              <a:spcBef>
                <a:spcPts val="0"/>
              </a:spcBef>
            </a:pPr>
            <a:r>
              <a:rPr lang="en-US" dirty="0"/>
              <a:t>The </a:t>
            </a:r>
            <a:r>
              <a:rPr lang="en-US" dirty="0">
                <a:solidFill>
                  <a:srgbClr val="FF0000"/>
                </a:solidFill>
              </a:rPr>
              <a:t>SUM</a:t>
            </a:r>
            <a:r>
              <a:rPr lang="en-US" dirty="0"/>
              <a:t> function is an aggregate function in SQL that allows you to calculate the sum of a specific column's values within a table. </a:t>
            </a:r>
            <a:endParaRPr lang="en-US" dirty="0"/>
          </a:p>
          <a:p>
            <a:pPr>
              <a:spcBef>
                <a:spcPts val="0"/>
              </a:spcBef>
            </a:pPr>
            <a:r>
              <a:rPr lang="en-US" dirty="0"/>
              <a:t>It is commonly used with numerical columns.</a:t>
            </a:r>
            <a:endParaRPr lang="en-US" dirty="0"/>
          </a:p>
          <a:p>
            <a:pPr>
              <a:spcBef>
                <a:spcPts val="0"/>
              </a:spcBef>
            </a:pPr>
            <a:endParaRPr lang="en-US" dirty="0"/>
          </a:p>
          <a:p>
            <a:pPr marL="457200" lvl="1" indent="0">
              <a:spcBef>
                <a:spcPts val="0"/>
              </a:spcBef>
              <a:buNone/>
            </a:pPr>
            <a:r>
              <a:rPr lang="en-US" dirty="0"/>
              <a:t>Syntax: SELECT SUM(</a:t>
            </a:r>
            <a:r>
              <a:rPr lang="en-US" dirty="0" err="1"/>
              <a:t>column_name</a:t>
            </a:r>
            <a:r>
              <a:rPr lang="en-US" dirty="0"/>
              <a:t>) FROM </a:t>
            </a:r>
            <a:r>
              <a:rPr lang="en-US" dirty="0" err="1"/>
              <a:t>table_name</a:t>
            </a:r>
            <a:r>
              <a:rPr lang="en-US" dirty="0"/>
              <a:t>;</a:t>
            </a:r>
            <a:endParaRPr lang="en-US" dirty="0"/>
          </a:p>
          <a:p>
            <a:pPr marL="457200" lvl="1" indent="0">
              <a:spcBef>
                <a:spcPts val="0"/>
              </a:spcBef>
              <a:buNone/>
            </a:pPr>
            <a:endParaRPr lang="en-US" dirty="0"/>
          </a:p>
          <a:p>
            <a:pPr marL="457200" lvl="1" indent="0">
              <a:spcBef>
                <a:spcPts val="0"/>
              </a:spcBef>
              <a:buNone/>
            </a:pPr>
            <a:r>
              <a:rPr lang="en-US" dirty="0"/>
              <a:t>Example: SELECT SUM(Age) AS </a:t>
            </a:r>
            <a:r>
              <a:rPr lang="en-US" dirty="0" err="1"/>
              <a:t>TotalAge</a:t>
            </a:r>
            <a:r>
              <a:rPr lang="en-US" dirty="0"/>
              <a:t> FROM students;</a:t>
            </a:r>
            <a:endParaRPr lang="en-US" dirty="0"/>
          </a:p>
          <a:p>
            <a:pPr marL="457200" lvl="1" indent="0">
              <a:spcBef>
                <a:spcPts val="0"/>
              </a:spcBef>
              <a:buNone/>
            </a:pPr>
            <a:endParaRPr lang="en-US" dirty="0"/>
          </a:p>
          <a:p>
            <a:pPr marL="457200" lvl="1" indent="0">
              <a:spcBef>
                <a:spcPts val="0"/>
              </a:spcBef>
              <a:buNone/>
            </a:pPr>
            <a:r>
              <a:rPr lang="en-US" dirty="0"/>
              <a:t>Result</a:t>
            </a:r>
            <a:endParaRPr lang="en-US" dirty="0"/>
          </a:p>
          <a:p>
            <a:pPr marL="457200" lvl="1" indent="0">
              <a:spcBef>
                <a:spcPts val="0"/>
              </a:spcBef>
              <a:buNone/>
            </a:pPr>
            <a:endParaRPr lang="en-US" dirty="0"/>
          </a:p>
          <a:p>
            <a:endParaRPr lang="en-US" dirty="0"/>
          </a:p>
        </p:txBody>
      </p:sp>
      <p:graphicFrame>
        <p:nvGraphicFramePr>
          <p:cNvPr id="4" name="Table 4"/>
          <p:cNvGraphicFramePr>
            <a:graphicFrameLocks noGrp="1"/>
          </p:cNvGraphicFramePr>
          <p:nvPr/>
        </p:nvGraphicFramePr>
        <p:xfrm>
          <a:off x="1385455" y="5217775"/>
          <a:ext cx="1357745" cy="741680"/>
        </p:xfrm>
        <a:graphic>
          <a:graphicData uri="http://schemas.openxmlformats.org/drawingml/2006/table">
            <a:tbl>
              <a:tblPr firstRow="1" bandRow="1">
                <a:tableStyleId>{5940675A-B579-460E-94D1-54222C63F5DA}</a:tableStyleId>
              </a:tblPr>
              <a:tblGrid>
                <a:gridCol w="1357745"/>
              </a:tblGrid>
              <a:tr h="370840">
                <a:tc>
                  <a:txBody>
                    <a:bodyPr/>
                    <a:lstStyle/>
                    <a:p>
                      <a:r>
                        <a:rPr lang="en-US" dirty="0" err="1"/>
                        <a:t>TotalAge</a:t>
                      </a:r>
                      <a:endParaRPr lang="en-US" dirty="0"/>
                    </a:p>
                  </a:txBody>
                  <a:tcPr/>
                </a:tc>
              </a:tr>
              <a:tr h="370840">
                <a:tc>
                  <a:txBody>
                    <a:bodyPr/>
                    <a:lstStyle/>
                    <a:p>
                      <a:r>
                        <a:rPr lang="en-US" dirty="0"/>
                        <a:t>123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Logical Operator</a:t>
            </a:r>
            <a:endParaRPr lang="en-US"/>
          </a:p>
        </p:txBody>
      </p:sp>
      <p:sp>
        <p:nvSpPr>
          <p:cNvPr id="3" name="Content Placeholder 2"/>
          <p:cNvSpPr>
            <a:spLocks noGrp="1"/>
          </p:cNvSpPr>
          <p:nvPr>
            <p:ph idx="1"/>
          </p:nvPr>
        </p:nvSpPr>
        <p:spPr/>
        <p:txBody>
          <a:bodyPr/>
          <a:p>
            <a:r>
              <a:rPr lang="en-US"/>
              <a:t> In SQL, we can use logical operators to combine multiple conditions in the WHERE clause to create more complex filtering criteria. </a:t>
            </a:r>
            <a:endParaRPr lang="en-US"/>
          </a:p>
          <a:p>
            <a:r>
              <a:rPr lang="en-US"/>
              <a:t>The common logical operators are AND, OR, and NOT. </a:t>
            </a:r>
            <a:endParaRPr lang="en-US"/>
          </a:p>
          <a:p>
            <a:r>
              <a:rPr lang="en-US"/>
              <a:t>Here's how you can use them:</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AVG</a:t>
            </a:r>
            <a:endParaRPr lang="en-US" dirty="0"/>
          </a:p>
        </p:txBody>
      </p:sp>
      <p:sp>
        <p:nvSpPr>
          <p:cNvPr id="3" name="Content Placeholder 2"/>
          <p:cNvSpPr>
            <a:spLocks noGrp="1"/>
          </p:cNvSpPr>
          <p:nvPr>
            <p:ph idx="1"/>
          </p:nvPr>
        </p:nvSpPr>
        <p:spPr/>
        <p:txBody>
          <a:bodyPr/>
          <a:lstStyle/>
          <a:p>
            <a:pPr marL="0" indent="0">
              <a:spcBef>
                <a:spcPts val="0"/>
              </a:spcBef>
              <a:buNone/>
            </a:pPr>
            <a:r>
              <a:rPr lang="en-US" dirty="0">
                <a:solidFill>
                  <a:srgbClr val="FF0000"/>
                </a:solidFill>
              </a:rPr>
              <a:t>AVG</a:t>
            </a:r>
            <a:r>
              <a:rPr lang="en-US" dirty="0"/>
              <a:t>: Computes the average of values in a column.</a:t>
            </a:r>
            <a:endParaRPr lang="en-US" dirty="0"/>
          </a:p>
          <a:p>
            <a:pPr marL="457200" lvl="1" indent="0">
              <a:spcBef>
                <a:spcPts val="0"/>
              </a:spcBef>
              <a:buNone/>
            </a:pPr>
            <a:r>
              <a:rPr lang="en-US" dirty="0"/>
              <a:t>Syntax: SELECT AVG(</a:t>
            </a:r>
            <a:r>
              <a:rPr lang="en-US" dirty="0" err="1"/>
              <a:t>column_name</a:t>
            </a:r>
            <a:r>
              <a:rPr lang="en-US" dirty="0"/>
              <a:t>) FROM </a:t>
            </a:r>
            <a:r>
              <a:rPr lang="en-US" dirty="0" err="1"/>
              <a:t>table_name</a:t>
            </a:r>
            <a:r>
              <a:rPr lang="en-US" dirty="0"/>
              <a:t>;</a:t>
            </a:r>
            <a:endParaRPr lang="en-US" dirty="0"/>
          </a:p>
          <a:p>
            <a:pPr marL="457200" lvl="1" indent="0">
              <a:spcBef>
                <a:spcPts val="0"/>
              </a:spcBef>
              <a:buNone/>
            </a:pPr>
            <a:endParaRPr lang="en-US" dirty="0"/>
          </a:p>
          <a:p>
            <a:pPr marL="457200" lvl="1" indent="0">
              <a:spcBef>
                <a:spcPts val="0"/>
              </a:spcBef>
              <a:buNone/>
            </a:pPr>
            <a:r>
              <a:rPr lang="en-US" dirty="0"/>
              <a:t>Example: Calculate Average Age of students</a:t>
            </a:r>
            <a:endParaRPr lang="en-US" dirty="0"/>
          </a:p>
          <a:p>
            <a:pPr marL="457200" lvl="1" indent="0">
              <a:spcBef>
                <a:spcPts val="0"/>
              </a:spcBef>
              <a:buNone/>
            </a:pPr>
            <a:endParaRPr lang="en-US" dirty="0"/>
          </a:p>
          <a:p>
            <a:pPr marL="457200" lvl="1" indent="0">
              <a:spcBef>
                <a:spcPts val="0"/>
              </a:spcBef>
              <a:buNone/>
            </a:pPr>
            <a:r>
              <a:rPr lang="en-US" dirty="0"/>
              <a:t>Ans:  SELECT AVG(Age) AS </a:t>
            </a:r>
            <a:r>
              <a:rPr lang="en-US" dirty="0" err="1"/>
              <a:t>AverageAge</a:t>
            </a:r>
            <a:r>
              <a:rPr lang="en-US" dirty="0"/>
              <a:t> FROM students;</a:t>
            </a:r>
            <a:endParaRPr lang="en-US" dirty="0"/>
          </a:p>
          <a:p>
            <a:pPr marL="457200" lvl="1" indent="0">
              <a:spcBef>
                <a:spcPts val="0"/>
              </a:spcBef>
              <a:buNone/>
            </a:pPr>
            <a:endParaRPr lang="en-US" dirty="0"/>
          </a:p>
          <a:p>
            <a:pPr marL="457200" lvl="1" indent="0">
              <a:spcBef>
                <a:spcPts val="0"/>
              </a:spcBef>
              <a:buNone/>
            </a:pPr>
            <a:r>
              <a:rPr lang="en-US" dirty="0"/>
              <a:t>Result:</a:t>
            </a:r>
            <a:endParaRPr lang="en-US" dirty="0"/>
          </a:p>
          <a:p>
            <a:pPr marL="457200" lvl="1" indent="0">
              <a:spcBef>
                <a:spcPts val="0"/>
              </a:spcBef>
              <a:buNone/>
            </a:pPr>
            <a:endParaRPr lang="en-US" dirty="0"/>
          </a:p>
        </p:txBody>
      </p:sp>
      <p:graphicFrame>
        <p:nvGraphicFramePr>
          <p:cNvPr id="4" name="Table 4"/>
          <p:cNvGraphicFramePr>
            <a:graphicFrameLocks noGrp="1"/>
          </p:cNvGraphicFramePr>
          <p:nvPr/>
        </p:nvGraphicFramePr>
        <p:xfrm>
          <a:off x="1357745" y="4728246"/>
          <a:ext cx="1782618" cy="741680"/>
        </p:xfrm>
        <a:graphic>
          <a:graphicData uri="http://schemas.openxmlformats.org/drawingml/2006/table">
            <a:tbl>
              <a:tblPr firstRow="1" bandRow="1">
                <a:tableStyleId>{5940675A-B579-460E-94D1-54222C63F5DA}</a:tableStyleId>
              </a:tblPr>
              <a:tblGrid>
                <a:gridCol w="1782618"/>
              </a:tblGrid>
              <a:tr h="370840">
                <a:tc>
                  <a:txBody>
                    <a:bodyPr/>
                    <a:lstStyle/>
                    <a:p>
                      <a:r>
                        <a:rPr lang="en-US" dirty="0" err="1"/>
                        <a:t>AverageAge</a:t>
                      </a:r>
                      <a:endParaRPr lang="en-US" dirty="0"/>
                    </a:p>
                  </a:txBody>
                  <a:tcPr/>
                </a:tc>
              </a:tr>
              <a:tr h="370840">
                <a:tc>
                  <a:txBody>
                    <a:bodyPr/>
                    <a:lstStyle/>
                    <a:p>
                      <a:r>
                        <a:rPr lang="en-US" sz="1800" b="0" i="0" kern="1200" dirty="0">
                          <a:solidFill>
                            <a:schemeClr val="tx1"/>
                          </a:solidFill>
                          <a:effectLst/>
                          <a:latin typeface="+mn-lt"/>
                          <a:ea typeface="+mn-ea"/>
                          <a:cs typeface="+mn-cs"/>
                        </a:rPr>
                        <a:t>20.8333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a:t>
            </a: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MIN</a:t>
            </a:r>
            <a:r>
              <a:rPr lang="en-US" dirty="0"/>
              <a:t>: Retrieves the minimum value from a column.</a:t>
            </a:r>
            <a:endParaRPr lang="en-US" dirty="0"/>
          </a:p>
          <a:p>
            <a:pPr marL="457200" lvl="1" indent="0">
              <a:buNone/>
            </a:pPr>
            <a:r>
              <a:rPr lang="en-US" dirty="0"/>
              <a:t>Syntax: SELECT MIN(</a:t>
            </a:r>
            <a:r>
              <a:rPr lang="en-US" dirty="0" err="1"/>
              <a:t>column_name</a:t>
            </a:r>
            <a:r>
              <a:rPr lang="en-US" dirty="0"/>
              <a:t>) FROM </a:t>
            </a:r>
            <a:r>
              <a:rPr lang="en-US" dirty="0" err="1"/>
              <a:t>table_name</a:t>
            </a:r>
            <a:r>
              <a:rPr lang="en-US" dirty="0"/>
              <a:t>;</a:t>
            </a:r>
            <a:endParaRPr lang="en-US" dirty="0"/>
          </a:p>
          <a:p>
            <a:pPr marL="457200" lvl="1" indent="0">
              <a:buNone/>
            </a:pPr>
            <a:r>
              <a:rPr lang="en-US" dirty="0"/>
              <a:t>	</a:t>
            </a:r>
            <a:endParaRPr lang="en-US" dirty="0"/>
          </a:p>
          <a:p>
            <a:pPr marL="457200" lvl="1" indent="0">
              <a:buNone/>
            </a:pPr>
            <a:r>
              <a:rPr lang="en-US" dirty="0"/>
              <a:t>Example: Find Minimum Age of student</a:t>
            </a:r>
            <a:endParaRPr lang="en-US" dirty="0"/>
          </a:p>
          <a:p>
            <a:pPr marL="457200" lvl="1" indent="0">
              <a:buNone/>
            </a:pPr>
            <a:endParaRPr lang="en-US" sz="1000" dirty="0"/>
          </a:p>
          <a:p>
            <a:pPr marL="457200" lvl="1" indent="0">
              <a:buNone/>
            </a:pPr>
            <a:r>
              <a:rPr lang="en-US" dirty="0"/>
              <a:t>Ans: SELECT MIN(Age) AS </a:t>
            </a:r>
            <a:r>
              <a:rPr lang="en-US" dirty="0" err="1"/>
              <a:t>MinimumAge</a:t>
            </a:r>
            <a:r>
              <a:rPr lang="en-US" dirty="0"/>
              <a:t> FROM students;</a:t>
            </a:r>
            <a:endParaRPr lang="en-US" dirty="0"/>
          </a:p>
          <a:p>
            <a:pPr marL="457200" lvl="1" indent="0">
              <a:buNone/>
            </a:pPr>
            <a:endParaRPr lang="en-US" sz="1000" dirty="0"/>
          </a:p>
          <a:p>
            <a:pPr marL="457200" lvl="1" indent="0">
              <a:buNone/>
            </a:pPr>
            <a:r>
              <a:rPr lang="en-US" dirty="0"/>
              <a:t>Result:</a:t>
            </a:r>
            <a:endParaRPr lang="en-US" dirty="0"/>
          </a:p>
          <a:p>
            <a:pPr>
              <a:spcBef>
                <a:spcPts val="0"/>
              </a:spcBef>
            </a:pPr>
            <a:endParaRPr lang="en-US" dirty="0"/>
          </a:p>
        </p:txBody>
      </p:sp>
      <p:graphicFrame>
        <p:nvGraphicFramePr>
          <p:cNvPr id="4" name="Table 4"/>
          <p:cNvGraphicFramePr>
            <a:graphicFrameLocks noGrp="1"/>
          </p:cNvGraphicFramePr>
          <p:nvPr/>
        </p:nvGraphicFramePr>
        <p:xfrm>
          <a:off x="1431637" y="4691302"/>
          <a:ext cx="1782618" cy="741680"/>
        </p:xfrm>
        <a:graphic>
          <a:graphicData uri="http://schemas.openxmlformats.org/drawingml/2006/table">
            <a:tbl>
              <a:tblPr firstRow="1" bandRow="1">
                <a:tableStyleId>{5940675A-B579-460E-94D1-54222C63F5DA}</a:tableStyleId>
              </a:tblPr>
              <a:tblGrid>
                <a:gridCol w="1782618"/>
              </a:tblGrid>
              <a:tr h="370840">
                <a:tc>
                  <a:txBody>
                    <a:bodyPr/>
                    <a:lstStyle/>
                    <a:p>
                      <a:r>
                        <a:rPr lang="en-US" dirty="0" err="1"/>
                        <a:t>MinimumAge</a:t>
                      </a:r>
                      <a:endParaRPr lang="en-US" dirty="0"/>
                    </a:p>
                  </a:txBody>
                  <a:tcPr/>
                </a:tc>
              </a:tr>
              <a:tr h="370840">
                <a:tc>
                  <a:txBody>
                    <a:bodyPr/>
                    <a:lstStyle/>
                    <a:p>
                      <a:r>
                        <a:rPr lang="en-US" dirty="0"/>
                        <a:t>19</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a:t>
            </a: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MAX</a:t>
            </a:r>
            <a:r>
              <a:rPr lang="en-US" dirty="0"/>
              <a:t>: Retrieves the maximum value from a column.</a:t>
            </a:r>
            <a:endParaRPr lang="en-US" dirty="0"/>
          </a:p>
          <a:p>
            <a:pPr marL="457200" lvl="1" indent="0">
              <a:buNone/>
            </a:pPr>
            <a:r>
              <a:rPr lang="en-US" dirty="0"/>
              <a:t>Syntax: SELECT MAX(</a:t>
            </a:r>
            <a:r>
              <a:rPr lang="en-US" dirty="0" err="1"/>
              <a:t>column_name</a:t>
            </a:r>
            <a:r>
              <a:rPr lang="en-US" dirty="0"/>
              <a:t>) FROM </a:t>
            </a:r>
            <a:r>
              <a:rPr lang="en-US" dirty="0" err="1"/>
              <a:t>table_name</a:t>
            </a:r>
            <a:r>
              <a:rPr lang="en-US" dirty="0"/>
              <a:t>;</a:t>
            </a:r>
            <a:endParaRPr lang="en-US" dirty="0"/>
          </a:p>
          <a:p>
            <a:pPr marL="457200" lvl="1" indent="0">
              <a:buNone/>
            </a:pPr>
            <a:endParaRPr lang="en-US" dirty="0"/>
          </a:p>
          <a:p>
            <a:pPr marL="457200" lvl="1" indent="0">
              <a:buNone/>
            </a:pPr>
            <a:r>
              <a:rPr lang="en-US" dirty="0"/>
              <a:t>Example: Find Maximum age of students.</a:t>
            </a:r>
            <a:endParaRPr lang="en-US" dirty="0"/>
          </a:p>
          <a:p>
            <a:pPr marL="457200" lvl="1" indent="0">
              <a:buNone/>
            </a:pPr>
            <a:endParaRPr lang="en-US" dirty="0"/>
          </a:p>
          <a:p>
            <a:pPr marL="457200" lvl="1" indent="0">
              <a:buNone/>
            </a:pPr>
            <a:r>
              <a:rPr lang="en-US" dirty="0"/>
              <a:t>Ans: SELECT MAX(Age) AS </a:t>
            </a:r>
            <a:r>
              <a:rPr lang="en-US" dirty="0" err="1"/>
              <a:t>MaximumAge</a:t>
            </a:r>
            <a:r>
              <a:rPr lang="en-US" dirty="0"/>
              <a:t> FROM students;</a:t>
            </a:r>
            <a:endParaRPr lang="en-US" dirty="0"/>
          </a:p>
          <a:p>
            <a:pPr marL="457200" lvl="1" indent="0">
              <a:buNone/>
            </a:pPr>
            <a:endParaRPr lang="en-US" dirty="0"/>
          </a:p>
          <a:p>
            <a:pPr marL="457200" lvl="1" indent="0">
              <a:buNone/>
            </a:pPr>
            <a:r>
              <a:rPr lang="en-US" dirty="0"/>
              <a:t>Result:</a:t>
            </a:r>
            <a:endParaRPr lang="en-US" dirty="0"/>
          </a:p>
          <a:p>
            <a:pPr marL="457200" lvl="1" indent="0">
              <a:buNone/>
            </a:pPr>
            <a:endParaRPr lang="en-US" dirty="0"/>
          </a:p>
          <a:p>
            <a:pPr marL="457200" lvl="1" indent="0">
              <a:buNone/>
            </a:pPr>
            <a:endParaRPr lang="en-US" dirty="0"/>
          </a:p>
        </p:txBody>
      </p:sp>
      <p:graphicFrame>
        <p:nvGraphicFramePr>
          <p:cNvPr id="4" name="Table 4"/>
          <p:cNvGraphicFramePr>
            <a:graphicFrameLocks noGrp="1"/>
          </p:cNvGraphicFramePr>
          <p:nvPr/>
        </p:nvGraphicFramePr>
        <p:xfrm>
          <a:off x="1394691" y="5079230"/>
          <a:ext cx="2059709" cy="741680"/>
        </p:xfrm>
        <a:graphic>
          <a:graphicData uri="http://schemas.openxmlformats.org/drawingml/2006/table">
            <a:tbl>
              <a:tblPr firstRow="1" bandRow="1">
                <a:tableStyleId>{5940675A-B579-460E-94D1-54222C63F5DA}</a:tableStyleId>
              </a:tblPr>
              <a:tblGrid>
                <a:gridCol w="2059709"/>
              </a:tblGrid>
              <a:tr h="370840">
                <a:tc>
                  <a:txBody>
                    <a:bodyPr/>
                    <a:lstStyle/>
                    <a:p>
                      <a:r>
                        <a:rPr lang="en-US" dirty="0" err="1"/>
                        <a:t>MaximumAge</a:t>
                      </a:r>
                      <a:endParaRPr lang="en-US" dirty="0"/>
                    </a:p>
                  </a:txBody>
                  <a:tcPr/>
                </a:tc>
              </a:tr>
              <a:tr h="370840">
                <a:tc>
                  <a:txBody>
                    <a:bodyPr/>
                    <a:lstStyle/>
                    <a:p>
                      <a:r>
                        <a:rPr lang="en-US" dirty="0"/>
                        <a:t>23</a:t>
                      </a:r>
                      <a:endParaRPr lang="en-US" dirty="0"/>
                    </a:p>
                  </a:txBody>
                  <a:tcPr/>
                </a:tc>
              </a:tr>
            </a:tbl>
          </a:graphicData>
        </a:graphic>
      </p:graphicFrame>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F36DCD7C-2CCD-44FB-AEA2-9FE5733133C7}"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GROUP BY clause</a:t>
            </a:r>
            <a:endParaRPr lang="en-US"/>
          </a:p>
        </p:txBody>
      </p:sp>
      <p:sp>
        <p:nvSpPr>
          <p:cNvPr id="3" name="Content Placeholder 2"/>
          <p:cNvSpPr>
            <a:spLocks noGrp="1"/>
          </p:cNvSpPr>
          <p:nvPr>
            <p:ph idx="1"/>
          </p:nvPr>
        </p:nvSpPr>
        <p:spPr/>
        <p:txBody>
          <a:bodyPr/>
          <a:p>
            <a:r>
              <a:rPr lang="en-US"/>
              <a:t>The GROUP BY clause is used to group rows from a table based on one or more columns.</a:t>
            </a:r>
            <a:endParaRPr lang="en-US"/>
          </a:p>
          <a:p>
            <a:r>
              <a:rPr lang="en-US"/>
              <a:t> It's often used in combination with aggregate functions like SUM, COUNT, AVG, etc., to perform calculations on groups of data rather than individual rows.</a:t>
            </a:r>
            <a:endParaRPr lang="en-US"/>
          </a:p>
          <a:p>
            <a:pPr marL="457200" lvl="1" indent="0">
              <a:buNone/>
            </a:pPr>
            <a:r>
              <a:rPr lang="en-US"/>
              <a:t>SELECT department_id, AVG(salary) AS avg_salary</a:t>
            </a:r>
            <a:endParaRPr lang="en-US"/>
          </a:p>
          <a:p>
            <a:pPr marL="457200" lvl="1" indent="0">
              <a:buNone/>
            </a:pPr>
            <a:r>
              <a:rPr lang="en-US"/>
              <a:t>FROM employees</a:t>
            </a:r>
            <a:endParaRPr lang="en-US"/>
          </a:p>
          <a:p>
            <a:pPr marL="457200" lvl="1" indent="0">
              <a:buNone/>
            </a:pPr>
            <a:r>
              <a:rPr lang="en-US"/>
              <a:t>GROUP BY department_id</a:t>
            </a:r>
            <a:endParaRPr lang="en-US"/>
          </a:p>
          <a:p>
            <a:pPr marL="457200" lvl="1" indent="0">
              <a:buNone/>
            </a:pPr>
            <a:r>
              <a:rPr lang="en-US"/>
              <a:t>HAVING AVG(salary) &gt; 50000;</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HAVING Clause</a:t>
            </a:r>
            <a:endParaRPr lang="en-US"/>
          </a:p>
        </p:txBody>
      </p:sp>
      <p:sp>
        <p:nvSpPr>
          <p:cNvPr id="3" name="Content Placeholder 2"/>
          <p:cNvSpPr>
            <a:spLocks noGrp="1"/>
          </p:cNvSpPr>
          <p:nvPr>
            <p:ph idx="1"/>
          </p:nvPr>
        </p:nvSpPr>
        <p:spPr/>
        <p:txBody>
          <a:bodyPr/>
          <a:p>
            <a:r>
              <a:rPr lang="en-US"/>
              <a:t>The HAVING clause is used to filter the grouped data based on aggregated values. </a:t>
            </a:r>
            <a:endParaRPr lang="en-US"/>
          </a:p>
          <a:p>
            <a:r>
              <a:rPr lang="en-US"/>
              <a:t>It allows you to specify conditions for the aggregated values calculated using aggregate functions.</a:t>
            </a:r>
            <a:endParaRPr lang="en-US"/>
          </a:p>
          <a:p>
            <a:pPr marL="0" indent="457200">
              <a:buNone/>
            </a:pPr>
            <a:r>
              <a:rPr lang="en-US"/>
              <a:t>SELECT department_id, AVG(salary) AS avg_salary</a:t>
            </a:r>
            <a:endParaRPr lang="en-US"/>
          </a:p>
          <a:p>
            <a:pPr marL="0" indent="457200">
              <a:buNone/>
            </a:pPr>
            <a:r>
              <a:rPr lang="en-US"/>
              <a:t>FROM employees</a:t>
            </a:r>
            <a:endParaRPr lang="en-US"/>
          </a:p>
          <a:p>
            <a:pPr marL="0" indent="457200">
              <a:buNone/>
            </a:pPr>
            <a:r>
              <a:rPr lang="en-US"/>
              <a:t>GROUP BY department_id</a:t>
            </a:r>
            <a:endParaRPr lang="en-US"/>
          </a:p>
          <a:p>
            <a:pPr marL="0" indent="457200">
              <a:buNone/>
            </a:pPr>
            <a:r>
              <a:rPr lang="en-US"/>
              <a:t>HAVING AVG(salary) &gt; 50000;</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are the difference between having and where clause?</a:t>
            </a:r>
            <a:endParaRPr lang="en-US"/>
          </a:p>
        </p:txBody>
      </p:sp>
      <p:pic>
        <p:nvPicPr>
          <p:cNvPr id="4" name="Content Placeholder 3"/>
          <p:cNvPicPr>
            <a:picLocks noChangeAspect="1"/>
          </p:cNvPicPr>
          <p:nvPr>
            <p:ph idx="1"/>
          </p:nvPr>
        </p:nvPicPr>
        <p:blipFill>
          <a:blip r:embed="rId1"/>
          <a:stretch>
            <a:fillRect/>
          </a:stretch>
        </p:blipFill>
        <p:spPr>
          <a:xfrm>
            <a:off x="1915160" y="365125"/>
            <a:ext cx="8691880" cy="60896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JOINS</a:t>
            </a:r>
            <a:endParaRPr lang="en-US"/>
          </a:p>
        </p:txBody>
      </p:sp>
      <p:sp>
        <p:nvSpPr>
          <p:cNvPr id="3" name="Content Placeholder 2"/>
          <p:cNvSpPr>
            <a:spLocks noGrp="1"/>
          </p:cNvSpPr>
          <p:nvPr>
            <p:ph idx="1"/>
          </p:nvPr>
        </p:nvSpPr>
        <p:spPr/>
        <p:txBody>
          <a:bodyPr>
            <a:normAutofit lnSpcReduction="10000"/>
          </a:bodyPr>
          <a:p>
            <a:r>
              <a:rPr lang="en-US"/>
              <a:t>SQL Join statement is used to combine data or rows from two or more tables based on a common field between them.</a:t>
            </a:r>
            <a:endParaRPr lang="en-US"/>
          </a:p>
          <a:p>
            <a:r>
              <a:rPr lang="en-US"/>
              <a:t> Different types of Joins are as follows: </a:t>
            </a:r>
            <a:endParaRPr lang="en-US"/>
          </a:p>
          <a:p>
            <a:r>
              <a:rPr lang="en-US"/>
              <a:t>INNER JOIN</a:t>
            </a:r>
            <a:endParaRPr lang="en-US"/>
          </a:p>
          <a:p>
            <a:r>
              <a:rPr lang="en-US"/>
              <a:t>LEFT JOIN</a:t>
            </a:r>
            <a:endParaRPr lang="en-US"/>
          </a:p>
          <a:p>
            <a:r>
              <a:rPr lang="en-US"/>
              <a:t>RIGHT JOIN</a:t>
            </a:r>
            <a:endParaRPr lang="en-US"/>
          </a:p>
          <a:p>
            <a:r>
              <a:rPr lang="en-US"/>
              <a:t>FULL JOIN</a:t>
            </a:r>
            <a:endParaRPr lang="en-US"/>
          </a:p>
          <a:p>
            <a:r>
              <a:rPr lang="en-US"/>
              <a:t>NATURAL JOIN </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5203825" y="706120"/>
            <a:ext cx="6877050" cy="4867275"/>
          </a:xfrm>
          <a:prstGeom prst="rect">
            <a:avLst/>
          </a:prstGeom>
        </p:spPr>
      </p:pic>
      <p:pic>
        <p:nvPicPr>
          <p:cNvPr id="4" name="Content Placeholder 3"/>
          <p:cNvPicPr>
            <a:picLocks noChangeAspect="1"/>
          </p:cNvPicPr>
          <p:nvPr>
            <p:ph idx="1"/>
          </p:nvPr>
        </p:nvPicPr>
        <p:blipFill>
          <a:blip r:embed="rId2"/>
          <a:stretch>
            <a:fillRect/>
          </a:stretch>
        </p:blipFill>
        <p:spPr>
          <a:xfrm>
            <a:off x="323215" y="1714500"/>
            <a:ext cx="6723380" cy="37439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INNER JOIN</a:t>
            </a:r>
            <a:endParaRPr lang="en-US"/>
          </a:p>
        </p:txBody>
      </p:sp>
      <p:sp>
        <p:nvSpPr>
          <p:cNvPr id="3" name="Content Placeholder 2"/>
          <p:cNvSpPr>
            <a:spLocks noGrp="1"/>
          </p:cNvSpPr>
          <p:nvPr>
            <p:ph idx="1"/>
          </p:nvPr>
        </p:nvSpPr>
        <p:spPr/>
        <p:txBody>
          <a:bodyPr>
            <a:normAutofit lnSpcReduction="10000"/>
          </a:bodyPr>
          <a:p>
            <a:r>
              <a:rPr lang="en-US"/>
              <a:t>SELECT table1.column1,table1.column2,table2.column1,....</a:t>
            </a:r>
            <a:endParaRPr lang="en-US"/>
          </a:p>
          <a:p>
            <a:r>
              <a:rPr lang="en-US"/>
              <a:t>FROM table1 </a:t>
            </a:r>
            <a:endParaRPr lang="en-US"/>
          </a:p>
          <a:p>
            <a:r>
              <a:rPr lang="en-US"/>
              <a:t>INNER JOIN table2</a:t>
            </a:r>
            <a:endParaRPr lang="en-US"/>
          </a:p>
          <a:p>
            <a:r>
              <a:rPr lang="en-US"/>
              <a:t>ON table1.matching_column = table2.matching_column;</a:t>
            </a:r>
            <a:endParaRPr lang="en-US"/>
          </a:p>
          <a:p>
            <a:endParaRPr lang="en-US"/>
          </a:p>
          <a:p>
            <a:endParaRPr lang="en-US"/>
          </a:p>
          <a:p>
            <a:r>
              <a:rPr lang="en-US"/>
              <a:t>table1: First table.</a:t>
            </a:r>
            <a:endParaRPr lang="en-US"/>
          </a:p>
          <a:p>
            <a:r>
              <a:rPr lang="en-US"/>
              <a:t>table2: Second table</a:t>
            </a:r>
            <a:endParaRPr lang="en-US"/>
          </a:p>
          <a:p>
            <a:r>
              <a:rPr lang="en-US"/>
              <a:t>matching_column: Column common to both the tables.</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pPr marL="457200" lvl="1" indent="0" algn="l">
              <a:buNone/>
            </a:pPr>
            <a:r>
              <a:rPr lang="en-US"/>
              <a:t>SELECT StudentCourse.COURSE_ID, Student.NAME, Student.AGE FROM Student</a:t>
            </a:r>
            <a:endParaRPr lang="en-US"/>
          </a:p>
          <a:p>
            <a:pPr marL="457200" lvl="1" indent="0" algn="l">
              <a:buNone/>
            </a:pPr>
            <a:r>
              <a:rPr lang="en-US"/>
              <a:t>INNER JOIN StudentCourse</a:t>
            </a:r>
            <a:endParaRPr lang="en-US"/>
          </a:p>
          <a:p>
            <a:pPr marL="457200" lvl="1" indent="0" algn="l">
              <a:buNone/>
            </a:pPr>
            <a:r>
              <a:rPr lang="en-US"/>
              <a:t>ON Student.ROLL_NO = StudentCourse.ROLL_NO;</a:t>
            </a:r>
            <a:endParaRPr lang="en-US"/>
          </a:p>
        </p:txBody>
      </p:sp>
      <p:pic>
        <p:nvPicPr>
          <p:cNvPr id="4" name="Picture 3"/>
          <p:cNvPicPr>
            <a:picLocks noChangeAspect="1"/>
          </p:cNvPicPr>
          <p:nvPr/>
        </p:nvPicPr>
        <p:blipFill>
          <a:blip r:embed="rId1"/>
          <a:stretch>
            <a:fillRect/>
          </a:stretch>
        </p:blipFill>
        <p:spPr>
          <a:xfrm>
            <a:off x="1357630" y="3243580"/>
            <a:ext cx="6402070" cy="27247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AND Operator:</a:t>
            </a:r>
            <a:r>
              <a:rPr lang="en-US"/>
              <a:t> This operator allows you to retrieve rows that satisfy multiple conditions.</a:t>
            </a:r>
            <a:endParaRPr lang="en-US"/>
          </a:p>
        </p:txBody>
      </p:sp>
      <p:sp>
        <p:nvSpPr>
          <p:cNvPr id="3" name="Content Placeholder 2"/>
          <p:cNvSpPr>
            <a:spLocks noGrp="1"/>
          </p:cNvSpPr>
          <p:nvPr>
            <p:ph idx="1"/>
          </p:nvPr>
        </p:nvSpPr>
        <p:spPr/>
        <p:txBody>
          <a:bodyPr/>
          <a:p>
            <a:pPr marL="0" indent="0">
              <a:buNone/>
            </a:pPr>
            <a:r>
              <a:rPr lang="en-US"/>
              <a:t>SELECT * FROM employees</a:t>
            </a:r>
            <a:endParaRPr lang="en-US"/>
          </a:p>
          <a:p>
            <a:pPr marL="0" indent="0">
              <a:buNone/>
            </a:pPr>
            <a:r>
              <a:rPr lang="en-US"/>
              <a:t>WHERE department = 'Sales' AND salary &gt; 55000;</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492885" y="3534410"/>
            <a:ext cx="9698990" cy="20472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LEFT JOIN</a:t>
            </a:r>
            <a:endParaRPr lang="en-US"/>
          </a:p>
        </p:txBody>
      </p:sp>
      <p:sp>
        <p:nvSpPr>
          <p:cNvPr id="3" name="Content Placeholder 2"/>
          <p:cNvSpPr>
            <a:spLocks noGrp="1"/>
          </p:cNvSpPr>
          <p:nvPr>
            <p:ph idx="1"/>
          </p:nvPr>
        </p:nvSpPr>
        <p:spPr/>
        <p:txBody>
          <a:bodyPr>
            <a:normAutofit fontScale="60000"/>
          </a:bodyPr>
          <a:p>
            <a:r>
              <a:rPr lang="en-US"/>
              <a:t>This join returns all the rows of the table on the left side of the join and matches rows for the table on the right side of the join. </a:t>
            </a:r>
            <a:endParaRPr lang="en-US"/>
          </a:p>
          <a:p>
            <a:r>
              <a:rPr lang="en-US"/>
              <a:t>For the rows for which there is no matching row on the right side, the result-set will contain null. </a:t>
            </a:r>
            <a:endParaRPr lang="en-US"/>
          </a:p>
          <a:p>
            <a:r>
              <a:rPr lang="en-US"/>
              <a:t>LEFT JOIN is also known as LEFT OUTER JOIN.</a:t>
            </a:r>
            <a:endParaRPr lang="en-US"/>
          </a:p>
          <a:p>
            <a:r>
              <a:rPr lang="en-US"/>
              <a:t>Syntax</a:t>
            </a:r>
            <a:endParaRPr lang="en-US"/>
          </a:p>
          <a:p>
            <a:pPr marL="457200" lvl="1" indent="0">
              <a:buNone/>
            </a:pPr>
            <a:r>
              <a:rPr lang="en-US"/>
              <a:t>SELECT table1.column1,table1.column2,table2.column1,....</a:t>
            </a:r>
            <a:endParaRPr lang="en-US"/>
          </a:p>
          <a:p>
            <a:pPr marL="457200" lvl="1" indent="0">
              <a:buNone/>
            </a:pPr>
            <a:r>
              <a:rPr lang="en-US"/>
              <a:t>FROM table1 </a:t>
            </a:r>
            <a:endParaRPr lang="en-US"/>
          </a:p>
          <a:p>
            <a:pPr marL="457200" lvl="1" indent="0">
              <a:buNone/>
            </a:pPr>
            <a:r>
              <a:rPr lang="en-US"/>
              <a:t>LEFT JOIN table2</a:t>
            </a:r>
            <a:endParaRPr lang="en-US"/>
          </a:p>
          <a:p>
            <a:pPr marL="457200" lvl="1" indent="0">
              <a:buNone/>
            </a:pPr>
            <a:r>
              <a:rPr lang="en-US"/>
              <a:t>ON table1.matching_column = table2.matching_column;</a:t>
            </a:r>
            <a:endParaRPr lang="en-US"/>
          </a:p>
          <a:p>
            <a:pPr marL="457200" lvl="1" indent="0">
              <a:buNone/>
            </a:pPr>
            <a:endParaRPr lang="en-US"/>
          </a:p>
          <a:p>
            <a:pPr marL="457200" lvl="1" indent="0">
              <a:buNone/>
            </a:pPr>
            <a:endParaRPr lang="en-US"/>
          </a:p>
          <a:p>
            <a:pPr marL="457200" lvl="1" indent="0">
              <a:buNone/>
            </a:pPr>
            <a:r>
              <a:rPr lang="en-US"/>
              <a:t>table1: First table.</a:t>
            </a:r>
            <a:endParaRPr lang="en-US"/>
          </a:p>
          <a:p>
            <a:pPr marL="457200" lvl="1" indent="0">
              <a:buNone/>
            </a:pPr>
            <a:r>
              <a:rPr lang="en-US"/>
              <a:t>table2: Second table</a:t>
            </a:r>
            <a:endParaRPr lang="en-US"/>
          </a:p>
          <a:p>
            <a:pPr marL="457200" lvl="1" indent="0">
              <a:buNone/>
            </a:pPr>
            <a:r>
              <a:rPr lang="en-US"/>
              <a:t>matching_column: Column common to both the tables.</a:t>
            </a:r>
            <a:endParaRPr lang="en-US"/>
          </a:p>
          <a:p>
            <a:pPr marL="0" lvl="0" indent="0">
              <a:buNone/>
            </a:pPr>
            <a:r>
              <a:rPr lang="en-US" i="1"/>
              <a:t>Note: We can also use LEFT OUTER JOIN instead of LEFT JOIN, both are the same.</a:t>
            </a:r>
            <a:endParaRPr lang="en-US" i="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Queries(LEFT JOIN): </a:t>
            </a:r>
            <a:endParaRPr lang="en-US"/>
          </a:p>
        </p:txBody>
      </p:sp>
      <p:sp>
        <p:nvSpPr>
          <p:cNvPr id="3" name="Content Placeholder 2"/>
          <p:cNvSpPr>
            <a:spLocks noGrp="1"/>
          </p:cNvSpPr>
          <p:nvPr>
            <p:ph idx="1"/>
          </p:nvPr>
        </p:nvSpPr>
        <p:spPr/>
        <p:txBody>
          <a:bodyPr/>
          <a:p>
            <a:pPr marL="457200" lvl="1" indent="0">
              <a:buNone/>
            </a:pPr>
            <a:r>
              <a:rPr lang="en-US"/>
              <a:t>SELECT Student.NAME,StudentCourse.COURSE_ID </a:t>
            </a:r>
            <a:endParaRPr lang="en-US"/>
          </a:p>
          <a:p>
            <a:pPr marL="457200" lvl="1" indent="0">
              <a:buNone/>
            </a:pPr>
            <a:r>
              <a:rPr lang="en-US"/>
              <a:t>FROM Student</a:t>
            </a:r>
            <a:endParaRPr lang="en-US"/>
          </a:p>
          <a:p>
            <a:pPr marL="457200" lvl="1" indent="0">
              <a:buNone/>
            </a:pPr>
            <a:r>
              <a:rPr lang="en-US"/>
              <a:t>LEFT JOIN StudentCourse </a:t>
            </a:r>
            <a:endParaRPr lang="en-US"/>
          </a:p>
          <a:p>
            <a:pPr marL="457200" lvl="1" indent="0">
              <a:buNone/>
            </a:pPr>
            <a:r>
              <a:rPr lang="en-US"/>
              <a:t>ON StudentCourse.ROLL_NO = Student.ROLL_NO;</a:t>
            </a:r>
            <a:endParaRPr lang="en-US"/>
          </a:p>
        </p:txBody>
      </p:sp>
      <p:pic>
        <p:nvPicPr>
          <p:cNvPr id="4" name="Picture 3"/>
          <p:cNvPicPr>
            <a:picLocks noChangeAspect="1"/>
          </p:cNvPicPr>
          <p:nvPr/>
        </p:nvPicPr>
        <p:blipFill>
          <a:blip r:embed="rId1"/>
          <a:stretch>
            <a:fillRect/>
          </a:stretch>
        </p:blipFill>
        <p:spPr>
          <a:xfrm>
            <a:off x="7946390" y="1825625"/>
            <a:ext cx="4006850" cy="34925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RIGHT JOIN</a:t>
            </a:r>
            <a:endParaRPr lang="en-US"/>
          </a:p>
        </p:txBody>
      </p:sp>
      <p:sp>
        <p:nvSpPr>
          <p:cNvPr id="3" name="Content Placeholder 2"/>
          <p:cNvSpPr>
            <a:spLocks noGrp="1"/>
          </p:cNvSpPr>
          <p:nvPr>
            <p:ph idx="1"/>
          </p:nvPr>
        </p:nvSpPr>
        <p:spPr/>
        <p:txBody>
          <a:bodyPr/>
          <a:p>
            <a:r>
              <a:rPr lang="en-US"/>
              <a:t>RIGHT JOIN is similar to LEFT JOIN. This join returns all the rows of the table on the right side of the join and matching rows for the table on the left side of the join. </a:t>
            </a:r>
            <a:endParaRPr lang="en-US"/>
          </a:p>
          <a:p>
            <a:r>
              <a:rPr lang="en-US"/>
              <a:t>For the rows for which there is no matching row on the left side, the result-set will contain null. </a:t>
            </a:r>
            <a:endParaRPr lang="en-US"/>
          </a:p>
          <a:p>
            <a:r>
              <a:rPr lang="en-US"/>
              <a:t>RIGHT JOIN is also known as RIGHT OUTER JOIN. </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Syntax:</a:t>
            </a:r>
            <a:endParaRPr lang="en-US"/>
          </a:p>
        </p:txBody>
      </p:sp>
      <p:sp>
        <p:nvSpPr>
          <p:cNvPr id="3" name="Content Placeholder 2"/>
          <p:cNvSpPr>
            <a:spLocks noGrp="1"/>
          </p:cNvSpPr>
          <p:nvPr>
            <p:ph idx="1"/>
          </p:nvPr>
        </p:nvSpPr>
        <p:spPr/>
        <p:txBody>
          <a:bodyPr>
            <a:normAutofit lnSpcReduction="20000"/>
          </a:bodyPr>
          <a:p>
            <a:pPr marL="0" indent="457200">
              <a:buNone/>
            </a:pPr>
            <a:r>
              <a:rPr lang="en-US"/>
              <a:t>SELECT table1.column1,table1.column2,table2.column1,....</a:t>
            </a:r>
            <a:endParaRPr lang="en-US"/>
          </a:p>
          <a:p>
            <a:pPr marL="0" indent="457200">
              <a:buNone/>
            </a:pPr>
            <a:r>
              <a:rPr lang="en-US"/>
              <a:t>FROM table1 </a:t>
            </a:r>
            <a:endParaRPr lang="en-US"/>
          </a:p>
          <a:p>
            <a:pPr marL="0" indent="457200">
              <a:buNone/>
            </a:pPr>
            <a:r>
              <a:rPr lang="en-US"/>
              <a:t>RIGHT JOIN table2</a:t>
            </a:r>
            <a:endParaRPr lang="en-US"/>
          </a:p>
          <a:p>
            <a:pPr marL="0" indent="457200">
              <a:buNone/>
            </a:pPr>
            <a:r>
              <a:rPr lang="en-US"/>
              <a:t>ON table1.matching_column = table2.matching_column;</a:t>
            </a:r>
            <a:endParaRPr lang="en-US"/>
          </a:p>
          <a:p>
            <a:pPr marL="0" indent="457200">
              <a:buNone/>
            </a:pPr>
            <a:endParaRPr lang="en-US"/>
          </a:p>
          <a:p>
            <a:pPr marL="0" indent="457200">
              <a:buNone/>
            </a:pPr>
            <a:r>
              <a:rPr lang="en-US"/>
              <a:t>table1: First table.</a:t>
            </a:r>
            <a:endParaRPr lang="en-US"/>
          </a:p>
          <a:p>
            <a:pPr marL="0" indent="457200">
              <a:buNone/>
            </a:pPr>
            <a:r>
              <a:rPr lang="en-US"/>
              <a:t>table2: Second table</a:t>
            </a:r>
            <a:endParaRPr lang="en-US"/>
          </a:p>
          <a:p>
            <a:pPr marL="0" indent="457200">
              <a:buNone/>
            </a:pPr>
            <a:r>
              <a:rPr lang="en-US"/>
              <a:t>matching_column: Column common to both the tables.</a:t>
            </a:r>
            <a:endParaRPr lang="en-US"/>
          </a:p>
          <a:p>
            <a:pPr marL="0" indent="0">
              <a:buNone/>
            </a:pPr>
            <a:r>
              <a:rPr lang="en-US" i="1"/>
              <a:t>Note: We can also use RIGHT OUTER JOIN instead of RIGHT JOIN, both are the same. </a:t>
            </a:r>
            <a:endParaRPr lang="en-US" i="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Queries(RIGHT JOIN):</a:t>
            </a:r>
            <a:endParaRPr lang="en-US"/>
          </a:p>
        </p:txBody>
      </p:sp>
      <p:sp>
        <p:nvSpPr>
          <p:cNvPr id="3" name="Content Placeholder 2"/>
          <p:cNvSpPr>
            <a:spLocks noGrp="1"/>
          </p:cNvSpPr>
          <p:nvPr>
            <p:ph idx="1"/>
          </p:nvPr>
        </p:nvSpPr>
        <p:spPr/>
        <p:txBody>
          <a:bodyPr/>
          <a:p>
            <a:pPr marL="0" indent="0">
              <a:buNone/>
            </a:pPr>
            <a:r>
              <a:rPr lang="en-US" sz="2000"/>
              <a:t>SELECT Student.NAME,StudentCourse.COURSE_ID </a:t>
            </a:r>
            <a:endParaRPr lang="en-US" sz="2000"/>
          </a:p>
          <a:p>
            <a:pPr marL="0" indent="0">
              <a:buNone/>
            </a:pPr>
            <a:r>
              <a:rPr lang="en-US" sz="2000"/>
              <a:t>FROM Student</a:t>
            </a:r>
            <a:endParaRPr lang="en-US" sz="2000"/>
          </a:p>
          <a:p>
            <a:pPr marL="0" indent="0">
              <a:buNone/>
            </a:pPr>
            <a:r>
              <a:rPr lang="en-US" sz="2000"/>
              <a:t>RIGHT JOIN StudentCourse </a:t>
            </a:r>
            <a:endParaRPr lang="en-US" sz="2000"/>
          </a:p>
          <a:p>
            <a:pPr marL="0" indent="0">
              <a:buNone/>
            </a:pPr>
            <a:r>
              <a:rPr lang="en-US" sz="2000"/>
              <a:t>ON StudentCourse.ROLL_NO = Student.ROLL_NO;</a:t>
            </a:r>
            <a:endParaRPr lang="en-US" sz="2000"/>
          </a:p>
        </p:txBody>
      </p:sp>
      <p:pic>
        <p:nvPicPr>
          <p:cNvPr id="4" name="Picture 3"/>
          <p:cNvPicPr>
            <a:picLocks noChangeAspect="1"/>
          </p:cNvPicPr>
          <p:nvPr/>
        </p:nvPicPr>
        <p:blipFill>
          <a:blip r:embed="rId1"/>
          <a:stretch>
            <a:fillRect/>
          </a:stretch>
        </p:blipFill>
        <p:spPr>
          <a:xfrm>
            <a:off x="6188075" y="1825625"/>
            <a:ext cx="5305425" cy="45529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FULL JOIN</a:t>
            </a:r>
            <a:endParaRPr lang="en-US"/>
          </a:p>
        </p:txBody>
      </p:sp>
      <p:sp>
        <p:nvSpPr>
          <p:cNvPr id="3" name="Content Placeholder 2"/>
          <p:cNvSpPr>
            <a:spLocks noGrp="1"/>
          </p:cNvSpPr>
          <p:nvPr>
            <p:ph idx="1"/>
          </p:nvPr>
        </p:nvSpPr>
        <p:spPr>
          <a:xfrm>
            <a:off x="937895" y="1765935"/>
            <a:ext cx="10515600" cy="4351338"/>
          </a:xfrm>
        </p:spPr>
        <p:txBody>
          <a:bodyPr>
            <a:normAutofit fontScale="80000"/>
          </a:bodyPr>
          <a:p>
            <a:r>
              <a:rPr lang="en-US"/>
              <a:t>FULL JOIN creates the result-set by combining results of both LEFT JOIN and RIGHT JOIN. </a:t>
            </a:r>
            <a:endParaRPr lang="en-US"/>
          </a:p>
          <a:p>
            <a:r>
              <a:rPr lang="en-US"/>
              <a:t>The result-set will contain all the rows from both tables. </a:t>
            </a:r>
            <a:endParaRPr lang="en-US"/>
          </a:p>
          <a:p>
            <a:r>
              <a:rPr lang="en-US"/>
              <a:t>For the rows for which there is no matching, the result-set will contain NULL values.</a:t>
            </a:r>
            <a:endParaRPr lang="en-US"/>
          </a:p>
          <a:p>
            <a:r>
              <a:rPr lang="en-US"/>
              <a:t>syntax:</a:t>
            </a:r>
            <a:endParaRPr lang="en-US"/>
          </a:p>
          <a:p>
            <a:pPr marL="457200" lvl="1" indent="0">
              <a:buNone/>
            </a:pPr>
            <a:r>
              <a:rPr lang="en-US"/>
              <a:t>SELECT table1.column1,table1.column2,table2.column1,....</a:t>
            </a:r>
            <a:endParaRPr lang="en-US"/>
          </a:p>
          <a:p>
            <a:pPr marL="457200" lvl="1" indent="0">
              <a:buNone/>
            </a:pPr>
            <a:r>
              <a:rPr lang="en-US"/>
              <a:t>FROM table1 </a:t>
            </a:r>
            <a:endParaRPr lang="en-US"/>
          </a:p>
          <a:p>
            <a:pPr marL="457200" lvl="1" indent="0">
              <a:buNone/>
            </a:pPr>
            <a:r>
              <a:rPr lang="en-US"/>
              <a:t>FULL JOIN table2</a:t>
            </a:r>
            <a:endParaRPr lang="en-US"/>
          </a:p>
          <a:p>
            <a:pPr marL="457200" lvl="1" indent="0">
              <a:buNone/>
            </a:pPr>
            <a:r>
              <a:rPr lang="en-US"/>
              <a:t>ON table1.matching_column = table2.matching_column;</a:t>
            </a:r>
            <a:endParaRPr lang="en-US"/>
          </a:p>
          <a:p>
            <a:pPr marL="457200" lvl="1" indent="0">
              <a:buNone/>
            </a:pPr>
            <a:endParaRPr lang="en-US"/>
          </a:p>
          <a:p>
            <a:pPr marL="457200" lvl="1" indent="0">
              <a:buNone/>
            </a:pPr>
            <a:r>
              <a:rPr lang="en-US"/>
              <a:t>table1: First table.</a:t>
            </a:r>
            <a:endParaRPr lang="en-US"/>
          </a:p>
          <a:p>
            <a:pPr marL="457200" lvl="1" indent="0">
              <a:buNone/>
            </a:pPr>
            <a:r>
              <a:rPr lang="en-US"/>
              <a:t>table2: Second table</a:t>
            </a:r>
            <a:endParaRPr lang="en-US"/>
          </a:p>
          <a:p>
            <a:pPr marL="457200" lvl="1" indent="0">
              <a:buNone/>
            </a:pPr>
            <a:r>
              <a:rPr lang="en-US"/>
              <a:t>matching_column: Column common to both the tables.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Example Queries(FULL JOIN): </a:t>
            </a:r>
            <a:br>
              <a:rPr lang="en-US"/>
            </a:br>
            <a:endParaRPr lang="en-US"/>
          </a:p>
        </p:txBody>
      </p:sp>
      <p:sp>
        <p:nvSpPr>
          <p:cNvPr id="3" name="Content Placeholder 2"/>
          <p:cNvSpPr>
            <a:spLocks noGrp="1"/>
          </p:cNvSpPr>
          <p:nvPr>
            <p:ph idx="1"/>
          </p:nvPr>
        </p:nvSpPr>
        <p:spPr/>
        <p:txBody>
          <a:bodyPr/>
          <a:p>
            <a:pPr marL="0" indent="457200">
              <a:buNone/>
            </a:pPr>
            <a:r>
              <a:rPr lang="en-US"/>
              <a:t>SELECT Student.NAME,StudentCourse.COURSE_ID </a:t>
            </a:r>
            <a:endParaRPr lang="en-US"/>
          </a:p>
          <a:p>
            <a:pPr marL="0" indent="457200">
              <a:buNone/>
            </a:pPr>
            <a:r>
              <a:rPr lang="en-US"/>
              <a:t>FROM Student</a:t>
            </a:r>
            <a:endParaRPr lang="en-US"/>
          </a:p>
          <a:p>
            <a:pPr marL="0" indent="457200">
              <a:buNone/>
            </a:pPr>
            <a:r>
              <a:rPr lang="en-US"/>
              <a:t>FULL JOIN StudentCourse </a:t>
            </a:r>
            <a:endParaRPr lang="en-US"/>
          </a:p>
          <a:p>
            <a:pPr marL="0" indent="457200">
              <a:buNone/>
            </a:pPr>
            <a:r>
              <a:rPr lang="en-US"/>
              <a:t>ON StudentCourse.ROLL_NO = Student.ROLL_NO;</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Altering Database VIEW</a:t>
            </a:r>
            <a:endParaRPr lang="en-US"/>
          </a:p>
        </p:txBody>
      </p:sp>
      <p:sp>
        <p:nvSpPr>
          <p:cNvPr id="3" name="Content Placeholder 2"/>
          <p:cNvSpPr>
            <a:spLocks noGrp="1"/>
          </p:cNvSpPr>
          <p:nvPr>
            <p:ph idx="1"/>
          </p:nvPr>
        </p:nvSpPr>
        <p:spPr/>
        <p:txBody>
          <a:bodyPr/>
          <a:p>
            <a:r>
              <a:rPr lang="en-US"/>
              <a:t>Creating and altering views are tasks commonly performed in database management systems (DBMS) to provide a simplified or customized way of querying data from one or more tables. </a:t>
            </a:r>
            <a:endParaRPr lang="en-US"/>
          </a:p>
          <a:p>
            <a:r>
              <a:rPr lang="en-US"/>
              <a:t>A view is a virtual table that contains the result of a SELECT query and is stored in the database. </a:t>
            </a:r>
            <a:endParaRPr lang="en-US"/>
          </a:p>
          <a:p>
            <a:r>
              <a:rPr lang="en-US"/>
              <a:t>Views can be used to encapsulate complex queries, restrict access to sensitive data, and provide a more user-friendly interface to the database.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Creating a View:</a:t>
            </a:r>
            <a:endParaRPr lang="en-US"/>
          </a:p>
        </p:txBody>
      </p:sp>
      <p:sp>
        <p:nvSpPr>
          <p:cNvPr id="3" name="Content Placeholder 2"/>
          <p:cNvSpPr>
            <a:spLocks noGrp="1"/>
          </p:cNvSpPr>
          <p:nvPr>
            <p:ph idx="1"/>
          </p:nvPr>
        </p:nvSpPr>
        <p:spPr/>
        <p:txBody>
          <a:bodyPr/>
          <a:p>
            <a:pPr marL="0" indent="0">
              <a:buNone/>
            </a:pPr>
            <a:r>
              <a:rPr lang="en-US"/>
              <a:t>To create a view, you typically use the CREATE VIEW statement. Here's the basic syntax:</a:t>
            </a:r>
            <a:endParaRPr lang="en-US"/>
          </a:p>
          <a:p>
            <a:pPr marL="0" indent="0">
              <a:buNone/>
            </a:pPr>
            <a:endParaRPr lang="en-US"/>
          </a:p>
          <a:p>
            <a:pPr marL="457200" lvl="1" indent="0">
              <a:buNone/>
            </a:pPr>
            <a:r>
              <a:rPr lang="en-US"/>
              <a:t>CREATE VIEW view_name AS</a:t>
            </a:r>
            <a:endParaRPr lang="en-US"/>
          </a:p>
          <a:p>
            <a:pPr marL="457200" lvl="1" indent="0">
              <a:buNone/>
            </a:pPr>
            <a:r>
              <a:rPr lang="en-US"/>
              <a:t>SELECT column1, column2, ...</a:t>
            </a:r>
            <a:endParaRPr lang="en-US"/>
          </a:p>
          <a:p>
            <a:pPr marL="457200" lvl="1" indent="0">
              <a:buNone/>
            </a:pPr>
            <a:r>
              <a:rPr lang="en-US"/>
              <a:t>FROM table_name</a:t>
            </a:r>
            <a:endParaRPr lang="en-US"/>
          </a:p>
          <a:p>
            <a:pPr marL="457200" lvl="1" indent="0">
              <a:buNone/>
            </a:pPr>
            <a:r>
              <a:rPr lang="en-US"/>
              <a:t>WHERE condition;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i="1"/>
              <a:t>Suppose you have a database with a table named "employees" and you want to create a view that shows only the names and job titles of employees with a certain job title:</a:t>
            </a:r>
            <a:endParaRPr lang="en-US" i="1"/>
          </a:p>
          <a:p>
            <a:pPr marL="0" indent="457200">
              <a:buNone/>
            </a:pPr>
            <a:r>
              <a:rPr lang="en-US"/>
              <a:t>CREATE VIEW employee_names_titles AS</a:t>
            </a:r>
            <a:endParaRPr lang="en-US"/>
          </a:p>
          <a:p>
            <a:pPr marL="0" indent="457200">
              <a:buNone/>
            </a:pPr>
            <a:r>
              <a:rPr lang="en-US"/>
              <a:t>SELECT employee_name, job_title</a:t>
            </a:r>
            <a:endParaRPr lang="en-US"/>
          </a:p>
          <a:p>
            <a:pPr marL="0" indent="457200">
              <a:buNone/>
            </a:pPr>
            <a:r>
              <a:rPr lang="en-US"/>
              <a:t>FROM employees</a:t>
            </a:r>
            <a:endParaRPr lang="en-US"/>
          </a:p>
          <a:p>
            <a:pPr marL="0" indent="457200">
              <a:buNone/>
            </a:pPr>
            <a:r>
              <a:rPr lang="en-US"/>
              <a:t>WHERE job_title = 'Manager';</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809115"/>
          </a:xfrm>
        </p:spPr>
        <p:txBody>
          <a:bodyPr>
            <a:normAutofit fontScale="90000"/>
          </a:bodyPr>
          <a:p>
            <a:r>
              <a:rPr lang="en-US" b="1"/>
              <a:t>OR Operator: </a:t>
            </a:r>
            <a:r>
              <a:rPr lang="en-US"/>
              <a:t>This operator allows you to retrieve rows that satisfy at least one of the specified conditions.</a:t>
            </a:r>
            <a:endParaRPr lang="en-US"/>
          </a:p>
        </p:txBody>
      </p:sp>
      <p:sp>
        <p:nvSpPr>
          <p:cNvPr id="3" name="Content Placeholder 2"/>
          <p:cNvSpPr>
            <a:spLocks noGrp="1"/>
          </p:cNvSpPr>
          <p:nvPr>
            <p:ph idx="1"/>
          </p:nvPr>
        </p:nvSpPr>
        <p:spPr>
          <a:xfrm>
            <a:off x="838200" y="2368550"/>
            <a:ext cx="10515600" cy="3808730"/>
          </a:xfrm>
        </p:spPr>
        <p:txBody>
          <a:bodyPr/>
          <a:p>
            <a:pPr marL="0" indent="0">
              <a:buNone/>
            </a:pPr>
            <a:r>
              <a:rPr lang="en-US"/>
              <a:t>SELECT * FROM orders</a:t>
            </a:r>
            <a:endParaRPr lang="en-US"/>
          </a:p>
          <a:p>
            <a:pPr marL="0" indent="0">
              <a:buNone/>
            </a:pPr>
            <a:r>
              <a:rPr lang="en-US"/>
              <a:t>WHERE status = 'Shipped' OR total_amount &gt; 1000;</a:t>
            </a:r>
            <a:endParaRPr lang="en-US"/>
          </a:p>
        </p:txBody>
      </p:sp>
      <p:pic>
        <p:nvPicPr>
          <p:cNvPr id="4" name="Picture 3"/>
          <p:cNvPicPr>
            <a:picLocks noChangeAspect="1"/>
          </p:cNvPicPr>
          <p:nvPr/>
        </p:nvPicPr>
        <p:blipFill>
          <a:blip r:embed="rId1"/>
          <a:stretch>
            <a:fillRect/>
          </a:stretch>
        </p:blipFill>
        <p:spPr>
          <a:xfrm>
            <a:off x="1949450" y="3705225"/>
            <a:ext cx="8143875" cy="24720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Altering a View:</a:t>
            </a:r>
            <a:endParaRPr lang="en-US"/>
          </a:p>
        </p:txBody>
      </p:sp>
      <p:sp>
        <p:nvSpPr>
          <p:cNvPr id="3" name="Content Placeholder 2"/>
          <p:cNvSpPr>
            <a:spLocks noGrp="1"/>
          </p:cNvSpPr>
          <p:nvPr>
            <p:ph idx="1"/>
          </p:nvPr>
        </p:nvSpPr>
        <p:spPr/>
        <p:txBody>
          <a:bodyPr/>
          <a:p>
            <a:r>
              <a:rPr lang="en-US"/>
              <a:t>We can also alter a view to modify its definition. </a:t>
            </a:r>
            <a:endParaRPr lang="en-US"/>
          </a:p>
          <a:p>
            <a:r>
              <a:rPr lang="en-US"/>
              <a:t>This might involve changing the columns, the underlying query, or other aspects of the view.</a:t>
            </a:r>
            <a:endParaRPr lang="en-US"/>
          </a:p>
          <a:p>
            <a:r>
              <a:rPr lang="en-US"/>
              <a:t> However, not all DBMS support altering views.</a:t>
            </a:r>
            <a:endParaRPr lang="en-US"/>
          </a:p>
          <a:p>
            <a:r>
              <a:rPr lang="en-US"/>
              <a:t>syntax:</a:t>
            </a:r>
            <a:endParaRPr lang="en-US"/>
          </a:p>
          <a:p>
            <a:pPr marL="457200" lvl="1" indent="0">
              <a:buNone/>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p>
            <a:r>
              <a:rPr lang="en-US"/>
              <a:t>Let's say you want to modify the "employee_names_titles" view to include a column for the department each employee belongs to:</a:t>
            </a:r>
            <a:endParaRPr lang="en-US"/>
          </a:p>
          <a:p>
            <a:pPr marL="457200" lvl="1" indent="0">
              <a:buNone/>
            </a:pPr>
            <a:r>
              <a:rPr lang="en-US"/>
              <a:t>ALTER VIEW employee_names_titles AS</a:t>
            </a:r>
            <a:endParaRPr lang="en-US"/>
          </a:p>
          <a:p>
            <a:pPr marL="457200" lvl="1" indent="0">
              <a:buNone/>
            </a:pPr>
            <a:r>
              <a:rPr lang="en-US"/>
              <a:t>SELECT employee_name, job_title, department</a:t>
            </a:r>
            <a:endParaRPr lang="en-US"/>
          </a:p>
          <a:p>
            <a:pPr marL="457200" lvl="1" indent="0">
              <a:buNone/>
            </a:pPr>
            <a:r>
              <a:rPr lang="en-US"/>
              <a:t>FROM employees</a:t>
            </a:r>
            <a:endParaRPr lang="en-US"/>
          </a:p>
          <a:p>
            <a:pPr marL="457200" lvl="1" indent="0">
              <a:buNone/>
            </a:pPr>
            <a:r>
              <a:rPr lang="en-US"/>
              <a:t>WHERE job_title = 'Manager';</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Dropping a View:</a:t>
            </a:r>
            <a:endParaRPr lang="en-US"/>
          </a:p>
        </p:txBody>
      </p:sp>
      <p:sp>
        <p:nvSpPr>
          <p:cNvPr id="3" name="Content Placeholder 2"/>
          <p:cNvSpPr>
            <a:spLocks noGrp="1"/>
          </p:cNvSpPr>
          <p:nvPr>
            <p:ph idx="1"/>
          </p:nvPr>
        </p:nvSpPr>
        <p:spPr/>
        <p:txBody>
          <a:bodyPr>
            <a:normAutofit lnSpcReduction="20000"/>
          </a:bodyPr>
          <a:p>
            <a:r>
              <a:rPr lang="en-US"/>
              <a:t>If you no longer need a view, you can drop it using the DROP VIEW statement:</a:t>
            </a:r>
            <a:endParaRPr lang="en-US"/>
          </a:p>
          <a:p>
            <a:pPr marL="457200" lvl="1" indent="0">
              <a:buNone/>
            </a:pPr>
            <a:r>
              <a:rPr lang="en-US"/>
              <a:t>DROP VIEW view_name;</a:t>
            </a:r>
            <a:endParaRPr lang="en-US"/>
          </a:p>
          <a:p>
            <a:pPr marL="0" lvl="0" indent="0">
              <a:buNone/>
            </a:pPr>
            <a:r>
              <a:rPr lang="en-US"/>
              <a:t>Example:</a:t>
            </a:r>
            <a:endParaRPr lang="en-US"/>
          </a:p>
          <a:p>
            <a:pPr marL="0" lvl="0" indent="0">
              <a:buNone/>
            </a:pPr>
            <a:r>
              <a:rPr lang="en-US"/>
              <a:t>To remove the "employee_names_titles" view, you can execute:</a:t>
            </a:r>
            <a:endParaRPr lang="en-US"/>
          </a:p>
          <a:p>
            <a:pPr marL="0" lvl="0" indent="0">
              <a:buNone/>
            </a:pPr>
            <a:r>
              <a:rPr lang="en-US"/>
              <a:t>DROP VIEW employee_names_titles;</a:t>
            </a:r>
            <a:endParaRPr lang="en-US"/>
          </a:p>
          <a:p>
            <a:pPr marL="0" lvl="0" indent="0">
              <a:buNone/>
            </a:pPr>
            <a:endParaRPr lang="en-US"/>
          </a:p>
          <a:p>
            <a:pPr marL="0" lvl="0" indent="0">
              <a:buNone/>
            </a:pPr>
            <a:r>
              <a:rPr lang="en-US" i="1"/>
              <a:t>Keep in mind that views do not store data themselves; they are simply queries that are stored as objects in the database. When you query a view, the database engine runs the underlying SELECT statement and presents the result as if it were a table.</a:t>
            </a:r>
            <a:endParaRPr lang="en-US"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542415"/>
          </a:xfrm>
        </p:spPr>
        <p:txBody>
          <a:bodyPr>
            <a:normAutofit fontScale="90000"/>
          </a:bodyPr>
          <a:p>
            <a:r>
              <a:rPr lang="en-US" b="1"/>
              <a:t>NOT Operator: </a:t>
            </a:r>
            <a:r>
              <a:rPr lang="en-US"/>
              <a:t>This operator negates a condition, allowing you to retrieve rows that do not meet a certain condition.</a:t>
            </a:r>
            <a:endParaRPr lang="en-US"/>
          </a:p>
        </p:txBody>
      </p:sp>
      <p:sp>
        <p:nvSpPr>
          <p:cNvPr id="3" name="Content Placeholder 2"/>
          <p:cNvSpPr>
            <a:spLocks noGrp="1"/>
          </p:cNvSpPr>
          <p:nvPr>
            <p:ph idx="1"/>
          </p:nvPr>
        </p:nvSpPr>
        <p:spPr>
          <a:xfrm>
            <a:off x="838200" y="2585720"/>
            <a:ext cx="10515600" cy="3591560"/>
          </a:xfrm>
        </p:spPr>
        <p:txBody>
          <a:bodyPr/>
          <a:p>
            <a:pPr marL="0" indent="0">
              <a:buNone/>
            </a:pPr>
            <a:r>
              <a:rPr lang="en-US"/>
              <a:t>SELECT * FROM employees</a:t>
            </a:r>
            <a:endParaRPr lang="en-US"/>
          </a:p>
          <a:p>
            <a:pPr marL="0" indent="0">
              <a:buNone/>
            </a:pPr>
            <a:r>
              <a:rPr lang="en-US"/>
              <a:t>WHERE NOT department = 'Sales';</a:t>
            </a:r>
            <a:endParaRPr lang="en-US"/>
          </a:p>
          <a:p>
            <a:pPr marL="0" indent="0">
              <a:buNone/>
            </a:pP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075690" y="3724275"/>
            <a:ext cx="10337165" cy="2453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734820"/>
          </a:xfrm>
        </p:spPr>
        <p:txBody>
          <a:bodyPr>
            <a:normAutofit fontScale="90000"/>
          </a:bodyPr>
          <a:p>
            <a:r>
              <a:rPr lang="en-US"/>
              <a:t>Combining Logical Operators: You can also combine multiple logical operators to create more intricate conditions.</a:t>
            </a:r>
            <a:endParaRPr lang="en-US"/>
          </a:p>
        </p:txBody>
      </p:sp>
      <p:sp>
        <p:nvSpPr>
          <p:cNvPr id="3" name="Content Placeholder 2"/>
          <p:cNvSpPr>
            <a:spLocks noGrp="1"/>
          </p:cNvSpPr>
          <p:nvPr>
            <p:ph idx="1"/>
          </p:nvPr>
        </p:nvSpPr>
        <p:spPr>
          <a:xfrm>
            <a:off x="838200" y="2244725"/>
            <a:ext cx="10515600" cy="3932555"/>
          </a:xfrm>
        </p:spPr>
        <p:txBody>
          <a:bodyPr/>
          <a:p>
            <a:pPr marL="0" indent="0">
              <a:buNone/>
            </a:pPr>
            <a:r>
              <a:rPr lang="en-US" sz="2400"/>
              <a:t>SELECT * FROM orders</a:t>
            </a:r>
            <a:endParaRPr lang="en-US" sz="2400"/>
          </a:p>
          <a:p>
            <a:pPr marL="0" indent="0">
              <a:buNone/>
            </a:pPr>
            <a:r>
              <a:rPr lang="en-US" sz="2400"/>
              <a:t>WHERE (order_date &gt;= '2023-01-01' AND order_date &lt;= '2023-06-30')</a:t>
            </a:r>
            <a:endParaRPr lang="en-US" sz="2400"/>
          </a:p>
          <a:p>
            <a:pPr marL="0" indent="0">
              <a:buNone/>
            </a:pPr>
            <a:r>
              <a:rPr lang="en-US" sz="2400"/>
              <a:t>OR (total_amount &gt; 1000 AND status = 'Shipped');</a:t>
            </a:r>
            <a:endParaRPr lang="en-US" sz="2400"/>
          </a:p>
        </p:txBody>
      </p:sp>
      <p:pic>
        <p:nvPicPr>
          <p:cNvPr id="4" name="Picture 3"/>
          <p:cNvPicPr>
            <a:picLocks noChangeAspect="1"/>
          </p:cNvPicPr>
          <p:nvPr/>
        </p:nvPicPr>
        <p:blipFill>
          <a:blip r:embed="rId1"/>
          <a:stretch>
            <a:fillRect/>
          </a:stretch>
        </p:blipFill>
        <p:spPr>
          <a:xfrm>
            <a:off x="2027555" y="3624580"/>
            <a:ext cx="6838950" cy="2552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BETWEEN / NOT BETWEEN operator </a:t>
            </a:r>
            <a:endParaRPr lang="en-US"/>
          </a:p>
        </p:txBody>
      </p:sp>
      <p:sp>
        <p:nvSpPr>
          <p:cNvPr id="3" name="Content Placeholder 2"/>
          <p:cNvSpPr>
            <a:spLocks noGrp="1"/>
          </p:cNvSpPr>
          <p:nvPr>
            <p:ph idx="1"/>
          </p:nvPr>
        </p:nvSpPr>
        <p:spPr/>
        <p:txBody>
          <a:bodyPr/>
          <a:p>
            <a:r>
              <a:rPr lang="en-US"/>
              <a:t>Using the BETWEEN operator:</a:t>
            </a:r>
            <a:endParaRPr lang="en-US"/>
          </a:p>
          <a:p>
            <a:pPr marL="0" indent="0">
              <a:buNone/>
            </a:pPr>
            <a:r>
              <a:rPr lang="en-US"/>
              <a:t>SELECT * FROM orders</a:t>
            </a:r>
            <a:endParaRPr lang="en-US"/>
          </a:p>
          <a:p>
            <a:pPr marL="0" indent="0">
              <a:buNone/>
            </a:pPr>
            <a:r>
              <a:rPr lang="en-US"/>
              <a:t>WHERE order_date BETWEEN '2023-01-01' AND '2023-06-30';</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358900" y="3638550"/>
            <a:ext cx="8954770" cy="2232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Using the NOT BETWEEN operator:</a:t>
            </a:r>
            <a:endParaRPr lang="en-US"/>
          </a:p>
        </p:txBody>
      </p:sp>
      <p:sp>
        <p:nvSpPr>
          <p:cNvPr id="3" name="Content Placeholder 2"/>
          <p:cNvSpPr>
            <a:spLocks noGrp="1"/>
          </p:cNvSpPr>
          <p:nvPr>
            <p:ph idx="1"/>
          </p:nvPr>
        </p:nvSpPr>
        <p:spPr/>
        <p:txBody>
          <a:bodyPr/>
          <a:p>
            <a:pPr marL="0" indent="0">
              <a:buNone/>
            </a:pPr>
            <a:r>
              <a:rPr lang="en-US"/>
              <a:t>SELECT * FROM orders</a:t>
            </a:r>
            <a:endParaRPr lang="en-US"/>
          </a:p>
          <a:p>
            <a:pPr marL="0" indent="0">
              <a:buNone/>
            </a:pPr>
            <a:r>
              <a:rPr lang="en-US"/>
              <a:t>WHERE order_date NOT BETWEEN '2023-01-01' AND '2023-06-30';</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1871345" y="3050540"/>
            <a:ext cx="9048115" cy="23342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12208</Words>
  <Application>WPS Presentation</Application>
  <PresentationFormat>Widescreen</PresentationFormat>
  <Paragraphs>579</Paragraphs>
  <Slides>52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Arial</vt:lpstr>
      <vt:lpstr>SimSun</vt:lpstr>
      <vt:lpstr>Wingdings</vt:lpstr>
      <vt:lpstr>Calibri Light</vt:lpstr>
      <vt:lpstr>Calibri</vt:lpstr>
      <vt:lpstr>Microsoft YaHei</vt:lpstr>
      <vt:lpstr>Arial Unicode MS</vt:lpstr>
      <vt:lpstr>Office Theme</vt:lpstr>
      <vt:lpstr>DATABASE MANAGEMENT SYSTEM</vt:lpstr>
      <vt:lpstr>PowerPoint 演示文稿</vt:lpstr>
      <vt:lpstr>Logical Operator</vt:lpstr>
      <vt:lpstr>AND Operator: This operator allows you to retrieve rows that satisfy multiple conditions.</vt:lpstr>
      <vt:lpstr>OR Operator: This operator allows you to retrieve rows that satisfy at least one of the specified conditions.</vt:lpstr>
      <vt:lpstr>NOT Operator: This operator negates a condition, allowing you to retrieve rows that do not meet a certain condition.</vt:lpstr>
      <vt:lpstr>Combining Logical Operators: You can also combine multiple logical operators to create more intricate conditions.</vt:lpstr>
      <vt:lpstr>BETWEEN / NOT BETWEEN operator </vt:lpstr>
      <vt:lpstr>Using the NOT BETWEEN operator:</vt:lpstr>
      <vt:lpstr>IN Operator</vt:lpstr>
      <vt:lpstr> wildcards (LIKE operator)</vt:lpstr>
      <vt:lpstr>Here are some guidelines on when to use each wildcard:</vt:lpstr>
      <vt:lpstr>Example1: (using the % wildcard)</vt:lpstr>
      <vt:lpstr>Example 2 (using the _ wildcard )</vt:lpstr>
      <vt:lpstr>ORDER BY Statement (Sorting the output)</vt:lpstr>
      <vt:lpstr>Example</vt:lpstr>
      <vt:lpstr>SQL ALIASES</vt:lpstr>
      <vt:lpstr>Table Aliases:</vt:lpstr>
      <vt:lpstr>Column Aliases:</vt:lpstr>
      <vt:lpstr>Introduction To Aggregate Function</vt:lpstr>
      <vt:lpstr>Aggregate functions</vt:lpstr>
      <vt:lpstr>Table for examples</vt:lpstr>
      <vt:lpstr>COUNT</vt:lpstr>
      <vt:lpstr>Count cont.</vt:lpstr>
      <vt:lpstr>Count cont.</vt:lpstr>
      <vt:lpstr>Count cont.</vt:lpstr>
      <vt:lpstr>Count cont.</vt:lpstr>
      <vt:lpstr>Count cont.</vt:lpstr>
      <vt:lpstr>SUM</vt:lpstr>
      <vt:lpstr>AVG</vt:lpstr>
      <vt:lpstr>MIN</vt:lpstr>
      <vt:lpstr>MAX</vt:lpstr>
      <vt:lpstr>GROUP BY clause</vt:lpstr>
      <vt:lpstr>HAVING Clause</vt:lpstr>
      <vt:lpstr>What are the difference between having and where clause?</vt:lpstr>
      <vt:lpstr>Types of JOINS</vt:lpstr>
      <vt:lpstr>PowerPoint 演示文稿</vt:lpstr>
      <vt:lpstr>INNER JOIN</vt:lpstr>
      <vt:lpstr>Example:</vt:lpstr>
      <vt:lpstr>LEFT JOIN</vt:lpstr>
      <vt:lpstr>Example Queries(LEFT JOIN): </vt:lpstr>
      <vt:lpstr>RIGHT JOIN</vt:lpstr>
      <vt:lpstr>Syntax:</vt:lpstr>
      <vt:lpstr>Example Queries(RIGHT JOIN):</vt:lpstr>
      <vt:lpstr>FULL JOIN</vt:lpstr>
      <vt:lpstr>Example Queries(FULL JOIN):  </vt:lpstr>
      <vt:lpstr>Creating Altering Database VIEW</vt:lpstr>
      <vt:lpstr> Creating a View:</vt:lpstr>
      <vt:lpstr>Example:</vt:lpstr>
      <vt:lpstr> Altering a View:</vt:lpstr>
      <vt:lpstr>Example:</vt:lpstr>
      <vt:lpstr> Dropping a 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LENOVO</cp:lastModifiedBy>
  <cp:revision>7</cp:revision>
  <dcterms:created xsi:type="dcterms:W3CDTF">2023-08-13T13:30:00Z</dcterms:created>
  <dcterms:modified xsi:type="dcterms:W3CDTF">2023-08-15T01:03:07Z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3726684AD323422C893E5A5A670DAB5E_12</vt:lpwstr>
  </property>
  <property fmtid="{D5CDD505-2E9C-101B-9397-08002B2CF9AE}" pid="3" name="KSOProductBuildVer">
    <vt:lpwstr>1033-12.2.0.13110</vt:lpwstr>
  </property>
</Properties>
</file>