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8" r:id="rId3"/>
    <p:sldId id="269" r:id="rId4"/>
    <p:sldId id="273" r:id="rId5"/>
    <p:sldId id="280" r:id="rId6"/>
    <p:sldId id="274" r:id="rId7"/>
    <p:sldId id="276" r:id="rId8"/>
    <p:sldId id="275" r:id="rId9"/>
    <p:sldId id="277" r:id="rId10"/>
    <p:sldId id="278" r:id="rId11"/>
    <p:sldId id="279" r:id="rId12"/>
    <p:sldId id="281" r:id="rId13"/>
    <p:sldId id="282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osd ojha" initials="c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AEF4-9AEF-44F0-A76A-78CC697495F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A9682-AE4E-46B1-BC48-58B1178DE8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2EC6-C1DC-4F44-95B9-15ADAB110A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4B6C-F833-40E8-914A-407F7BA9C02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8202-E0AA-48EF-BB38-4D29183F1AA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0D3F-804A-4F67-A389-EAC686324FF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A32B-E3EF-4C79-B7E8-65802EB16C8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CD9A-4E53-4028-B39A-83D24815BF3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45D1-C9C0-4528-9999-AD9D73386CB9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4D89-0EAE-47A1-8673-B95000FB101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638A-2DD4-4409-9719-56BAA0BD3A3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A084-122B-49DF-B14C-C385893DD66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13D1-CB67-4C7E-AE69-A796A865BE5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14DC9-D5ED-425C-926C-4096E5855FF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latin typeface="+mj-lt"/>
              </a:rPr>
              <a:t>Chapter 6:</a:t>
            </a:r>
            <a:endParaRPr lang="en-US" sz="3200" b="1" dirty="0">
              <a:latin typeface="+mj-lt"/>
            </a:endParaRPr>
          </a:p>
          <a:p>
            <a:r>
              <a:rPr lang="en-US" sz="3200" b="1" dirty="0">
                <a:latin typeface="+mj-lt"/>
              </a:rPr>
              <a:t>Manipulating And Querying Data</a:t>
            </a:r>
            <a:endParaRPr lang="en-US" sz="3200" b="1" dirty="0">
              <a:latin typeface="+mj-lt"/>
            </a:endParaRPr>
          </a:p>
          <a:p>
            <a:r>
              <a:rPr lang="en-US" i="1" dirty="0">
                <a:latin typeface="+mj-lt"/>
              </a:rPr>
              <a:t> Aggregate functions</a:t>
            </a:r>
            <a:endParaRPr lang="en-US" i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@CROSD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find courses that have more than 1 student enrolled.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SELECT Course, COUNT(*) AS </a:t>
            </a:r>
            <a:r>
              <a:rPr lang="en-US" dirty="0" err="1"/>
              <a:t>TotalStudents</a:t>
            </a:r>
            <a:r>
              <a:rPr lang="en-US" dirty="0"/>
              <a:t> FROM students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Course HAVING COUNT(*) &gt; 1 ORDER BY </a:t>
            </a:r>
            <a:r>
              <a:rPr lang="en-US" dirty="0" err="1"/>
              <a:t>TotalStudents</a:t>
            </a:r>
            <a:r>
              <a:rPr lang="en-US" dirty="0"/>
              <a:t> ASC;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Result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447800" y="4001294"/>
          <a:ext cx="3429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8727"/>
                <a:gridCol w="17202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function is an aggregate function in SQL that allows you to calculate the sum of a specific column's values within a table. 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It is commonly used with numerical columns.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Syntax: SELECT SUM(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r>
              <a:rPr lang="en-US" dirty="0"/>
              <a:t>;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Example: SELECT SUM(Age) AS </a:t>
            </a:r>
            <a:r>
              <a:rPr lang="en-US" dirty="0" err="1"/>
              <a:t>TotalAge</a:t>
            </a:r>
            <a:r>
              <a:rPr lang="en-US" dirty="0"/>
              <a:t> FROM students;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Result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385455" y="5217775"/>
          <a:ext cx="135774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7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AVG</a:t>
            </a:r>
            <a:r>
              <a:rPr lang="en-US" dirty="0"/>
              <a:t>: Computes the average of values in a column.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Syntax: SELECT AVG(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r>
              <a:rPr lang="en-US" dirty="0"/>
              <a:t>;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Example: Calculate Average Age of students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Ans:  SELECT AVG(Age) AS </a:t>
            </a:r>
            <a:r>
              <a:rPr lang="en-US" dirty="0" err="1"/>
              <a:t>AverageAge</a:t>
            </a:r>
            <a:r>
              <a:rPr lang="en-US" dirty="0"/>
              <a:t> FROM students;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Result: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357745" y="4728246"/>
          <a:ext cx="17826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26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AverageAge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20.8333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MIN</a:t>
            </a:r>
            <a:r>
              <a:rPr lang="en-US" dirty="0"/>
              <a:t>: Retrieves the minimum value from a column.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Syntax: SELECT MIN(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r>
              <a:rPr lang="en-US" dirty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Example: Find Minimum Age of student</a:t>
            </a:r>
            <a:endParaRPr lang="en-US" dirty="0"/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Ans: SELECT MIN(Age) AS </a:t>
            </a:r>
            <a:r>
              <a:rPr lang="en-US" dirty="0" err="1"/>
              <a:t>MinimumAge</a:t>
            </a:r>
            <a:r>
              <a:rPr lang="en-US" dirty="0"/>
              <a:t> FROM students;</a:t>
            </a:r>
            <a:endParaRPr lang="en-US" dirty="0"/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Result: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431637" y="4691302"/>
          <a:ext cx="17826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26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MinimumAge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dirty="0"/>
              <a:t>: Retrieves the maximum value from a column.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Syntax: SELECT MAX(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r>
              <a:rPr lang="en-US" dirty="0"/>
              <a:t>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Example: Find Maximum age of students.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Ans: SELECT MAX(Age) AS </a:t>
            </a:r>
            <a:r>
              <a:rPr lang="en-US" dirty="0" err="1"/>
              <a:t>MaximumAge</a:t>
            </a:r>
            <a:r>
              <a:rPr lang="en-US" dirty="0"/>
              <a:t> FROM students;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Result: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394691" y="5079230"/>
          <a:ext cx="205970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7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MaximumAge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645" y="2766218"/>
            <a:ext cx="1424710" cy="1325563"/>
          </a:xfrm>
        </p:spPr>
        <p:txBody>
          <a:bodyPr/>
          <a:lstStyle/>
          <a:p>
            <a:r>
              <a:rPr lang="en-US" dirty="0"/>
              <a:t>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Aggregate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functions in SQL are </a:t>
            </a:r>
            <a:r>
              <a:rPr lang="en-US" dirty="0">
                <a:solidFill>
                  <a:srgbClr val="FF0000"/>
                </a:solidFill>
              </a:rPr>
              <a:t>special functions </a:t>
            </a:r>
            <a:r>
              <a:rPr lang="en-US" dirty="0"/>
              <a:t>that operate on a set of values and return a single value as a result.</a:t>
            </a:r>
            <a:endParaRPr lang="en-US" dirty="0"/>
          </a:p>
          <a:p>
            <a:r>
              <a:rPr lang="en-US" dirty="0"/>
              <a:t> These functions are typically used in conjunction with the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statement to perform calculations on columns or expressions within a table. </a:t>
            </a:r>
            <a:endParaRPr lang="en-US" dirty="0"/>
          </a:p>
          <a:p>
            <a:r>
              <a:rPr lang="en-US" dirty="0"/>
              <a:t>Aggregate functions are used to summarize data and provide insights such as totals, averages, counts, minimum and maximum values,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COUNT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SUM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AVG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MIN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MAX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45" y="310267"/>
            <a:ext cx="10515600" cy="1325563"/>
          </a:xfrm>
        </p:spPr>
        <p:txBody>
          <a:bodyPr/>
          <a:lstStyle/>
          <a:p>
            <a:r>
              <a:rPr lang="en-US" dirty="0"/>
              <a:t>Table for examples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ph idx="1"/>
          </p:nvPr>
        </p:nvGraphicFramePr>
        <p:xfrm>
          <a:off x="3572164" y="2499822"/>
          <a:ext cx="351905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5443"/>
                <a:gridCol w="1212847"/>
                <a:gridCol w="900383"/>
                <a:gridCol w="900383"/>
              </a:tblGrid>
              <a:tr h="335214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Course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Age</a:t>
                      </a:r>
                      <a:endParaRPr lang="en-US" b="1" dirty="0"/>
                    </a:p>
                  </a:txBody>
                  <a:tcPr/>
                </a:tc>
              </a:tr>
              <a:tr h="33521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35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3521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3521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3521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3521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Michael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61164" y="5123738"/>
            <a:ext cx="25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Table: Student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COUNT</a:t>
            </a:r>
            <a:r>
              <a:rPr lang="en-US" dirty="0"/>
              <a:t>: Returns the number of rows or non-null values in a column.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Syntax: SELECT COUNT(*) FROM </a:t>
            </a:r>
            <a:r>
              <a:rPr lang="en-US" dirty="0" err="1"/>
              <a:t>table_name</a:t>
            </a:r>
            <a:r>
              <a:rPr lang="en-US" dirty="0"/>
              <a:t>;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1: Count All rows in Students Table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Ans: SELECT COUNT(*) FROM students;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Result: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7"/>
          <p:cNvGraphicFramePr>
            <a:graphicFrameLocks noGrp="1"/>
          </p:cNvGraphicFramePr>
          <p:nvPr/>
        </p:nvGraphicFramePr>
        <p:xfrm>
          <a:off x="2549235" y="3429000"/>
          <a:ext cx="1828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COUNT(*)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Example 2: Count the number of students taking the "Math" course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Ans: SELECT COUNT(*) FROM students WHERE Course = 'Math’;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339273" y="3058160"/>
          <a:ext cx="18842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42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COUNT(*)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3: Count the number of distinct courses in the "students" 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Ans: SELECT COUNT(DISTINCT Course) FROM students;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Result: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960582" y="3933921"/>
          <a:ext cx="27986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86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COUNT(DISTINCT Course)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4: Count the number of students for each course using GROUP BY</a:t>
            </a:r>
            <a:endParaRPr lang="en-US" dirty="0"/>
          </a:p>
          <a:p>
            <a:r>
              <a:rPr lang="en-US" dirty="0"/>
              <a:t>SELECT Course, COUNT(*) FROM students GROUP BY Course;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Result:</a:t>
            </a:r>
            <a:endParaRPr lang="en-US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496291" y="3619833"/>
          <a:ext cx="40917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9782"/>
                <a:gridCol w="19119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COUNT(*)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CD7C-2CCD-44FB-AEA2-9FE5733133C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2619</Words>
  <Application>WPS Presentation</Application>
  <PresentationFormat>Widescreen</PresentationFormat>
  <Paragraphs>289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DATABASE MANAGEMENT</vt:lpstr>
      <vt:lpstr>Introduction</vt:lpstr>
      <vt:lpstr>Aggregate functions</vt:lpstr>
      <vt:lpstr>Table for examples</vt:lpstr>
      <vt:lpstr>COUNT</vt:lpstr>
      <vt:lpstr>Count cont.</vt:lpstr>
      <vt:lpstr>Count cont.</vt:lpstr>
      <vt:lpstr>Count cont.</vt:lpstr>
      <vt:lpstr>Count cont.</vt:lpstr>
      <vt:lpstr>Count cont.</vt:lpstr>
      <vt:lpstr>SUM</vt:lpstr>
      <vt:lpstr>AVG</vt:lpstr>
      <vt:lpstr>MIN</vt:lpstr>
      <vt:lpstr>MAX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</dc:title>
  <dc:creator>crosd ojha</dc:creator>
  <cp:lastModifiedBy>LENOVO</cp:lastModifiedBy>
  <cp:revision>15</cp:revision>
  <dcterms:created xsi:type="dcterms:W3CDTF">2023-06-05T13:14:00Z</dcterms:created>
  <dcterms:modified xsi:type="dcterms:W3CDTF">2023-08-13T16:42:38Z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0E56F1BD225341B9B5979906A02F32D5_12</vt:lpwstr>
  </property>
  <property fmtid="{D5CDD505-2E9C-101B-9397-08002B2CF9AE}" pid="3" name="KSOProductBuildVer">
    <vt:lpwstr>1033-12.2.0.13110</vt:lpwstr>
  </property>
</Properties>
</file>