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69" r:id="rId4"/>
    <p:sldId id="270" r:id="rId5"/>
    <p:sldId id="273" r:id="rId6"/>
    <p:sldId id="274" r:id="rId7"/>
    <p:sldId id="271" r:id="rId8"/>
    <p:sldId id="272"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AB34697-76EF-4211-B41B-82E3E809EC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AB34697-76EF-4211-B41B-82E3E809EC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AB34697-76EF-4211-B41B-82E3E809EC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AB34697-76EF-4211-B41B-82E3E809EC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AB34697-76EF-4211-B41B-82E3E809EC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AB34697-76EF-4211-B41B-82E3E809EC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AB34697-76EF-4211-B41B-82E3E809EC5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AB34697-76EF-4211-B41B-82E3E809EC5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34697-76EF-4211-B41B-82E3E809EC5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AB34697-76EF-4211-B41B-82E3E809EC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AB34697-76EF-4211-B41B-82E3E809EC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5E15-95A1-495A-BF1E-EE9500A0F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34697-76EF-4211-B41B-82E3E809EC5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A5E15-95A1-495A-BF1E-EE9500A0FF2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MANAGEMENT</a:t>
            </a:r>
            <a:endParaRPr lang="en-US" dirty="0"/>
          </a:p>
        </p:txBody>
      </p:sp>
      <p:sp>
        <p:nvSpPr>
          <p:cNvPr id="3" name="Subtitle 2"/>
          <p:cNvSpPr>
            <a:spLocks noGrp="1"/>
          </p:cNvSpPr>
          <p:nvPr>
            <p:ph type="subTitle" idx="1"/>
          </p:nvPr>
        </p:nvSpPr>
        <p:spPr/>
        <p:txBody>
          <a:bodyPr/>
          <a:lstStyle/>
          <a:p>
            <a:r>
              <a:rPr lang="en-US" sz="3200" b="1" dirty="0">
                <a:latin typeface="+mj-lt"/>
              </a:rPr>
              <a:t>Chapter 6:</a:t>
            </a:r>
            <a:endParaRPr lang="en-US" sz="3200" b="1" dirty="0">
              <a:latin typeface="+mj-lt"/>
            </a:endParaRPr>
          </a:p>
          <a:p>
            <a:r>
              <a:rPr lang="en-US" sz="3200" b="1" dirty="0">
                <a:latin typeface="+mj-lt"/>
              </a:rPr>
              <a:t>Manipulating and Querying Data</a:t>
            </a:r>
            <a:endParaRPr lang="en-US" sz="3200" b="1" dirty="0">
              <a:latin typeface="+mj-lt"/>
            </a:endParaRPr>
          </a:p>
          <a:p>
            <a:r>
              <a:rPr lang="en-US" i="1" dirty="0">
                <a:latin typeface="+mj-lt"/>
              </a:rPr>
              <a:t> Nested Queries</a:t>
            </a:r>
            <a:endParaRPr lang="en-US" i="1" dirty="0">
              <a:latin typeface="+mj-lt"/>
            </a:endParaRPr>
          </a:p>
        </p:txBody>
      </p:sp>
      <p:sp>
        <p:nvSpPr>
          <p:cNvPr id="4" name="Slide Number Placeholder 3"/>
          <p:cNvSpPr>
            <a:spLocks noGrp="1"/>
          </p:cNvSpPr>
          <p:nvPr>
            <p:ph type="sldNum" sz="quarter" idx="12"/>
          </p:nvPr>
        </p:nvSpPr>
        <p:spPr/>
        <p:txBody>
          <a:bodyPr/>
          <a:lstStyle/>
          <a:p>
            <a:fld id="{4374820C-9253-4A5D-81F8-5500DFD04413}" type="slidenum">
              <a:rPr lang="en-US" smtClean="0"/>
            </a:fld>
            <a:endParaRPr lang="en-US"/>
          </a:p>
        </p:txBody>
      </p:sp>
      <p:sp>
        <p:nvSpPr>
          <p:cNvPr id="5" name="Footer Placeholder 4"/>
          <p:cNvSpPr>
            <a:spLocks noGrp="1"/>
          </p:cNvSpPr>
          <p:nvPr>
            <p:ph type="ftr" sz="quarter" idx="11"/>
          </p:nvPr>
        </p:nvSpPr>
        <p:spPr/>
        <p:txBody>
          <a:bodyPr/>
          <a:lstStyle/>
          <a:p>
            <a:r>
              <a:rPr lang="en-US" dirty="0"/>
              <a:t>@CROSD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normAutofit lnSpcReduction="10000"/>
          </a:bodyPr>
          <a:lstStyle/>
          <a:p>
            <a:r>
              <a:rPr lang="en-US" dirty="0"/>
              <a:t>Nested subqueries, also known as subqueries within subqueries, are a feature of SQL (Structured Query Language) that allows you to embed one or more queries inside another query.</a:t>
            </a:r>
            <a:endParaRPr lang="en-US" dirty="0"/>
          </a:p>
          <a:p>
            <a:r>
              <a:rPr lang="en-US" dirty="0"/>
              <a:t> A nested subquery is essentially a query that is placed inside the parentheses of another query, typically within the WHERE clause or the FROM clause.</a:t>
            </a:r>
            <a:endParaRPr lang="en-US" dirty="0"/>
          </a:p>
          <a:p>
            <a:r>
              <a:rPr lang="en-US" dirty="0"/>
              <a:t>The main purpose of using nested subqueries is to break down complex queries into smaller, more manageable parts.</a:t>
            </a:r>
            <a:endParaRPr lang="en-US" dirty="0"/>
          </a:p>
          <a:p>
            <a:r>
              <a:rPr lang="en-US" dirty="0"/>
              <a:t> By nesting queries, you can perform operations on the results of an inner query and use that result in the outer query. This allows you to perform more advanced and intricate data manipulations.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SELECT column1, column2, ...</a:t>
            </a:r>
            <a:endParaRPr lang="en-US" dirty="0">
              <a:solidFill>
                <a:srgbClr val="FF0000"/>
              </a:solidFill>
            </a:endParaRPr>
          </a:p>
          <a:p>
            <a:pPr marL="0" indent="0">
              <a:buNone/>
            </a:pPr>
            <a:r>
              <a:rPr lang="en-US" dirty="0">
                <a:solidFill>
                  <a:srgbClr val="FF0000"/>
                </a:solidFill>
              </a:rPr>
              <a:t>FROM table1</a:t>
            </a:r>
            <a:endParaRPr lang="en-US" dirty="0">
              <a:solidFill>
                <a:srgbClr val="FF0000"/>
              </a:solidFill>
            </a:endParaRPr>
          </a:p>
          <a:p>
            <a:pPr marL="0" indent="0">
              <a:buNone/>
            </a:pPr>
            <a:r>
              <a:rPr lang="en-US" dirty="0">
                <a:solidFill>
                  <a:srgbClr val="FF0000"/>
                </a:solidFill>
              </a:rPr>
              <a:t>WHERE column1 IN (SELECT column1 FROM table2 WHERE condition);</a:t>
            </a:r>
            <a:endParaRPr lang="en-US" dirty="0">
              <a:solidFill>
                <a:srgbClr val="FF0000"/>
              </a:solidFill>
            </a:endParaRPr>
          </a:p>
          <a:p>
            <a:pPr marL="0" indent="0">
              <a:buNone/>
            </a:pPr>
            <a:endParaRPr lang="en-US" i="1" dirty="0"/>
          </a:p>
          <a:p>
            <a:pPr marL="0" indent="0">
              <a:buNone/>
            </a:pPr>
            <a:r>
              <a:rPr lang="en-US" i="1" dirty="0"/>
              <a:t>In this example, the inner query (SELECT column1 FROM table2 WHERE condition) is the nested subquery. Its result is used in the outer query to filter the records in table1 based on the condition specified.</a:t>
            </a:r>
            <a:endParaRPr lang="en-US" i="1" dirty="0"/>
          </a:p>
          <a:p>
            <a:pPr marL="0" indent="0">
              <a:buNone/>
            </a:pPr>
            <a:endParaRPr lang="en-US" i="1" dirty="0"/>
          </a:p>
          <a:p>
            <a:pPr marL="0" indent="0">
              <a:buNone/>
            </a:pP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Here's an example of a nested subquery:</a:t>
            </a:r>
            <a:endParaRPr lang="en-US" dirty="0"/>
          </a:p>
        </p:txBody>
      </p:sp>
      <p:sp>
        <p:nvSpPr>
          <p:cNvPr id="3" name="Content Placeholder 2"/>
          <p:cNvSpPr>
            <a:spLocks noGrp="1"/>
          </p:cNvSpPr>
          <p:nvPr>
            <p:ph idx="1"/>
          </p:nvPr>
        </p:nvSpPr>
        <p:spPr/>
        <p:txBody>
          <a:bodyPr>
            <a:normAutofit fontScale="92500"/>
          </a:bodyPr>
          <a:lstStyle/>
          <a:p>
            <a:r>
              <a:rPr lang="en-US" dirty="0"/>
              <a:t>We want to retrieve the names of all employees who work in the department with the highest average salary. To achieve this, we can use a nested subquery to find the department with the highest average salary and then use that result to filter the employees' names.</a:t>
            </a:r>
            <a:endParaRPr lang="en-US" dirty="0"/>
          </a:p>
          <a:p>
            <a:r>
              <a:rPr lang="en-US" b="0" i="0" dirty="0">
                <a:effectLst/>
              </a:rPr>
              <a:t>We want to retrieve the names of all employees who work in the department with the highest average salary. To achieve this, we can use a nested subquery to find the department with the highest average salary and then use that result to filter the employees' names.</a:t>
            </a:r>
            <a:endParaRPr lang="en-US" b="0" i="0" dirty="0">
              <a:effectLst/>
            </a:endParaRPr>
          </a:p>
          <a:p>
            <a:r>
              <a:rPr lang="en-US" dirty="0">
                <a:solidFill>
                  <a:srgbClr val="C00000"/>
                </a:solidFill>
              </a:rPr>
              <a:t>SELECT</a:t>
            </a:r>
            <a:r>
              <a:rPr lang="en-US" dirty="0"/>
              <a:t> name </a:t>
            </a:r>
            <a:r>
              <a:rPr lang="en-US" dirty="0">
                <a:solidFill>
                  <a:srgbClr val="C00000"/>
                </a:solidFill>
              </a:rPr>
              <a:t>FROM</a:t>
            </a:r>
            <a:r>
              <a:rPr lang="en-US" dirty="0"/>
              <a:t> Employees </a:t>
            </a:r>
            <a:r>
              <a:rPr lang="en-US" dirty="0">
                <a:solidFill>
                  <a:srgbClr val="C00000"/>
                </a:solidFill>
              </a:rPr>
              <a:t>WHERE</a:t>
            </a:r>
            <a:r>
              <a:rPr lang="en-US" dirty="0"/>
              <a:t> </a:t>
            </a:r>
            <a:r>
              <a:rPr lang="en-US" dirty="0" err="1"/>
              <a:t>department_id</a:t>
            </a:r>
            <a:r>
              <a:rPr lang="en-US" dirty="0"/>
              <a:t> = ( </a:t>
            </a:r>
            <a:r>
              <a:rPr lang="en-US" dirty="0">
                <a:solidFill>
                  <a:srgbClr val="C00000"/>
                </a:solidFill>
              </a:rPr>
              <a:t>SELECT</a:t>
            </a:r>
            <a:r>
              <a:rPr lang="en-US" dirty="0"/>
              <a:t> </a:t>
            </a:r>
            <a:r>
              <a:rPr lang="en-US" dirty="0" err="1"/>
              <a:t>department_id</a:t>
            </a:r>
            <a:r>
              <a:rPr lang="en-US" dirty="0"/>
              <a:t> </a:t>
            </a:r>
            <a:r>
              <a:rPr lang="en-US" dirty="0">
                <a:solidFill>
                  <a:srgbClr val="C00000"/>
                </a:solidFill>
              </a:rPr>
              <a:t>FROM</a:t>
            </a:r>
            <a:r>
              <a:rPr lang="en-US" dirty="0"/>
              <a:t> Departments </a:t>
            </a:r>
            <a:r>
              <a:rPr lang="en-US" dirty="0">
                <a:solidFill>
                  <a:srgbClr val="C00000"/>
                </a:solidFill>
              </a:rPr>
              <a:t>WHERE</a:t>
            </a:r>
            <a:r>
              <a:rPr lang="en-US" dirty="0"/>
              <a:t> </a:t>
            </a:r>
            <a:r>
              <a:rPr lang="en-US" dirty="0" err="1"/>
              <a:t>average_salary</a:t>
            </a:r>
            <a:r>
              <a:rPr lang="en-US" dirty="0"/>
              <a:t> = (</a:t>
            </a:r>
            <a:r>
              <a:rPr lang="en-US" dirty="0">
                <a:solidFill>
                  <a:srgbClr val="C00000"/>
                </a:solidFill>
              </a:rPr>
              <a:t>SELECT</a:t>
            </a:r>
            <a:r>
              <a:rPr lang="en-US" dirty="0"/>
              <a:t> </a:t>
            </a:r>
            <a:r>
              <a:rPr lang="en-US" dirty="0">
                <a:solidFill>
                  <a:srgbClr val="C00000"/>
                </a:solidFill>
              </a:rPr>
              <a:t>MAX</a:t>
            </a:r>
            <a:r>
              <a:rPr lang="en-US" dirty="0"/>
              <a:t>(</a:t>
            </a:r>
            <a:r>
              <a:rPr lang="en-US" dirty="0" err="1"/>
              <a:t>average_salary</a:t>
            </a:r>
            <a:r>
              <a:rPr lang="en-US" dirty="0"/>
              <a:t>) </a:t>
            </a:r>
            <a:r>
              <a:rPr lang="en-US" dirty="0">
                <a:solidFill>
                  <a:srgbClr val="C00000"/>
                </a:solidFill>
              </a:rPr>
              <a:t>FROM</a:t>
            </a:r>
            <a:r>
              <a:rPr lang="en-US" dirty="0"/>
              <a:t> Departments));</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Description:</a:t>
            </a:r>
            <a:endParaRPr lang="en-US" dirty="0"/>
          </a:p>
        </p:txBody>
      </p:sp>
      <p:sp>
        <p:nvSpPr>
          <p:cNvPr id="3" name="Content Placeholder 2"/>
          <p:cNvSpPr>
            <a:spLocks noGrp="1"/>
          </p:cNvSpPr>
          <p:nvPr>
            <p:ph idx="1"/>
          </p:nvPr>
        </p:nvSpPr>
        <p:spPr/>
        <p:txBody>
          <a:bodyPr>
            <a:normAutofit/>
          </a:bodyPr>
          <a:lstStyle/>
          <a:p>
            <a:r>
              <a:rPr lang="en-US" dirty="0"/>
              <a:t>In this example, the nested subquery (SELECT MAX(</a:t>
            </a:r>
            <a:r>
              <a:rPr lang="en-US" dirty="0" err="1"/>
              <a:t>average_salary</a:t>
            </a:r>
            <a:r>
              <a:rPr lang="en-US" dirty="0"/>
              <a:t>) FROM Departments) finds the highest average salary among all departments. The result of this subquery is then used in the outer subquery to retrieve the department ID with the highest average salary. Finally, the outer query uses this department ID to select the names of employees who work in that department from the Employees table.</a:t>
            </a:r>
            <a:endParaRPr lang="en-US" dirty="0"/>
          </a:p>
          <a:p>
            <a:r>
              <a:rPr lang="en-US" dirty="0"/>
              <a:t>Keep in mind that this is just one example of a nested subquery, and there are many other ways you can utilize nested subqueries in SQL depending on your specific requirements.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subqueries can be used in various ways, such as:</a:t>
            </a:r>
            <a:endParaRPr lang="en-US" dirty="0"/>
          </a:p>
        </p:txBody>
      </p:sp>
      <p:sp>
        <p:nvSpPr>
          <p:cNvPr id="3" name="Content Placeholder 2"/>
          <p:cNvSpPr>
            <a:spLocks noGrp="1"/>
          </p:cNvSpPr>
          <p:nvPr>
            <p:ph idx="1"/>
          </p:nvPr>
        </p:nvSpPr>
        <p:spPr/>
        <p:txBody>
          <a:bodyPr>
            <a:normAutofit/>
          </a:bodyPr>
          <a:lstStyle/>
          <a:p>
            <a:r>
              <a:rPr lang="en-US" dirty="0"/>
              <a:t>Subquery in the WHERE clause: Used to filter rows based on a condition calculated from another query's result.</a:t>
            </a:r>
            <a:endParaRPr lang="en-US" dirty="0"/>
          </a:p>
          <a:p>
            <a:pPr marL="457200" lvl="1" indent="0">
              <a:buNone/>
            </a:pPr>
            <a:r>
              <a:rPr lang="en-US" i="1" dirty="0">
                <a:solidFill>
                  <a:srgbClr val="FF0000"/>
                </a:solidFill>
              </a:rPr>
              <a:t>SELECT </a:t>
            </a:r>
            <a:r>
              <a:rPr lang="en-US" i="1" dirty="0" err="1">
                <a:solidFill>
                  <a:srgbClr val="FF0000"/>
                </a:solidFill>
              </a:rPr>
              <a:t>order_id</a:t>
            </a:r>
            <a:r>
              <a:rPr lang="en-US" i="1" dirty="0">
                <a:solidFill>
                  <a:srgbClr val="FF0000"/>
                </a:solidFill>
              </a:rPr>
              <a:t>, </a:t>
            </a:r>
            <a:r>
              <a:rPr lang="en-US" i="1" dirty="0" err="1">
                <a:solidFill>
                  <a:srgbClr val="FF0000"/>
                </a:solidFill>
              </a:rPr>
              <a:t>customer_id</a:t>
            </a:r>
            <a:r>
              <a:rPr lang="en-US" i="1" dirty="0">
                <a:solidFill>
                  <a:srgbClr val="FF0000"/>
                </a:solidFill>
              </a:rPr>
              <a:t>, </a:t>
            </a:r>
            <a:r>
              <a:rPr lang="en-US" i="1" dirty="0" err="1">
                <a:solidFill>
                  <a:srgbClr val="FF0000"/>
                </a:solidFill>
              </a:rPr>
              <a:t>order_total</a:t>
            </a:r>
            <a:endParaRPr lang="en-US" i="1" dirty="0">
              <a:solidFill>
                <a:srgbClr val="FF0000"/>
              </a:solidFill>
            </a:endParaRPr>
          </a:p>
          <a:p>
            <a:pPr marL="457200" lvl="1" indent="0">
              <a:buNone/>
            </a:pPr>
            <a:r>
              <a:rPr lang="en-US" i="1" dirty="0">
                <a:solidFill>
                  <a:srgbClr val="FF0000"/>
                </a:solidFill>
              </a:rPr>
              <a:t>FROM Orders</a:t>
            </a:r>
            <a:endParaRPr lang="en-US" i="1" dirty="0">
              <a:solidFill>
                <a:srgbClr val="FF0000"/>
              </a:solidFill>
            </a:endParaRPr>
          </a:p>
          <a:p>
            <a:pPr marL="457200" lvl="1" indent="0">
              <a:buNone/>
            </a:pPr>
            <a:r>
              <a:rPr lang="en-US" i="1" dirty="0">
                <a:solidFill>
                  <a:srgbClr val="FF0000"/>
                </a:solidFill>
              </a:rPr>
              <a:t>WHERE </a:t>
            </a:r>
            <a:r>
              <a:rPr lang="en-US" i="1" dirty="0" err="1">
                <a:solidFill>
                  <a:srgbClr val="FF0000"/>
                </a:solidFill>
              </a:rPr>
              <a:t>customer_id</a:t>
            </a:r>
            <a:r>
              <a:rPr lang="en-US" i="1" dirty="0">
                <a:solidFill>
                  <a:srgbClr val="FF0000"/>
                </a:solidFill>
              </a:rPr>
              <a:t> IN (</a:t>
            </a:r>
            <a:endParaRPr lang="en-US" i="1" dirty="0">
              <a:solidFill>
                <a:srgbClr val="FF0000"/>
              </a:solidFill>
            </a:endParaRPr>
          </a:p>
          <a:p>
            <a:pPr marL="457200" lvl="1" indent="0">
              <a:buNone/>
            </a:pPr>
            <a:r>
              <a:rPr lang="en-US" i="1" dirty="0">
                <a:solidFill>
                  <a:srgbClr val="FF0000"/>
                </a:solidFill>
              </a:rPr>
              <a:t>	SELECT </a:t>
            </a:r>
            <a:r>
              <a:rPr lang="en-US" i="1" dirty="0" err="1">
                <a:solidFill>
                  <a:srgbClr val="FF0000"/>
                </a:solidFill>
              </a:rPr>
              <a:t>customer_id</a:t>
            </a:r>
            <a:r>
              <a:rPr lang="en-US" i="1" dirty="0">
                <a:solidFill>
                  <a:srgbClr val="FF0000"/>
                </a:solidFill>
              </a:rPr>
              <a:t> </a:t>
            </a:r>
            <a:endParaRPr lang="en-US" i="1" dirty="0">
              <a:solidFill>
                <a:srgbClr val="FF0000"/>
              </a:solidFill>
            </a:endParaRPr>
          </a:p>
          <a:p>
            <a:pPr marL="457200" lvl="1" indent="0">
              <a:buNone/>
            </a:pPr>
            <a:r>
              <a:rPr lang="en-US" i="1" dirty="0">
                <a:solidFill>
                  <a:srgbClr val="FF0000"/>
                </a:solidFill>
              </a:rPr>
              <a:t>	FROM Orders </a:t>
            </a:r>
            <a:endParaRPr lang="en-US" i="1" dirty="0">
              <a:solidFill>
                <a:srgbClr val="FF0000"/>
              </a:solidFill>
            </a:endParaRPr>
          </a:p>
          <a:p>
            <a:pPr marL="457200" lvl="1" indent="0">
              <a:buNone/>
            </a:pPr>
            <a:r>
              <a:rPr lang="en-US" i="1" dirty="0">
                <a:solidFill>
                  <a:srgbClr val="FF0000"/>
                </a:solidFill>
              </a:rPr>
              <a:t>	WHERE </a:t>
            </a:r>
            <a:r>
              <a:rPr lang="en-US" i="1" dirty="0" err="1">
                <a:solidFill>
                  <a:srgbClr val="FF0000"/>
                </a:solidFill>
              </a:rPr>
              <a:t>order_total</a:t>
            </a:r>
            <a:r>
              <a:rPr lang="en-US" i="1" dirty="0">
                <a:solidFill>
                  <a:srgbClr val="FF0000"/>
                </a:solidFill>
              </a:rPr>
              <a:t> &gt; 500);</a:t>
            </a:r>
            <a:endParaRPr lang="en-US" i="1" dirty="0">
              <a:solidFill>
                <a:srgbClr val="FF0000"/>
              </a:solidFill>
            </a:endParaRPr>
          </a:p>
          <a:p>
            <a:pPr lvl="1"/>
            <a:endParaRPr lang="en-US" i="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Subquery in the FROM clause: Allows you to treat the result of a subquery as a temporary table or view, which can then be used in the outer query.</a:t>
            </a:r>
            <a:endParaRPr lang="en-US" dirty="0"/>
          </a:p>
          <a:p>
            <a:pPr marL="0" indent="0">
              <a:buNone/>
            </a:pPr>
            <a:r>
              <a:rPr lang="en-US" i="1" dirty="0">
                <a:solidFill>
                  <a:srgbClr val="FF0000"/>
                </a:solidFill>
              </a:rPr>
              <a:t>SELECT </a:t>
            </a:r>
            <a:r>
              <a:rPr lang="en-US" i="1" dirty="0" err="1">
                <a:solidFill>
                  <a:srgbClr val="FF0000"/>
                </a:solidFill>
              </a:rPr>
              <a:t>o.customer_id</a:t>
            </a:r>
            <a:r>
              <a:rPr lang="en-US" i="1" dirty="0">
                <a:solidFill>
                  <a:srgbClr val="FF0000"/>
                </a:solidFill>
              </a:rPr>
              <a:t>, AVG(</a:t>
            </a:r>
            <a:r>
              <a:rPr lang="en-US" i="1" dirty="0" err="1">
                <a:solidFill>
                  <a:srgbClr val="FF0000"/>
                </a:solidFill>
              </a:rPr>
              <a:t>subquery.order_total</a:t>
            </a:r>
            <a:r>
              <a:rPr lang="en-US" i="1" dirty="0">
                <a:solidFill>
                  <a:srgbClr val="FF0000"/>
                </a:solidFill>
              </a:rPr>
              <a:t>) AS </a:t>
            </a:r>
            <a:r>
              <a:rPr lang="en-US" i="1" dirty="0" err="1">
                <a:solidFill>
                  <a:srgbClr val="FF0000"/>
                </a:solidFill>
              </a:rPr>
              <a:t>avg_order_total</a:t>
            </a:r>
            <a:endParaRPr lang="en-US" i="1" dirty="0">
              <a:solidFill>
                <a:srgbClr val="FF0000"/>
              </a:solidFill>
            </a:endParaRPr>
          </a:p>
          <a:p>
            <a:pPr marL="0" indent="0">
              <a:buNone/>
            </a:pPr>
            <a:r>
              <a:rPr lang="en-US" i="1" dirty="0">
                <a:solidFill>
                  <a:srgbClr val="FF0000"/>
                </a:solidFill>
              </a:rPr>
              <a:t>FROM Orders o JOIN (</a:t>
            </a:r>
            <a:endParaRPr lang="en-US" i="1" dirty="0">
              <a:solidFill>
                <a:srgbClr val="FF0000"/>
              </a:solidFill>
            </a:endParaRPr>
          </a:p>
          <a:p>
            <a:pPr marL="0" indent="0">
              <a:buNone/>
            </a:pPr>
            <a:r>
              <a:rPr lang="en-US" i="1" dirty="0">
                <a:solidFill>
                  <a:srgbClr val="FF0000"/>
                </a:solidFill>
              </a:rPr>
              <a:t>	SELECT </a:t>
            </a:r>
            <a:r>
              <a:rPr lang="en-US" i="1" dirty="0" err="1">
                <a:solidFill>
                  <a:srgbClr val="FF0000"/>
                </a:solidFill>
              </a:rPr>
              <a:t>customer_id</a:t>
            </a:r>
            <a:r>
              <a:rPr lang="en-US" i="1" dirty="0">
                <a:solidFill>
                  <a:srgbClr val="FF0000"/>
                </a:solidFill>
              </a:rPr>
              <a:t>, </a:t>
            </a:r>
            <a:r>
              <a:rPr lang="en-US" i="1" dirty="0" err="1">
                <a:solidFill>
                  <a:srgbClr val="FF0000"/>
                </a:solidFill>
              </a:rPr>
              <a:t>order_total</a:t>
            </a:r>
            <a:r>
              <a:rPr lang="en-US" i="1" dirty="0">
                <a:solidFill>
                  <a:srgbClr val="FF0000"/>
                </a:solidFill>
              </a:rPr>
              <a:t> FROM Orders</a:t>
            </a:r>
            <a:endParaRPr lang="en-US" i="1" dirty="0">
              <a:solidFill>
                <a:srgbClr val="FF0000"/>
              </a:solidFill>
            </a:endParaRPr>
          </a:p>
          <a:p>
            <a:pPr marL="0" indent="0">
              <a:buNone/>
            </a:pPr>
            <a:r>
              <a:rPr lang="en-US" i="1" dirty="0">
                <a:solidFill>
                  <a:srgbClr val="FF0000"/>
                </a:solidFill>
              </a:rPr>
              <a:t>	) AS subquery</a:t>
            </a:r>
            <a:endParaRPr lang="en-US" i="1" dirty="0">
              <a:solidFill>
                <a:srgbClr val="FF0000"/>
              </a:solidFill>
            </a:endParaRPr>
          </a:p>
          <a:p>
            <a:pPr marL="0" indent="0">
              <a:buNone/>
            </a:pPr>
            <a:r>
              <a:rPr lang="en-US" i="1" dirty="0">
                <a:solidFill>
                  <a:srgbClr val="FF0000"/>
                </a:solidFill>
              </a:rPr>
              <a:t>	ON </a:t>
            </a:r>
            <a:r>
              <a:rPr lang="en-US" i="1" dirty="0" err="1">
                <a:solidFill>
                  <a:srgbClr val="FF0000"/>
                </a:solidFill>
              </a:rPr>
              <a:t>o.customer_id</a:t>
            </a:r>
            <a:r>
              <a:rPr lang="en-US" i="1" dirty="0">
                <a:solidFill>
                  <a:srgbClr val="FF0000"/>
                </a:solidFill>
              </a:rPr>
              <a:t> = </a:t>
            </a:r>
            <a:r>
              <a:rPr lang="en-US" i="1" dirty="0" err="1">
                <a:solidFill>
                  <a:srgbClr val="FF0000"/>
                </a:solidFill>
              </a:rPr>
              <a:t>subquery.customer_id</a:t>
            </a:r>
            <a:endParaRPr lang="en-US" i="1" dirty="0">
              <a:solidFill>
                <a:srgbClr val="FF0000"/>
              </a:solidFill>
            </a:endParaRPr>
          </a:p>
          <a:p>
            <a:pPr marL="0" indent="0">
              <a:buNone/>
            </a:pPr>
            <a:r>
              <a:rPr lang="en-US" i="1" dirty="0">
                <a:solidFill>
                  <a:srgbClr val="FF0000"/>
                </a:solidFill>
              </a:rPr>
              <a:t>	GROUP BY </a:t>
            </a:r>
            <a:r>
              <a:rPr lang="en-US" i="1" dirty="0" err="1">
                <a:solidFill>
                  <a:srgbClr val="FF0000"/>
                </a:solidFill>
              </a:rPr>
              <a:t>o.customer_id</a:t>
            </a:r>
            <a:r>
              <a:rPr lang="en-US" i="1" dirty="0">
                <a:solidFill>
                  <a:srgbClr val="FF0000"/>
                </a:solidFill>
              </a:rPr>
              <a:t>;</a:t>
            </a:r>
            <a:endParaRPr lang="en-US" i="1" dirty="0">
              <a:solidFill>
                <a:srgbClr val="FF0000"/>
              </a:solidFill>
            </a:endParaRPr>
          </a:p>
          <a:p>
            <a:endParaRPr lang="en-US" i="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i="0" dirty="0">
                <a:effectLst/>
                <a:cs typeface="+mn-lt"/>
              </a:rPr>
              <a:t>Subquery in the SELECT clause: Enables you to retrieve values or aggregate functions based on the result of another query.</a:t>
            </a:r>
            <a:endParaRPr lang="en-US" b="0" i="0" dirty="0">
              <a:effectLst/>
              <a:cs typeface="+mn-lt"/>
            </a:endParaRPr>
          </a:p>
          <a:p>
            <a:r>
              <a:rPr lang="en-US" i="1" dirty="0">
                <a:solidFill>
                  <a:srgbClr val="FF0000"/>
                </a:solidFill>
                <a:cs typeface="+mn-lt"/>
              </a:rPr>
              <a:t>SELECT </a:t>
            </a:r>
            <a:r>
              <a:rPr lang="en-US" i="1" dirty="0" err="1">
                <a:solidFill>
                  <a:srgbClr val="FF0000"/>
                </a:solidFill>
                <a:cs typeface="+mn-lt"/>
              </a:rPr>
              <a:t>p.product_name</a:t>
            </a:r>
            <a:r>
              <a:rPr lang="en-US" i="1" dirty="0">
                <a:solidFill>
                  <a:srgbClr val="FF0000"/>
                </a:solidFill>
                <a:cs typeface="+mn-lt"/>
              </a:rPr>
              <a:t>, (</a:t>
            </a:r>
            <a:endParaRPr lang="en-US" i="1" dirty="0">
              <a:solidFill>
                <a:srgbClr val="FF0000"/>
              </a:solidFill>
              <a:cs typeface="+mn-lt"/>
            </a:endParaRPr>
          </a:p>
          <a:p>
            <a:pPr marL="0" indent="0">
              <a:buNone/>
            </a:pPr>
            <a:r>
              <a:rPr lang="en-US" i="1" dirty="0">
                <a:solidFill>
                  <a:srgbClr val="FF0000"/>
                </a:solidFill>
                <a:cs typeface="+mn-lt"/>
              </a:rPr>
              <a:t>	SELECT COUNT(*)  FROM Orders o</a:t>
            </a:r>
            <a:endParaRPr lang="en-US" i="1" dirty="0">
              <a:solidFill>
                <a:srgbClr val="FF0000"/>
              </a:solidFill>
              <a:cs typeface="+mn-lt"/>
            </a:endParaRPr>
          </a:p>
          <a:p>
            <a:pPr marL="0" indent="0">
              <a:buNone/>
            </a:pPr>
            <a:r>
              <a:rPr lang="en-US" i="1" dirty="0">
                <a:solidFill>
                  <a:srgbClr val="FF0000"/>
                </a:solidFill>
                <a:cs typeface="+mn-lt"/>
              </a:rPr>
              <a:t>	WHERE </a:t>
            </a:r>
            <a:r>
              <a:rPr lang="en-US" i="1" dirty="0" err="1">
                <a:solidFill>
                  <a:srgbClr val="FF0000"/>
                </a:solidFill>
                <a:cs typeface="+mn-lt"/>
              </a:rPr>
              <a:t>o.product_id</a:t>
            </a:r>
            <a:r>
              <a:rPr lang="en-US" i="1" dirty="0">
                <a:solidFill>
                  <a:srgbClr val="FF0000"/>
                </a:solidFill>
                <a:cs typeface="+mn-lt"/>
              </a:rPr>
              <a:t> = </a:t>
            </a:r>
            <a:r>
              <a:rPr lang="en-US" i="1" dirty="0" err="1">
                <a:solidFill>
                  <a:srgbClr val="FF0000"/>
                </a:solidFill>
                <a:cs typeface="+mn-lt"/>
              </a:rPr>
              <a:t>p.product_id</a:t>
            </a:r>
            <a:endParaRPr lang="en-US" i="1" dirty="0">
              <a:solidFill>
                <a:srgbClr val="FF0000"/>
              </a:solidFill>
              <a:cs typeface="+mn-lt"/>
            </a:endParaRPr>
          </a:p>
          <a:p>
            <a:pPr marL="0" indent="0">
              <a:buNone/>
            </a:pPr>
            <a:r>
              <a:rPr lang="en-US" i="1" dirty="0">
                <a:solidFill>
                  <a:srgbClr val="FF0000"/>
                </a:solidFill>
                <a:cs typeface="+mn-lt"/>
              </a:rPr>
              <a:t>) AS </a:t>
            </a:r>
            <a:r>
              <a:rPr lang="en-US" i="1" dirty="0" err="1">
                <a:solidFill>
                  <a:srgbClr val="FF0000"/>
                </a:solidFill>
                <a:cs typeface="+mn-lt"/>
              </a:rPr>
              <a:t>order_count</a:t>
            </a:r>
            <a:r>
              <a:rPr lang="en-US" i="1" dirty="0">
                <a:solidFill>
                  <a:srgbClr val="FF0000"/>
                </a:solidFill>
                <a:cs typeface="+mn-lt"/>
              </a:rPr>
              <a:t> FROM Products p;</a:t>
            </a:r>
            <a:endParaRPr lang="en-US" i="1" dirty="0">
              <a:solidFill>
                <a:srgbClr val="FF0000"/>
              </a:solidFill>
              <a:cs typeface="+mn-lt"/>
            </a:endParaRPr>
          </a:p>
          <a:p>
            <a:endParaRPr lang="en-US" i="1" dirty="0">
              <a:solidFill>
                <a:srgbClr val="FF0000"/>
              </a:solidFill>
              <a:cs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3260</Words>
  <Application>WPS Presentation</Application>
  <PresentationFormat>Widescreen</PresentationFormat>
  <Paragraphs>66</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Söhne</vt:lpstr>
      <vt:lpstr>Segoe Print</vt:lpstr>
      <vt:lpstr>Calibri Light</vt:lpstr>
      <vt:lpstr>Calibri</vt:lpstr>
      <vt:lpstr>Microsoft YaHei</vt:lpstr>
      <vt:lpstr>Arial Unicode MS</vt:lpstr>
      <vt:lpstr>Office Theme</vt:lpstr>
      <vt:lpstr>DATABASE MANAGEMENT</vt:lpstr>
      <vt:lpstr>Introduction</vt:lpstr>
      <vt:lpstr>Syntax</vt:lpstr>
      <vt:lpstr>Here's an example of a nested subquery:</vt:lpstr>
      <vt:lpstr>Example Description:</vt:lpstr>
      <vt:lpstr>Nested subqueries can be used in various ways, such as: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dc:title>
  <dc:creator>crosd ojha</dc:creator>
  <cp:lastModifiedBy>Crosd Ojha</cp:lastModifiedBy>
  <cp:revision>6</cp:revision>
  <dcterms:created xsi:type="dcterms:W3CDTF">2023-06-07T16:30:00Z</dcterms:created>
  <dcterms:modified xsi:type="dcterms:W3CDTF">2025-01-05T15:13:41Z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4E194570E24E459A9B7AB2AE9C7AF970_12</vt:lpwstr>
  </property>
  <property fmtid="{D5CDD505-2E9C-101B-9397-08002B2CF9AE}" pid="3" name="KSOProductBuildVer">
    <vt:lpwstr>1033-12.2.0.18607</vt:lpwstr>
  </property>
</Properties>
</file>