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5" r:id="rId8"/>
    <p:sldId id="266" r:id="rId9"/>
    <p:sldId id="261" r:id="rId10"/>
    <p:sldId id="262" r:id="rId11"/>
    <p:sldId id="263" r:id="rId12"/>
    <p:sldId id="269" r:id="rId13"/>
    <p:sldId id="264" r:id="rId14"/>
    <p:sldId id="268" r:id="rId15"/>
    <p:sldId id="267" r:id="rId16"/>
    <p:sldId id="270" r:id="rId17"/>
    <p:sldId id="271" r:id="rId18"/>
    <p:sldId id="272" r:id="rId19"/>
    <p:sldId id="273" r:id="rId20"/>
    <p:sldId id="274" r:id="rId21"/>
    <p:sldId id="292" r:id="rId22"/>
    <p:sldId id="293" r:id="rId23"/>
    <p:sldId id="275" r:id="rId24"/>
    <p:sldId id="276" r:id="rId25"/>
    <p:sldId id="277" r:id="rId26"/>
    <p:sldId id="278" r:id="rId27"/>
    <p:sldId id="279" r:id="rId28"/>
    <p:sldId id="280" r:id="rId29"/>
    <p:sldId id="281" r:id="rId30"/>
    <p:sldId id="284" r:id="rId31"/>
    <p:sldId id="285" r:id="rId32"/>
    <p:sldId id="286" r:id="rId33"/>
    <p:sldId id="287" r:id="rId34"/>
    <p:sldId id="288" r:id="rId35"/>
    <p:sldId id="282" r:id="rId36"/>
    <p:sldId id="283" r:id="rId37"/>
    <p:sldId id="290" r:id="rId38"/>
    <p:sldId id="291"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26" r:id="rId55"/>
    <p:sldId id="309"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6C46C60-8E68-4200-99AF-D2DD6795547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852A8-D17B-42BF-93EA-BDA65B59ADE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6C46C60-8E68-4200-99AF-D2DD6795547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852A8-D17B-42BF-93EA-BDA65B59ADE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6C46C60-8E68-4200-99AF-D2DD6795547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852A8-D17B-42BF-93EA-BDA65B59ADE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6C46C60-8E68-4200-99AF-D2DD6795547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852A8-D17B-42BF-93EA-BDA65B59ADE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6C46C60-8E68-4200-99AF-D2DD6795547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F852A8-D17B-42BF-93EA-BDA65B59ADE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6C46C60-8E68-4200-99AF-D2DD6795547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F852A8-D17B-42BF-93EA-BDA65B59ADE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6C46C60-8E68-4200-99AF-D2DD6795547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F852A8-D17B-42BF-93EA-BDA65B59ADE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6C46C60-8E68-4200-99AF-D2DD6795547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F852A8-D17B-42BF-93EA-BDA65B59ADE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46C60-8E68-4200-99AF-D2DD6795547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F852A8-D17B-42BF-93EA-BDA65B59ADE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6C46C60-8E68-4200-99AF-D2DD6795547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F852A8-D17B-42BF-93EA-BDA65B59ADE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6C46C60-8E68-4200-99AF-D2DD6795547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F852A8-D17B-42BF-93EA-BDA65B59ADE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C46C60-8E68-4200-99AF-D2DD67955473}"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F852A8-D17B-42BF-93EA-BDA65B59ADE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MANAGEMENT SYSTEM</a:t>
            </a:r>
            <a:endParaRPr lang="en-US" dirty="0"/>
          </a:p>
        </p:txBody>
      </p:sp>
      <p:sp>
        <p:nvSpPr>
          <p:cNvPr id="3" name="Subtitle 2"/>
          <p:cNvSpPr>
            <a:spLocks noGrp="1"/>
          </p:cNvSpPr>
          <p:nvPr>
            <p:ph type="subTitle" idx="1"/>
          </p:nvPr>
        </p:nvSpPr>
        <p:spPr/>
        <p:txBody>
          <a:bodyPr/>
          <a:lstStyle/>
          <a:p>
            <a:r>
              <a:rPr lang="en-US" dirty="0"/>
              <a:t>Chapter 7</a:t>
            </a:r>
            <a:endParaRPr lang="en-US" dirty="0"/>
          </a:p>
          <a:p>
            <a:r>
              <a:rPr lang="en-US" dirty="0"/>
              <a:t>Developing Stored Procedures DML Triggers Indexing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Explanation:</a:t>
            </a:r>
            <a:endParaRPr lang="en-US"/>
          </a:p>
        </p:txBody>
      </p:sp>
      <p:sp>
        <p:nvSpPr>
          <p:cNvPr id="3" name="Content Placeholder 2"/>
          <p:cNvSpPr>
            <a:spLocks noGrp="1"/>
          </p:cNvSpPr>
          <p:nvPr>
            <p:ph idx="1"/>
          </p:nvPr>
        </p:nvSpPr>
        <p:spPr/>
        <p:txBody>
          <a:bodyPr/>
          <a:p>
            <a:r>
              <a:rPr lang="en-US" b="1"/>
              <a:t>schema_name:</a:t>
            </a:r>
            <a:r>
              <a:rPr lang="en-US"/>
              <a:t> Replace this with the name of the schema where you want to create the stored procedure.</a:t>
            </a:r>
            <a:endParaRPr lang="en-US"/>
          </a:p>
          <a:p>
            <a:r>
              <a:rPr lang="en-US" b="1"/>
              <a:t>procedure_name:</a:t>
            </a:r>
            <a:r>
              <a:rPr lang="en-US"/>
              <a:t> Replace this with the desired name for your stored procedure.</a:t>
            </a:r>
            <a:endParaRPr lang="en-US"/>
          </a:p>
          <a:p>
            <a:r>
              <a:rPr lang="en-US" b="1"/>
              <a:t>@parameter1, @parameter2: </a:t>
            </a:r>
            <a:r>
              <a:rPr lang="en-US"/>
              <a:t>These are input parameters that the stored procedure can accept. Replace data_type with the actual data type of the parameter.</a:t>
            </a:r>
            <a:endParaRPr lang="en-US"/>
          </a:p>
          <a:p>
            <a:r>
              <a:rPr lang="en-US"/>
              <a:t>The rest of the syntax remains the same, with the AS keyword marking the beginning of the stored procedure's body, and the logic contained within the </a:t>
            </a:r>
            <a:r>
              <a:rPr lang="en-US" b="1"/>
              <a:t>BEGIN</a:t>
            </a:r>
            <a:r>
              <a:rPr lang="en-US"/>
              <a:t> and </a:t>
            </a:r>
            <a:r>
              <a:rPr lang="en-US" b="1"/>
              <a:t>END </a:t>
            </a:r>
            <a:r>
              <a:rPr lang="en-US"/>
              <a:t>block.</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to Execute Stored Procedure?</a:t>
            </a:r>
            <a:endParaRPr lang="en-US"/>
          </a:p>
        </p:txBody>
      </p:sp>
      <p:sp>
        <p:nvSpPr>
          <p:cNvPr id="3" name="Content Placeholder 2"/>
          <p:cNvSpPr>
            <a:spLocks noGrp="1"/>
          </p:cNvSpPr>
          <p:nvPr>
            <p:ph idx="1"/>
          </p:nvPr>
        </p:nvSpPr>
        <p:spPr/>
        <p:txBody>
          <a:bodyPr/>
          <a:p>
            <a:r>
              <a:rPr lang="en-US"/>
              <a:t>EXEC procedure_name;</a:t>
            </a:r>
            <a:endParaRPr lang="en-US"/>
          </a:p>
          <a:p>
            <a:pPr marL="457200" lvl="1" indent="0">
              <a:buNone/>
            </a:pPr>
            <a:r>
              <a:rPr lang="en-US"/>
              <a:t>OR</a:t>
            </a:r>
            <a:endParaRPr lang="en-US"/>
          </a:p>
          <a:p>
            <a:pPr lvl="0"/>
            <a:r>
              <a:rPr lang="en-US">
                <a:sym typeface="+mn-ea"/>
              </a:rPr>
              <a:t>EXECUTE procedure_name;</a:t>
            </a:r>
            <a:endParaRPr lang="en-US"/>
          </a:p>
          <a:p>
            <a:pPr lvl="0"/>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Modify Stored Procedure</a:t>
            </a:r>
            <a:endParaRPr lang="en-US"/>
          </a:p>
        </p:txBody>
      </p:sp>
      <p:sp>
        <p:nvSpPr>
          <p:cNvPr id="3" name="Content Placeholder 2"/>
          <p:cNvSpPr>
            <a:spLocks noGrp="1"/>
          </p:cNvSpPr>
          <p:nvPr>
            <p:ph idx="1"/>
          </p:nvPr>
        </p:nvSpPr>
        <p:spPr/>
        <p:txBody>
          <a:bodyPr>
            <a:normAutofit/>
          </a:bodyPr>
          <a:p>
            <a:pPr marL="0" indent="0">
              <a:buNone/>
            </a:pPr>
            <a:r>
              <a:rPr lang="en-US"/>
              <a:t>Syntax:</a:t>
            </a:r>
            <a:endParaRPr lang="en-US"/>
          </a:p>
          <a:p>
            <a:pPr marL="0" indent="0">
              <a:buNone/>
            </a:pPr>
            <a:r>
              <a:rPr lang="en-US"/>
              <a:t>ALTER PROCEDURE schema_name.procedure_name</a:t>
            </a:r>
            <a:endParaRPr lang="en-US"/>
          </a:p>
          <a:p>
            <a:pPr marL="0" indent="0">
              <a:buNone/>
            </a:pPr>
            <a:r>
              <a:rPr lang="en-US"/>
              <a:t>    -- Updated procedure parameters and logic here</a:t>
            </a:r>
            <a:endParaRPr lang="en-US"/>
          </a:p>
          <a:p>
            <a:pPr marL="0" indent="0">
              <a:buNone/>
            </a:pPr>
            <a:r>
              <a:rPr lang="en-US"/>
              <a:t>	</a:t>
            </a:r>
            <a:endParaRPr lang="en-US"/>
          </a:p>
          <a:p>
            <a:pPr marL="0" indent="0">
              <a:buNone/>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Example:</a:t>
            </a:r>
            <a:endParaRPr lang="en-US"/>
          </a:p>
        </p:txBody>
      </p:sp>
      <p:sp>
        <p:nvSpPr>
          <p:cNvPr id="3" name="Content Placeholder 2"/>
          <p:cNvSpPr>
            <a:spLocks noGrp="1"/>
          </p:cNvSpPr>
          <p:nvPr>
            <p:ph idx="1"/>
          </p:nvPr>
        </p:nvSpPr>
        <p:spPr/>
        <p:txBody>
          <a:bodyPr>
            <a:normAutofit fontScale="60000"/>
          </a:bodyPr>
          <a:p>
            <a:pPr marL="0" indent="0">
              <a:buNone/>
            </a:pPr>
            <a:r>
              <a:rPr lang="en-US">
                <a:sym typeface="+mn-ea"/>
              </a:rPr>
              <a:t>CREATE OR REPLACE PROCEDURE mydb.GetCustomerInfo</a:t>
            </a:r>
            <a:endParaRPr lang="en-US"/>
          </a:p>
          <a:p>
            <a:pPr marL="0" indent="0">
              <a:buNone/>
            </a:pPr>
            <a:r>
              <a:rPr lang="en-US">
                <a:sym typeface="+mn-ea"/>
              </a:rPr>
              <a:t>    (p_customerID IN NUMBER)</a:t>
            </a:r>
            <a:endParaRPr lang="en-US"/>
          </a:p>
          <a:p>
            <a:pPr marL="0" indent="0">
              <a:buNone/>
            </a:pPr>
            <a:r>
              <a:rPr lang="en-US">
                <a:sym typeface="+mn-ea"/>
              </a:rPr>
              <a:t>IS</a:t>
            </a:r>
            <a:endParaRPr lang="en-US"/>
          </a:p>
          <a:p>
            <a:pPr marL="0" indent="0">
              <a:buNone/>
            </a:pPr>
            <a:r>
              <a:rPr lang="en-US">
                <a:sym typeface="+mn-ea"/>
              </a:rPr>
              <a:t>    v_customerName VARCHAR2(50);</a:t>
            </a:r>
            <a:endParaRPr lang="en-US"/>
          </a:p>
          <a:p>
            <a:pPr marL="0" indent="0">
              <a:buNone/>
            </a:pPr>
            <a:r>
              <a:rPr lang="en-US">
                <a:sym typeface="+mn-ea"/>
              </a:rPr>
              <a:t>BEGIN</a:t>
            </a:r>
            <a:endParaRPr lang="en-US"/>
          </a:p>
          <a:p>
            <a:pPr marL="0" indent="0">
              <a:buNone/>
            </a:pPr>
            <a:r>
              <a:rPr lang="en-US">
                <a:sym typeface="+mn-ea"/>
              </a:rPr>
              <a:t>    SELECT CustomerName</a:t>
            </a:r>
            <a:endParaRPr lang="en-US"/>
          </a:p>
          <a:p>
            <a:pPr marL="0" indent="0">
              <a:buNone/>
            </a:pPr>
            <a:r>
              <a:rPr lang="en-US">
                <a:sym typeface="+mn-ea"/>
              </a:rPr>
              <a:t>    INTO v_customerName</a:t>
            </a:r>
            <a:endParaRPr lang="en-US"/>
          </a:p>
          <a:p>
            <a:pPr marL="0" indent="0">
              <a:buNone/>
            </a:pPr>
            <a:r>
              <a:rPr lang="en-US">
                <a:sym typeface="+mn-ea"/>
              </a:rPr>
              <a:t>    FROM Customers</a:t>
            </a:r>
            <a:endParaRPr lang="en-US"/>
          </a:p>
          <a:p>
            <a:pPr marL="0" indent="0">
              <a:buNone/>
            </a:pPr>
            <a:r>
              <a:rPr lang="en-US">
                <a:sym typeface="+mn-ea"/>
              </a:rPr>
              <a:t>    WHERE CustomerID = p_customerID;</a:t>
            </a:r>
            <a:endParaRPr lang="en-US"/>
          </a:p>
          <a:p>
            <a:pPr marL="0" indent="0">
              <a:buNone/>
            </a:pPr>
            <a:endParaRPr lang="en-US"/>
          </a:p>
          <a:p>
            <a:pPr marL="0" indent="0">
              <a:buNone/>
            </a:pPr>
            <a:r>
              <a:rPr lang="en-US">
                <a:sym typeface="+mn-ea"/>
              </a:rPr>
              <a:t>    DBMS_OUTPUT.PUT_LINE('Customer Name: ' || v_customerName);</a:t>
            </a:r>
            <a:endParaRPr lang="en-US"/>
          </a:p>
          <a:p>
            <a:pPr marL="0" indent="0">
              <a:buNone/>
            </a:pPr>
            <a:r>
              <a:rPr lang="en-US">
                <a:sym typeface="+mn-ea"/>
              </a:rPr>
              <a:t>END;</a:t>
            </a:r>
            <a:endParaRPr lang="en-US"/>
          </a:p>
          <a:p>
            <a:pPr marL="0" indent="0">
              <a:buNone/>
            </a:pP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Altering Stored procedure:</a:t>
            </a:r>
            <a:endParaRPr lang="en-US"/>
          </a:p>
        </p:txBody>
      </p:sp>
      <p:sp>
        <p:nvSpPr>
          <p:cNvPr id="3" name="Content Placeholder 2"/>
          <p:cNvSpPr>
            <a:spLocks noGrp="1"/>
          </p:cNvSpPr>
          <p:nvPr>
            <p:ph idx="1"/>
          </p:nvPr>
        </p:nvSpPr>
        <p:spPr/>
        <p:txBody>
          <a:bodyPr>
            <a:normAutofit fontScale="60000"/>
          </a:bodyPr>
          <a:p>
            <a:pPr marL="0" indent="0">
              <a:buNone/>
            </a:pPr>
            <a:r>
              <a:rPr lang="en-US"/>
              <a:t>ALTER PROCEDURE mydb.GetCustomerInfo</a:t>
            </a:r>
            <a:endParaRPr lang="en-US"/>
          </a:p>
          <a:p>
            <a:pPr marL="0" indent="0">
              <a:buNone/>
            </a:pPr>
            <a:r>
              <a:rPr lang="en-US"/>
              <a:t>    (p_customerID IN NUMBER,</a:t>
            </a:r>
            <a:endParaRPr lang="en-US"/>
          </a:p>
          <a:p>
            <a:pPr marL="0" indent="0">
              <a:buNone/>
            </a:pPr>
            <a:r>
              <a:rPr lang="en-US"/>
              <a:t>     p_email OUT VARCHAR2)</a:t>
            </a:r>
            <a:endParaRPr lang="en-US"/>
          </a:p>
          <a:p>
            <a:pPr marL="0" indent="0">
              <a:buNone/>
            </a:pPr>
            <a:r>
              <a:rPr lang="en-US"/>
              <a:t>IS</a:t>
            </a:r>
            <a:endParaRPr lang="en-US"/>
          </a:p>
          <a:p>
            <a:pPr marL="0" indent="0">
              <a:buNone/>
            </a:pPr>
            <a:r>
              <a:rPr lang="en-US"/>
              <a:t>    v_customerName VARCHAR2(50);</a:t>
            </a:r>
            <a:endParaRPr lang="en-US"/>
          </a:p>
          <a:p>
            <a:pPr marL="0" indent="0">
              <a:buNone/>
            </a:pPr>
            <a:r>
              <a:rPr lang="en-US"/>
              <a:t>BEGIN</a:t>
            </a:r>
            <a:endParaRPr lang="en-US"/>
          </a:p>
          <a:p>
            <a:pPr marL="0" indent="0">
              <a:buNone/>
            </a:pPr>
            <a:r>
              <a:rPr lang="en-US"/>
              <a:t>    SELECT CustomerName, Email</a:t>
            </a:r>
            <a:endParaRPr lang="en-US"/>
          </a:p>
          <a:p>
            <a:pPr marL="0" indent="0">
              <a:buNone/>
            </a:pPr>
            <a:r>
              <a:rPr lang="en-US"/>
              <a:t>    INTO v_customerName, p_email</a:t>
            </a:r>
            <a:endParaRPr lang="en-US"/>
          </a:p>
          <a:p>
            <a:pPr marL="0" indent="0">
              <a:buNone/>
            </a:pPr>
            <a:r>
              <a:rPr lang="en-US"/>
              <a:t>    FROM Customers</a:t>
            </a:r>
            <a:endParaRPr lang="en-US"/>
          </a:p>
          <a:p>
            <a:pPr marL="0" indent="0">
              <a:buNone/>
            </a:pPr>
            <a:r>
              <a:rPr lang="en-US"/>
              <a:t>    WHERE CustomerID = p_customerID;</a:t>
            </a:r>
            <a:endParaRPr lang="en-US"/>
          </a:p>
          <a:p>
            <a:pPr marL="0" indent="0">
              <a:buNone/>
            </a:pPr>
            <a:r>
              <a:rPr lang="en-US"/>
              <a:t>    DBMS_OUTPUT.PUT_LINE('Customer Name: ' || v_customerName);</a:t>
            </a:r>
            <a:endParaRPr lang="en-US"/>
          </a:p>
          <a:p>
            <a:pPr marL="0" indent="0">
              <a:buNone/>
            </a:pPr>
            <a:r>
              <a:rPr lang="en-US"/>
              <a:t>END;</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to DROP sStored Procedure?</a:t>
            </a:r>
            <a:endParaRPr lang="en-US"/>
          </a:p>
        </p:txBody>
      </p:sp>
      <p:sp>
        <p:nvSpPr>
          <p:cNvPr id="3" name="Content Placeholder 2"/>
          <p:cNvSpPr>
            <a:spLocks noGrp="1"/>
          </p:cNvSpPr>
          <p:nvPr>
            <p:ph idx="1"/>
          </p:nvPr>
        </p:nvSpPr>
        <p:spPr/>
        <p:txBody>
          <a:bodyPr/>
          <a:p>
            <a:pPr marL="0" indent="0">
              <a:buNone/>
            </a:pPr>
            <a:r>
              <a:rPr lang="en-US"/>
              <a:t>Drop Stored procedure</a:t>
            </a:r>
            <a:endParaRPr lang="en-US"/>
          </a:p>
          <a:p>
            <a:pPr marL="0" indent="0">
              <a:buNone/>
            </a:pPr>
            <a:r>
              <a:rPr lang="en-US"/>
              <a:t>Syntax:</a:t>
            </a:r>
            <a:endParaRPr lang="en-US"/>
          </a:p>
          <a:p>
            <a:r>
              <a:rPr lang="en-US"/>
              <a:t>DROP PROCEDURE schema_name.procedure_name;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Passing Data to Stored Procedure</a:t>
            </a:r>
            <a:endParaRPr lang="en-US"/>
          </a:p>
        </p:txBody>
      </p:sp>
      <p:sp>
        <p:nvSpPr>
          <p:cNvPr id="3" name="Content Placeholder 2"/>
          <p:cNvSpPr>
            <a:spLocks noGrp="1"/>
          </p:cNvSpPr>
          <p:nvPr>
            <p:ph idx="1"/>
          </p:nvPr>
        </p:nvSpPr>
        <p:spPr/>
        <p:txBody>
          <a:bodyPr/>
          <a:p>
            <a:r>
              <a:rPr lang="en-US"/>
              <a:t>Syntax:</a:t>
            </a:r>
            <a:endParaRPr lang="en-US"/>
          </a:p>
          <a:p>
            <a:pPr marL="0" indent="0">
              <a:buNone/>
            </a:pPr>
            <a:r>
              <a:rPr lang="en-US"/>
              <a:t>CREATE OR REPLACE PROCEDURE procedure_name</a:t>
            </a:r>
            <a:endParaRPr lang="en-US"/>
          </a:p>
          <a:p>
            <a:pPr marL="0" indent="0">
              <a:buNone/>
            </a:pPr>
            <a:r>
              <a:rPr lang="en-US"/>
              <a:t>    (parameter_name data_type)</a:t>
            </a:r>
            <a:endParaRPr lang="en-US"/>
          </a:p>
          <a:p>
            <a:pPr marL="0" indent="0">
              <a:buNone/>
            </a:pPr>
            <a:r>
              <a:rPr lang="en-US"/>
              <a:t>AS</a:t>
            </a:r>
            <a:endParaRPr lang="en-US"/>
          </a:p>
          <a:p>
            <a:pPr marL="0" indent="0">
              <a:buNone/>
            </a:pPr>
            <a:r>
              <a:rPr lang="en-US"/>
              <a:t>BEGIN</a:t>
            </a:r>
            <a:endParaRPr lang="en-US"/>
          </a:p>
          <a:p>
            <a:pPr marL="0" indent="0">
              <a:buNone/>
            </a:pPr>
            <a:r>
              <a:rPr lang="en-US"/>
              <a:t>    -- Procedure logic that uses the parameter</a:t>
            </a:r>
            <a:endParaRPr lang="en-US"/>
          </a:p>
          <a:p>
            <a:pPr marL="0" indent="0">
              <a:buNone/>
            </a:pPr>
            <a:r>
              <a:rPr lang="en-US"/>
              <a:t>END;</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64160"/>
            <a:ext cx="10515600" cy="1036320"/>
          </a:xfrm>
        </p:spPr>
        <p:txBody>
          <a:bodyPr/>
          <a:p>
            <a:r>
              <a:rPr lang="en-US"/>
              <a:t>Example:</a:t>
            </a:r>
            <a:endParaRPr lang="en-US"/>
          </a:p>
        </p:txBody>
      </p:sp>
      <p:sp>
        <p:nvSpPr>
          <p:cNvPr id="3" name="Content Placeholder 2"/>
          <p:cNvSpPr>
            <a:spLocks noGrp="1"/>
          </p:cNvSpPr>
          <p:nvPr>
            <p:ph idx="1"/>
          </p:nvPr>
        </p:nvSpPr>
        <p:spPr>
          <a:xfrm>
            <a:off x="469265" y="1416685"/>
            <a:ext cx="10884535" cy="5249545"/>
          </a:xfrm>
        </p:spPr>
        <p:txBody>
          <a:bodyPr>
            <a:noAutofit/>
          </a:bodyPr>
          <a:p>
            <a:pPr marL="0" indent="0">
              <a:buNone/>
            </a:pPr>
            <a:r>
              <a:rPr lang="en-US" sz="1500" b="1"/>
              <a:t>CREATE OR REPLACE PROCEDURE</a:t>
            </a:r>
            <a:r>
              <a:rPr lang="en-US" sz="1500"/>
              <a:t> GetEmployeeName</a:t>
            </a:r>
            <a:endParaRPr lang="en-US" sz="1500"/>
          </a:p>
          <a:p>
            <a:pPr marL="0" indent="0">
              <a:buNone/>
            </a:pPr>
            <a:r>
              <a:rPr lang="en-US" sz="1500"/>
              <a:t>    (p_employeeID IN NUMBER)</a:t>
            </a:r>
            <a:endParaRPr lang="en-US" sz="1500"/>
          </a:p>
          <a:p>
            <a:pPr marL="0" indent="0">
              <a:buNone/>
            </a:pPr>
            <a:r>
              <a:rPr lang="en-US" sz="1500"/>
              <a:t>AS</a:t>
            </a:r>
            <a:endParaRPr lang="en-US" sz="1500"/>
          </a:p>
          <a:p>
            <a:pPr marL="0" indent="0">
              <a:buNone/>
            </a:pPr>
            <a:r>
              <a:rPr lang="en-US" sz="1500"/>
              <a:t>    v_employeeName VARCHAR2(100);</a:t>
            </a:r>
            <a:endParaRPr lang="en-US" sz="1500"/>
          </a:p>
          <a:p>
            <a:pPr marL="0" indent="0">
              <a:buNone/>
            </a:pPr>
            <a:r>
              <a:rPr lang="en-US" sz="1500"/>
              <a:t>BEGIN</a:t>
            </a:r>
            <a:endParaRPr lang="en-US" sz="1500"/>
          </a:p>
          <a:p>
            <a:pPr marL="0" indent="0">
              <a:buNone/>
            </a:pPr>
            <a:r>
              <a:rPr lang="en-US" sz="1500"/>
              <a:t>    SELECT FirstName || ' ' || LastName</a:t>
            </a:r>
            <a:endParaRPr lang="en-US" sz="1500"/>
          </a:p>
          <a:p>
            <a:pPr marL="0" indent="0">
              <a:buNone/>
            </a:pPr>
            <a:r>
              <a:rPr lang="en-US" sz="1500"/>
              <a:t>    INTO v_employeeName</a:t>
            </a:r>
            <a:endParaRPr lang="en-US" sz="1500"/>
          </a:p>
          <a:p>
            <a:pPr marL="0" indent="0">
              <a:buNone/>
            </a:pPr>
            <a:r>
              <a:rPr lang="en-US" sz="1500"/>
              <a:t>    FROM Employees</a:t>
            </a:r>
            <a:endParaRPr lang="en-US" sz="1500"/>
          </a:p>
          <a:p>
            <a:pPr marL="0" indent="0">
              <a:buNone/>
            </a:pPr>
            <a:r>
              <a:rPr lang="en-US" sz="1500"/>
              <a:t>    WHERE EmployeeID = p_employeeID;</a:t>
            </a:r>
            <a:endParaRPr lang="en-US" sz="1500"/>
          </a:p>
          <a:p>
            <a:pPr marL="0" indent="0">
              <a:buNone/>
            </a:pPr>
            <a:r>
              <a:rPr lang="en-US" sz="1500"/>
              <a:t>    DBMS_OTPUT.PUT_LINE('Employee Name: ' || v_employeeName);</a:t>
            </a:r>
            <a:endParaRPr lang="en-US" sz="1500"/>
          </a:p>
          <a:p>
            <a:pPr marL="0" indent="0">
              <a:buNone/>
            </a:pPr>
            <a:r>
              <a:rPr lang="en-US" sz="1500"/>
              <a:t>EXCEPTION</a:t>
            </a:r>
            <a:endParaRPr lang="en-US" sz="1500"/>
          </a:p>
          <a:p>
            <a:pPr marL="0" indent="0">
              <a:buNone/>
            </a:pPr>
            <a:r>
              <a:rPr lang="en-US" sz="1500"/>
              <a:t>    WHEN NO_DATA_FOUND THEN</a:t>
            </a:r>
            <a:endParaRPr lang="en-US" sz="1500"/>
          </a:p>
          <a:p>
            <a:pPr marL="0" indent="0">
              <a:buNone/>
            </a:pPr>
            <a:r>
              <a:rPr lang="en-US" sz="1500"/>
              <a:t>        DBMS_OUTPUT.PUT_LINE('Employee not found.');</a:t>
            </a:r>
            <a:endParaRPr lang="en-US" sz="1500"/>
          </a:p>
          <a:p>
            <a:pPr marL="0" indent="0">
              <a:buNone/>
            </a:pPr>
            <a:r>
              <a:rPr lang="en-US" sz="1500"/>
              <a:t>    WHEN OTHERS THEN</a:t>
            </a:r>
            <a:endParaRPr lang="en-US" sz="1500"/>
          </a:p>
          <a:p>
            <a:pPr marL="0" indent="0">
              <a:buNone/>
            </a:pPr>
            <a:r>
              <a:rPr lang="en-US" sz="1500"/>
              <a:t>        DBMS_OUTPUT.PUT_LINE('An error occurred: ' || SQLERRM);</a:t>
            </a:r>
            <a:endParaRPr lang="en-US" sz="1500"/>
          </a:p>
          <a:p>
            <a:pPr marL="0" indent="0">
              <a:buNone/>
            </a:pPr>
            <a:r>
              <a:rPr lang="en-US" sz="1500"/>
              <a:t>END;</a:t>
            </a:r>
            <a:endParaRPr lang="en-US" sz="15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Trigger</a:t>
            </a:r>
            <a:endParaRPr lang="en-US"/>
          </a:p>
        </p:txBody>
      </p:sp>
      <p:sp>
        <p:nvSpPr>
          <p:cNvPr id="3" name="Content Placeholder 2"/>
          <p:cNvSpPr>
            <a:spLocks noGrp="1"/>
          </p:cNvSpPr>
          <p:nvPr>
            <p:ph idx="1"/>
          </p:nvPr>
        </p:nvSpPr>
        <p:spPr/>
        <p:txBody>
          <a:bodyPr/>
          <a:p>
            <a:r>
              <a:rPr lang="en-US"/>
              <a:t>A trigger is a stored procedure in a database that automatically invokes whenever a special event in the database occurs.</a:t>
            </a:r>
            <a:endParaRPr lang="en-US"/>
          </a:p>
          <a:p>
            <a:r>
              <a:rPr lang="en-US"/>
              <a:t> For example, a trigger can be invoked when a row is inserted into a specified table or when specific table columns are updated.</a:t>
            </a:r>
            <a:endParaRPr lang="en-US"/>
          </a:p>
          <a:p>
            <a:r>
              <a:rPr lang="en-US"/>
              <a:t> In simple words, a trigger is a </a:t>
            </a:r>
            <a:r>
              <a:rPr lang="en-US" b="1"/>
              <a:t>collection of SQL statements</a:t>
            </a:r>
            <a:r>
              <a:rPr lang="en-US"/>
              <a:t> with particular names that are stored in system memory. It belongs to a specific class of stored procedures that are automatically invoked in response to database server events. Every trigger has a table attached to it.</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Charactristics of Trigger</a:t>
            </a:r>
            <a:endParaRPr lang="en-US"/>
          </a:p>
        </p:txBody>
      </p:sp>
      <p:sp>
        <p:nvSpPr>
          <p:cNvPr id="3" name="Content Placeholder 2"/>
          <p:cNvSpPr>
            <a:spLocks noGrp="1"/>
          </p:cNvSpPr>
          <p:nvPr>
            <p:ph idx="1"/>
          </p:nvPr>
        </p:nvSpPr>
        <p:spPr/>
        <p:txBody>
          <a:bodyPr>
            <a:normAutofit lnSpcReduction="10000"/>
          </a:bodyPr>
          <a:p>
            <a:r>
              <a:rPr lang="en-US"/>
              <a:t>Because a trigger cannot be called directly, unlike a stored procedure, it is referred to as a special procedure. </a:t>
            </a:r>
            <a:endParaRPr lang="en-US"/>
          </a:p>
          <a:p>
            <a:r>
              <a:rPr lang="en-US"/>
              <a:t>A trigger is automatically called whenever a data modification event against a table takes place, which is the main distinction between a trigger and a procedure. On the other hand, a stored procedure must be called directly.</a:t>
            </a:r>
            <a:endParaRPr lang="en-US"/>
          </a:p>
          <a:p>
            <a:r>
              <a:rPr lang="en-US"/>
              <a:t>The following are the key differences between triggers and stored procedures:</a:t>
            </a:r>
            <a:endParaRPr lang="en-US"/>
          </a:p>
          <a:p>
            <a:pPr lvl="1"/>
            <a:r>
              <a:rPr lang="en-US"/>
              <a:t>Triggers cannot be manually invoked or executed.</a:t>
            </a:r>
            <a:endParaRPr lang="en-US"/>
          </a:p>
          <a:p>
            <a:pPr lvl="1"/>
            <a:r>
              <a:rPr lang="en-US"/>
              <a:t>There is no chance that triggers will receive parameters.</a:t>
            </a:r>
            <a:endParaRPr lang="en-US"/>
          </a:p>
          <a:p>
            <a:pPr lvl="1"/>
            <a:r>
              <a:rPr lang="en-US"/>
              <a:t>A transaction cannot be committed or rolled back inside a trigger.</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What is Stored Procedure?</a:t>
            </a:r>
            <a:endParaRPr lang="en-US"/>
          </a:p>
        </p:txBody>
      </p:sp>
      <p:sp>
        <p:nvSpPr>
          <p:cNvPr id="3" name="Content Placeholder 2"/>
          <p:cNvSpPr>
            <a:spLocks noGrp="1"/>
          </p:cNvSpPr>
          <p:nvPr>
            <p:ph idx="1"/>
          </p:nvPr>
        </p:nvSpPr>
        <p:spPr/>
        <p:txBody>
          <a:bodyPr/>
          <a:lstStyle/>
          <a:p>
            <a:r>
              <a:rPr lang="en-US"/>
              <a:t>A stored procedure is a database object in a relational database management system (RDBMS) that encapsulates a predefined set of SQL statements or procedural logic.</a:t>
            </a:r>
            <a:endParaRPr lang="en-US"/>
          </a:p>
          <a:p>
            <a:r>
              <a:rPr lang="en-US"/>
              <a:t>It is typically stored within the database and can be executed using a specific name or identifier. </a:t>
            </a:r>
            <a:endParaRPr lang="en-US"/>
          </a:p>
          <a:p>
            <a:r>
              <a:rPr lang="en-US"/>
              <a:t>Stored procedures are used to perform repetitive or complex tasks, such as querying and modifying data, and can be called from various application programs or directly from the database management system.</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Advantages of Triggers:</a:t>
            </a:r>
            <a:endParaRPr lang="en-US"/>
          </a:p>
        </p:txBody>
      </p:sp>
      <p:sp>
        <p:nvSpPr>
          <p:cNvPr id="3" name="Content Placeholder 2"/>
          <p:cNvSpPr>
            <a:spLocks noGrp="1"/>
          </p:cNvSpPr>
          <p:nvPr>
            <p:ph idx="1"/>
          </p:nvPr>
        </p:nvSpPr>
        <p:spPr/>
        <p:txBody>
          <a:bodyPr>
            <a:normAutofit lnSpcReduction="20000"/>
          </a:bodyPr>
          <a:p>
            <a:r>
              <a:rPr lang="en-US"/>
              <a:t>Database object rules are established by triggers, which cause changes to be undone if they are not met. </a:t>
            </a:r>
            <a:endParaRPr lang="en-US"/>
          </a:p>
          <a:p>
            <a:r>
              <a:rPr lang="en-US"/>
              <a:t>The trigger will examine the data and, if necessary, make changes.</a:t>
            </a:r>
            <a:endParaRPr lang="en-US"/>
          </a:p>
          <a:p>
            <a:r>
              <a:rPr lang="en-US"/>
              <a:t>We can enforce data integrity thanks to triggers.</a:t>
            </a:r>
            <a:endParaRPr lang="en-US"/>
          </a:p>
          <a:p>
            <a:r>
              <a:rPr lang="en-US"/>
              <a:t>Data is validated using triggers before being inserted or updated.</a:t>
            </a:r>
            <a:endParaRPr lang="en-US"/>
          </a:p>
          <a:p>
            <a:r>
              <a:rPr lang="en-US"/>
              <a:t>Triggers assist us in maintaining a records log.</a:t>
            </a:r>
            <a:endParaRPr lang="en-US"/>
          </a:p>
          <a:p>
            <a:r>
              <a:rPr lang="en-US"/>
              <a:t>Due to the fact that they do not need to be compiled each time they are run, triggers improve the performance of SQL queries.</a:t>
            </a:r>
            <a:endParaRPr lang="en-US"/>
          </a:p>
          <a:p>
            <a:r>
              <a:rPr lang="en-US"/>
              <a:t>The client-side code is reduced by triggers, saving time and labor.</a:t>
            </a:r>
            <a:endParaRPr lang="en-US"/>
          </a:p>
          <a:p>
            <a:r>
              <a:rPr lang="en-US"/>
              <a:t>Trigger maintenance is simple.</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Disadvantage of Triggers</a:t>
            </a:r>
            <a:endParaRPr lang="en-US"/>
          </a:p>
        </p:txBody>
      </p:sp>
      <p:sp>
        <p:nvSpPr>
          <p:cNvPr id="3" name="Content Placeholder 2"/>
          <p:cNvSpPr>
            <a:spLocks noGrp="1"/>
          </p:cNvSpPr>
          <p:nvPr>
            <p:ph idx="1"/>
          </p:nvPr>
        </p:nvSpPr>
        <p:spPr/>
        <p:txBody>
          <a:bodyPr/>
          <a:p>
            <a:r>
              <a:rPr lang="en-US"/>
              <a:t>Only triggers permit the use of extended validations.</a:t>
            </a:r>
            <a:endParaRPr lang="en-US"/>
          </a:p>
          <a:p>
            <a:r>
              <a:rPr lang="en-US"/>
              <a:t>Automatic triggers are used, and the user is unaware of when they are being executed. Consequently, it is difficult to troubleshoot issues that arise in the database layer.</a:t>
            </a:r>
            <a:endParaRPr lang="en-US"/>
          </a:p>
          <a:p>
            <a:r>
              <a:rPr lang="en-US"/>
              <a:t>The database server’s overhead may increase as a result of triggers.</a:t>
            </a:r>
            <a:endParaRPr lang="en-US"/>
          </a:p>
          <a:p>
            <a:r>
              <a:rPr lang="en-US"/>
              <a:t>In a single CREATE TRIGGER statement, we can specify the same trigger action for multiple user actions, such as INSERT and UPDATE.</a:t>
            </a:r>
            <a:endParaRPr lang="en-US"/>
          </a:p>
          <a:p>
            <a:r>
              <a:rPr lang="en-US"/>
              <a:t>Only the current database is available for creating triggers, but they can still make references to objects outside the database.</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Syntax:</a:t>
            </a:r>
            <a:endParaRPr lang="en-US"/>
          </a:p>
        </p:txBody>
      </p:sp>
      <p:sp>
        <p:nvSpPr>
          <p:cNvPr id="3" name="Content Placeholder 2"/>
          <p:cNvSpPr>
            <a:spLocks noGrp="1"/>
          </p:cNvSpPr>
          <p:nvPr>
            <p:ph idx="1"/>
          </p:nvPr>
        </p:nvSpPr>
        <p:spPr/>
        <p:txBody>
          <a:bodyPr>
            <a:normAutofit/>
          </a:bodyPr>
          <a:p>
            <a:pPr marL="0" indent="0">
              <a:buNone/>
            </a:pPr>
            <a:r>
              <a:rPr lang="en-US"/>
              <a:t>create trigger [trigger_name] </a:t>
            </a:r>
            <a:endParaRPr lang="en-US"/>
          </a:p>
          <a:p>
            <a:pPr marL="0" indent="0">
              <a:buNone/>
            </a:pPr>
            <a:r>
              <a:rPr lang="en-US"/>
              <a:t>[before | after]  </a:t>
            </a:r>
            <a:endParaRPr lang="en-US"/>
          </a:p>
          <a:p>
            <a:pPr marL="0" indent="0">
              <a:buNone/>
            </a:pPr>
            <a:r>
              <a:rPr lang="en-US"/>
              <a:t>{insert | update | delete}  </a:t>
            </a:r>
            <a:endParaRPr lang="en-US"/>
          </a:p>
          <a:p>
            <a:pPr marL="0" indent="0">
              <a:buNone/>
            </a:pPr>
            <a:r>
              <a:rPr lang="en-US"/>
              <a:t>on [table_name]  </a:t>
            </a:r>
            <a:endParaRPr lang="en-US"/>
          </a:p>
          <a:p>
            <a:pPr marL="0" indent="0">
              <a:buNone/>
            </a:pPr>
            <a:r>
              <a:rPr lang="en-US"/>
              <a:t>[for each row] </a:t>
            </a:r>
            <a:endParaRPr lang="en-US"/>
          </a:p>
          <a:p>
            <a:pPr marL="0" indent="0">
              <a:buNone/>
            </a:pPr>
            <a:r>
              <a:rPr lang="en-US"/>
              <a:t>[trigger_body] </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Explanation of Syntax:</a:t>
            </a:r>
            <a:endParaRPr lang="en-US"/>
          </a:p>
        </p:txBody>
      </p:sp>
      <p:sp>
        <p:nvSpPr>
          <p:cNvPr id="3" name="Content Placeholder 2"/>
          <p:cNvSpPr>
            <a:spLocks noGrp="1"/>
          </p:cNvSpPr>
          <p:nvPr>
            <p:ph idx="1"/>
          </p:nvPr>
        </p:nvSpPr>
        <p:spPr/>
        <p:txBody>
          <a:bodyPr>
            <a:normAutofit lnSpcReduction="20000"/>
          </a:bodyPr>
          <a:p>
            <a:r>
              <a:rPr lang="en-US"/>
              <a:t>Create trigger [trigger_name]: Creates or replaces an existing trigger with the trigger_name.</a:t>
            </a:r>
            <a:endParaRPr lang="en-US"/>
          </a:p>
          <a:p>
            <a:r>
              <a:rPr lang="en-US"/>
              <a:t>[before | after]: This specifies when the trigger will be executed.</a:t>
            </a:r>
            <a:endParaRPr lang="en-US"/>
          </a:p>
          <a:p>
            <a:r>
              <a:rPr lang="en-US"/>
              <a:t>{insert | update | delete}: This specifies the DML operation.</a:t>
            </a:r>
            <a:endParaRPr lang="en-US"/>
          </a:p>
          <a:p>
            <a:r>
              <a:rPr lang="en-US"/>
              <a:t>On [table_name]: This specifies the name of the table associated with the trigger.</a:t>
            </a:r>
            <a:endParaRPr lang="en-US"/>
          </a:p>
          <a:p>
            <a:r>
              <a:rPr lang="en-US"/>
              <a:t>[for each row]: This specifies a row-level trigger, i.e., the trigger will be executed for each affected row.</a:t>
            </a:r>
            <a:endParaRPr lang="en-US"/>
          </a:p>
          <a:p>
            <a:r>
              <a:rPr lang="en-US"/>
              <a:t>[trigger_body]: This provides the operation to be performed as the trigger is fired</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sp>
        <p:nvSpPr>
          <p:cNvPr id="3" name="Content Placeholder 2"/>
          <p:cNvSpPr>
            <a:spLocks noGrp="1"/>
          </p:cNvSpPr>
          <p:nvPr>
            <p:ph idx="1"/>
          </p:nvPr>
        </p:nvSpPr>
        <p:spPr/>
        <p:txBody>
          <a:bodyPr/>
          <a:p>
            <a:pPr marL="0" indent="0">
              <a:buNone/>
            </a:pPr>
            <a:r>
              <a:rPr lang="en-US"/>
              <a:t>CREATE TRIGGER log_insert</a:t>
            </a:r>
            <a:endParaRPr lang="en-US"/>
          </a:p>
          <a:p>
            <a:pPr marL="0" indent="0">
              <a:buNone/>
            </a:pPr>
            <a:r>
              <a:rPr lang="en-US"/>
              <a:t>AFTER INSERT ON orders</a:t>
            </a:r>
            <a:endParaRPr lang="en-US"/>
          </a:p>
          <a:p>
            <a:pPr marL="0" indent="0">
              <a:buNone/>
            </a:pPr>
            <a:r>
              <a:rPr lang="en-US"/>
              <a:t>FOR EACH ROW</a:t>
            </a:r>
            <a:endParaRPr lang="en-US"/>
          </a:p>
          <a:p>
            <a:pPr marL="0" indent="0">
              <a:buNone/>
            </a:pPr>
            <a:r>
              <a:rPr lang="en-US"/>
              <a:t>BEGIN</a:t>
            </a:r>
            <a:endParaRPr lang="en-US"/>
          </a:p>
          <a:p>
            <a:pPr marL="0" indent="0">
              <a:buNone/>
            </a:pPr>
            <a:r>
              <a:rPr lang="en-US"/>
              <a:t>    INSERT INTO audit_log (event_type, event_timestamp, table_name, row_id)</a:t>
            </a:r>
            <a:endParaRPr lang="en-US"/>
          </a:p>
          <a:p>
            <a:pPr marL="0" indent="0">
              <a:buNone/>
            </a:pPr>
            <a:r>
              <a:rPr lang="en-US"/>
              <a:t>    VALUES ('INSERT', NOW(), 'orders', NEW.order_id);</a:t>
            </a:r>
            <a:endParaRPr lang="en-US"/>
          </a:p>
          <a:p>
            <a:pPr marL="0" indent="0">
              <a:buNone/>
            </a:pPr>
            <a:r>
              <a:rPr lang="en-US"/>
              <a:t>END;</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Why Do We Employ Triggers?</a:t>
            </a:r>
            <a:endParaRPr lang="en-US"/>
          </a:p>
        </p:txBody>
      </p:sp>
      <p:sp>
        <p:nvSpPr>
          <p:cNvPr id="3" name="Content Placeholder 2"/>
          <p:cNvSpPr>
            <a:spLocks noGrp="1"/>
          </p:cNvSpPr>
          <p:nvPr>
            <p:ph idx="1"/>
          </p:nvPr>
        </p:nvSpPr>
        <p:spPr/>
        <p:txBody>
          <a:bodyPr/>
          <a:p>
            <a:r>
              <a:rPr lang="en-US"/>
              <a:t>When we need to carry out some actions automatically in certain desirable scenarios, triggers will be useful. For instance, we need to be aware of the frequency and timing of changes to a table that is constantly changing. In such cases, we could create a trigger to insert the required data into a different table if the primary table underwent any changes.</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Types of Triggers</a:t>
            </a:r>
            <a:endParaRPr lang="en-US"/>
          </a:p>
        </p:txBody>
      </p:sp>
      <p:sp>
        <p:nvSpPr>
          <p:cNvPr id="3" name="Content Placeholder 2"/>
          <p:cNvSpPr>
            <a:spLocks noGrp="1"/>
          </p:cNvSpPr>
          <p:nvPr>
            <p:ph idx="1"/>
          </p:nvPr>
        </p:nvSpPr>
        <p:spPr/>
        <p:txBody>
          <a:bodyPr/>
          <a:p>
            <a:r>
              <a:rPr lang="en-US"/>
              <a:t>Data Defination Language(DDL) Trigger</a:t>
            </a:r>
            <a:endParaRPr lang="en-US"/>
          </a:p>
          <a:p>
            <a:r>
              <a:rPr lang="en-US">
                <a:sym typeface="+mn-ea"/>
              </a:rPr>
              <a:t>Data Manipulation Language(DDL) Trigger</a:t>
            </a:r>
            <a:endParaRPr lang="en-US">
              <a:sym typeface="+mn-ea"/>
            </a:endParaRPr>
          </a:p>
          <a:p>
            <a:pPr lvl="1"/>
            <a:r>
              <a:rPr lang="en-US" sz="2400">
                <a:sym typeface="+mn-ea"/>
              </a:rPr>
              <a:t>After Triggers</a:t>
            </a:r>
            <a:endParaRPr lang="en-US" sz="2400">
              <a:sym typeface="+mn-ea"/>
            </a:endParaRPr>
          </a:p>
          <a:p>
            <a:pPr lvl="1"/>
            <a:r>
              <a:rPr lang="en-US" sz="2400">
                <a:sym typeface="+mn-ea"/>
              </a:rPr>
              <a:t>Instead of Triggers</a:t>
            </a:r>
            <a:endParaRPr lang="en-US">
              <a:sym typeface="+mn-ea"/>
            </a:endParaRPr>
          </a:p>
          <a:p>
            <a:r>
              <a:rPr lang="en-US">
                <a:sym typeface="+mn-ea"/>
              </a:rPr>
              <a:t>Log on Trigger</a:t>
            </a:r>
            <a:endParaRPr lang="en-US"/>
          </a:p>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DDL Triggers</a:t>
            </a:r>
            <a:endParaRPr lang="en-US"/>
          </a:p>
        </p:txBody>
      </p:sp>
      <p:sp>
        <p:nvSpPr>
          <p:cNvPr id="3" name="Content Placeholder 2"/>
          <p:cNvSpPr>
            <a:spLocks noGrp="1"/>
          </p:cNvSpPr>
          <p:nvPr>
            <p:ph idx="1"/>
          </p:nvPr>
        </p:nvSpPr>
        <p:spPr/>
        <p:txBody>
          <a:bodyPr>
            <a:normAutofit lnSpcReduction="20000"/>
          </a:bodyPr>
          <a:p>
            <a:r>
              <a:rPr lang="en-US"/>
              <a:t>The Data Definition Language (DDL) command events such as Create_table, Create_view, drop_table, Drop_view, and Alter_table cause the DDL triggers to be activated.</a:t>
            </a:r>
            <a:endParaRPr lang="en-US"/>
          </a:p>
          <a:p>
            <a:pPr marL="0" indent="457200">
              <a:buNone/>
            </a:pPr>
            <a:r>
              <a:rPr lang="en-US"/>
              <a:t>Syntax:</a:t>
            </a:r>
            <a:endParaRPr lang="en-US"/>
          </a:p>
          <a:p>
            <a:pPr marL="0" indent="457200">
              <a:buNone/>
            </a:pPr>
            <a:r>
              <a:rPr lang="en-US"/>
              <a:t>CREATE TRIGGER trigger_name</a:t>
            </a:r>
            <a:endParaRPr lang="en-US"/>
          </a:p>
          <a:p>
            <a:pPr marL="0" indent="457200">
              <a:buNone/>
            </a:pPr>
            <a:r>
              <a:rPr lang="en-US"/>
              <a:t>ON { DATABASE |  ALL SERVER}</a:t>
            </a:r>
            <a:endParaRPr lang="en-US"/>
          </a:p>
          <a:p>
            <a:pPr marL="0" indent="457200">
              <a:buNone/>
            </a:pPr>
            <a:r>
              <a:rPr lang="en-US"/>
              <a:t>[WITH ddl_trigger_option]</a:t>
            </a:r>
            <a:endParaRPr lang="en-US"/>
          </a:p>
          <a:p>
            <a:pPr marL="0" indent="457200">
              <a:buNone/>
            </a:pPr>
            <a:r>
              <a:rPr lang="en-US"/>
              <a:t>FOR { event_type | event_group }</a:t>
            </a:r>
            <a:endParaRPr lang="en-US"/>
          </a:p>
          <a:p>
            <a:pPr marL="0" indent="457200">
              <a:buNone/>
            </a:pPr>
            <a:r>
              <a:rPr lang="en-US"/>
              <a:t>AS </a:t>
            </a:r>
            <a:endParaRPr lang="en-US"/>
          </a:p>
          <a:p>
            <a:pPr marL="0" indent="457200">
              <a:buNone/>
            </a:pPr>
            <a:r>
              <a:rPr lang="en-US"/>
              <a:t>    {sql_statement}</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sp>
        <p:nvSpPr>
          <p:cNvPr id="3" name="Content Placeholder 2"/>
          <p:cNvSpPr>
            <a:spLocks noGrp="1"/>
          </p:cNvSpPr>
          <p:nvPr>
            <p:ph idx="1"/>
          </p:nvPr>
        </p:nvSpPr>
        <p:spPr>
          <a:xfrm>
            <a:off x="528320" y="1825625"/>
            <a:ext cx="10825480" cy="4791075"/>
          </a:xfrm>
        </p:spPr>
        <p:txBody>
          <a:bodyPr>
            <a:normAutofit fontScale="25000"/>
          </a:bodyPr>
          <a:p>
            <a:pPr marL="0" indent="0">
              <a:buNone/>
            </a:pPr>
            <a:r>
              <a:rPr lang="en-US" sz="5600"/>
              <a:t>CREATE TRIGGER trgTablechanges</a:t>
            </a:r>
            <a:endParaRPr lang="en-US" sz="5600"/>
          </a:p>
          <a:p>
            <a:pPr marL="0" indent="0">
              <a:buNone/>
            </a:pPr>
            <a:r>
              <a:rPr lang="en-US" sz="5600"/>
              <a:t>ON DATABASE</a:t>
            </a:r>
            <a:endParaRPr lang="en-US" sz="5600"/>
          </a:p>
          <a:p>
            <a:pPr marL="0" indent="0">
              <a:buNone/>
            </a:pPr>
            <a:r>
              <a:rPr lang="en-US" sz="5600"/>
              <a:t>FOR	</a:t>
            </a:r>
            <a:endParaRPr lang="en-US" sz="5600"/>
          </a:p>
          <a:p>
            <a:pPr marL="0" indent="0">
              <a:buNone/>
            </a:pPr>
            <a:r>
              <a:rPr lang="en-US" sz="5600"/>
              <a:t>    CREATE_TABLE, ALTER_TABLE, DROP_TABLE</a:t>
            </a:r>
            <a:endParaRPr lang="en-US" sz="5600"/>
          </a:p>
          <a:p>
            <a:pPr marL="0" indent="0">
              <a:buNone/>
            </a:pPr>
            <a:r>
              <a:rPr lang="en-US" sz="5600"/>
              <a:t>AS</a:t>
            </a:r>
            <a:endParaRPr lang="en-US" sz="5600"/>
          </a:p>
          <a:p>
            <a:pPr marL="0" indent="0">
              <a:buNone/>
            </a:pPr>
            <a:r>
              <a:rPr lang="en-US" sz="5600"/>
              <a:t>BEGIN</a:t>
            </a:r>
            <a:endParaRPr lang="en-US" sz="5600"/>
          </a:p>
          <a:p>
            <a:pPr marL="0" indent="0">
              <a:buNone/>
            </a:pPr>
            <a:r>
              <a:rPr lang="en-US" sz="5600"/>
              <a:t>    SET NOCOUNT ON;</a:t>
            </a:r>
            <a:endParaRPr lang="en-US" sz="5600"/>
          </a:p>
          <a:p>
            <a:pPr marL="0" indent="0">
              <a:buNone/>
            </a:pPr>
            <a:r>
              <a:rPr lang="en-US" sz="5600"/>
              <a:t>    INSERT INTO TableLog</a:t>
            </a:r>
            <a:endParaRPr lang="en-US" sz="5600"/>
          </a:p>
          <a:p>
            <a:pPr marL="0" indent="0">
              <a:buNone/>
            </a:pPr>
            <a:r>
              <a:rPr lang="en-US" sz="5600"/>
              <a:t>    (</a:t>
            </a:r>
            <a:endParaRPr lang="en-US" sz="5600"/>
          </a:p>
          <a:p>
            <a:pPr marL="0" indent="0">
              <a:buNone/>
            </a:pPr>
            <a:r>
              <a:rPr lang="en-US" sz="5600"/>
              <a:t>       EventVal, DateChanged, ChangedBy</a:t>
            </a:r>
            <a:endParaRPr lang="en-US" sz="5600"/>
          </a:p>
          <a:p>
            <a:pPr marL="0" indent="0">
              <a:buNone/>
            </a:pPr>
            <a:r>
              <a:rPr lang="en-US" sz="5600"/>
              <a:t>     )</a:t>
            </a:r>
            <a:endParaRPr lang="en-US" sz="5600"/>
          </a:p>
          <a:p>
            <a:pPr marL="0" indent="0">
              <a:buNone/>
            </a:pPr>
            <a:r>
              <a:rPr lang="en-US" sz="5600"/>
              <a:t>        VALUES (EVENTDATA(), GETDATE(), USER</a:t>
            </a:r>
            <a:endParaRPr lang="en-US" sz="5600"/>
          </a:p>
          <a:p>
            <a:pPr marL="0" indent="0">
              <a:buNone/>
            </a:pPr>
            <a:r>
              <a:rPr lang="en-US" sz="5600"/>
              <a:t>        );</a:t>
            </a:r>
            <a:endParaRPr lang="en-US" sz="5600"/>
          </a:p>
          <a:p>
            <a:pPr marL="0" indent="0">
              <a:buNone/>
            </a:pPr>
            <a:r>
              <a:rPr lang="en-US" sz="5600"/>
              <a:t>END;</a:t>
            </a:r>
            <a:endParaRPr lang="en-US" sz="5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DML Trigger</a:t>
            </a:r>
            <a:endParaRPr lang="en-US"/>
          </a:p>
        </p:txBody>
      </p:sp>
      <p:sp>
        <p:nvSpPr>
          <p:cNvPr id="3" name="Content Placeholder 2"/>
          <p:cNvSpPr>
            <a:spLocks noGrp="1"/>
          </p:cNvSpPr>
          <p:nvPr>
            <p:ph idx="1"/>
          </p:nvPr>
        </p:nvSpPr>
        <p:spPr/>
        <p:txBody>
          <a:bodyPr>
            <a:normAutofit fontScale="90000" lnSpcReduction="20000"/>
          </a:bodyPr>
          <a:p>
            <a:r>
              <a:rPr lang="en-US"/>
              <a:t>In SQL Server we can create triggers on DML statements (like INSERT, UPDATE, and DELETE) and stored procedures that perform DML-like operations. DML Triggers are of two types</a:t>
            </a:r>
            <a:endParaRPr lang="en-US"/>
          </a:p>
          <a:p>
            <a:pPr lvl="1"/>
            <a:r>
              <a:rPr lang="en-US"/>
              <a:t>After Trigger (using FOR/AFTER CLAUSE)</a:t>
            </a:r>
            <a:endParaRPr lang="en-US"/>
          </a:p>
          <a:p>
            <a:pPr lvl="2"/>
            <a:r>
              <a:rPr lang="en-US"/>
              <a:t>This type of trigger fires after SQL Server finishes the execution of the action successfully that fired it.</a:t>
            </a:r>
            <a:endParaRPr lang="en-US"/>
          </a:p>
          <a:p>
            <a:pPr lvl="2"/>
            <a:r>
              <a:rPr lang="en-US"/>
              <a:t>Example: If you insert record/row in a table then the trigger related/associated with the insert event on this table will fire only after the row passes all the constraints, like as primary key constraint, and some rules. If the record/row insertion fails, SQL Server will not fire the After Trigger.</a:t>
            </a:r>
            <a:endParaRPr lang="en-US"/>
          </a:p>
          <a:p>
            <a:pPr lvl="1"/>
            <a:r>
              <a:rPr lang="en-US"/>
              <a:t>Instead of Trigger (using INSTEAD OF CLAUSE)</a:t>
            </a:r>
            <a:endParaRPr lang="en-US"/>
          </a:p>
          <a:p>
            <a:pPr lvl="2"/>
            <a:r>
              <a:rPr lang="en-US"/>
              <a:t>This type of trigger fires before SQL Server starts the execution of the action that fired it. This differs from the AFTER trigger, which fires after the action that caused it to fire. We can have an INSTEAD OF insert/update/delete trigger on a table that successfully executed but does not include the actual insert/update/delete to the table.</a:t>
            </a:r>
            <a:endParaRPr lang="en-US"/>
          </a:p>
          <a:p>
            <a:pPr lvl="2"/>
            <a:r>
              <a:rPr lang="en-US"/>
              <a:t>Example: If you insert record/row in a table then the trigger related/associated with the insert event on this table will fire before the row passes all the constraints, such as primary key constraint and some rules. If the record/row insertion fails, SQL Server will fire the Instead of Trigger.</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1825" y="365125"/>
            <a:ext cx="10939145" cy="1325880"/>
          </a:xfrm>
        </p:spPr>
        <p:txBody>
          <a:bodyPr>
            <a:normAutofit fontScale="90000"/>
          </a:bodyPr>
          <a:p>
            <a:r>
              <a:rPr lang="en-US"/>
              <a:t>Key characteristics (Features) of stored procedures :</a:t>
            </a:r>
            <a:endParaRPr lang="en-US"/>
          </a:p>
        </p:txBody>
      </p:sp>
      <p:sp>
        <p:nvSpPr>
          <p:cNvPr id="3" name="Content Placeholder 2"/>
          <p:cNvSpPr>
            <a:spLocks noGrp="1"/>
          </p:cNvSpPr>
          <p:nvPr>
            <p:ph idx="1"/>
          </p:nvPr>
        </p:nvSpPr>
        <p:spPr/>
        <p:txBody>
          <a:bodyPr>
            <a:normAutofit/>
          </a:bodyPr>
          <a:p>
            <a:r>
              <a:rPr lang="en-US"/>
              <a:t>Precompiled Logic: </a:t>
            </a:r>
            <a:endParaRPr lang="en-US"/>
          </a:p>
          <a:p>
            <a:pPr lvl="1"/>
            <a:r>
              <a:rPr lang="en-US"/>
              <a:t>Stored procedures are precompiled and stored in the database, which can result in better performance compared to executing individual SQL statements separately.</a:t>
            </a:r>
            <a:endParaRPr lang="en-US"/>
          </a:p>
          <a:p>
            <a:r>
              <a:rPr lang="en-US"/>
              <a:t>Reusability: </a:t>
            </a:r>
            <a:endParaRPr lang="en-US"/>
          </a:p>
          <a:p>
            <a:pPr lvl="1"/>
            <a:r>
              <a:rPr lang="en-US"/>
              <a:t>Once a stored procedure is defined, it can be called from multiple applications or scripts, promoting code reuse and reducing redundancy.</a:t>
            </a:r>
            <a:endParaRPr lang="en-US"/>
          </a:p>
          <a:p>
            <a:r>
              <a:rPr lang="en-US"/>
              <a:t>Modularity: </a:t>
            </a:r>
            <a:endParaRPr lang="en-US"/>
          </a:p>
          <a:p>
            <a:pPr lvl="1"/>
            <a:r>
              <a:rPr lang="en-US"/>
              <a:t>Stored procedures allow you to break down complex tasks into smaller, manageable steps, enhancing code organization and maintainability.</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After Trigger (using FOR/AFTER CLAUSE)</a:t>
            </a:r>
            <a:endParaRPr lang="en-US"/>
          </a:p>
        </p:txBody>
      </p:sp>
      <p:sp>
        <p:nvSpPr>
          <p:cNvPr id="3" name="Content Placeholder 2"/>
          <p:cNvSpPr>
            <a:spLocks noGrp="1"/>
          </p:cNvSpPr>
          <p:nvPr>
            <p:ph idx="1"/>
          </p:nvPr>
        </p:nvSpPr>
        <p:spPr/>
        <p:txBody>
          <a:bodyPr>
            <a:normAutofit lnSpcReduction="10000"/>
          </a:bodyPr>
          <a:p>
            <a:pPr marL="0" indent="0">
              <a:buNone/>
            </a:pPr>
            <a:r>
              <a:rPr lang="en-US"/>
              <a:t>Syntax:</a:t>
            </a:r>
            <a:endParaRPr lang="en-US"/>
          </a:p>
          <a:p>
            <a:pPr marL="0" indent="457200">
              <a:buNone/>
            </a:pPr>
            <a:r>
              <a:rPr lang="en-US"/>
              <a:t>CREATE TRIGGER trigger_name</a:t>
            </a:r>
            <a:endParaRPr lang="en-US"/>
          </a:p>
          <a:p>
            <a:pPr marL="0" indent="457200">
              <a:buNone/>
            </a:pPr>
            <a:r>
              <a:rPr lang="en-US"/>
              <a:t>AFTER {INSERT | UPDATE | DELETE}</a:t>
            </a:r>
            <a:endParaRPr lang="en-US"/>
          </a:p>
          <a:p>
            <a:pPr marL="0" indent="457200">
              <a:buNone/>
            </a:pPr>
            <a:r>
              <a:rPr lang="en-US"/>
              <a:t>ON table_name</a:t>
            </a:r>
            <a:endParaRPr lang="en-US"/>
          </a:p>
          <a:p>
            <a:pPr marL="0" indent="457200">
              <a:buNone/>
            </a:pPr>
            <a:r>
              <a:rPr lang="en-US"/>
              <a:t>[REFERENCING OLD AS old_row NEW AS new_row]</a:t>
            </a:r>
            <a:endParaRPr lang="en-US"/>
          </a:p>
          <a:p>
            <a:pPr marL="0" indent="457200">
              <a:buNone/>
            </a:pPr>
            <a:r>
              <a:rPr lang="en-US"/>
              <a:t>[FOR EACH ROW]</a:t>
            </a:r>
            <a:endParaRPr lang="en-US"/>
          </a:p>
          <a:p>
            <a:pPr marL="0" indent="457200">
              <a:buNone/>
            </a:pPr>
            <a:r>
              <a:rPr lang="en-US"/>
              <a:t>BEGIN</a:t>
            </a:r>
            <a:endParaRPr lang="en-US"/>
          </a:p>
          <a:p>
            <a:pPr marL="0" indent="457200">
              <a:buNone/>
            </a:pPr>
            <a:r>
              <a:rPr lang="en-US"/>
              <a:t>    -- Trigger logic here</a:t>
            </a:r>
            <a:endParaRPr lang="en-US"/>
          </a:p>
          <a:p>
            <a:pPr marL="0" indent="457200">
              <a:buNone/>
            </a:pPr>
            <a:r>
              <a:rPr lang="en-US"/>
              <a:t>END;</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sp>
        <p:nvSpPr>
          <p:cNvPr id="3" name="Content Placeholder 2"/>
          <p:cNvSpPr>
            <a:spLocks noGrp="1"/>
          </p:cNvSpPr>
          <p:nvPr>
            <p:ph idx="1"/>
          </p:nvPr>
        </p:nvSpPr>
        <p:spPr/>
        <p:txBody>
          <a:bodyPr>
            <a:normAutofit lnSpcReduction="20000"/>
          </a:bodyPr>
          <a:p>
            <a:pPr marL="0" indent="0">
              <a:buNone/>
            </a:pPr>
            <a:r>
              <a:rPr lang="en-US"/>
              <a:t>CREATE TRIGGER update_salary_history</a:t>
            </a:r>
            <a:endParaRPr lang="en-US"/>
          </a:p>
          <a:p>
            <a:pPr marL="0" indent="0">
              <a:buNone/>
            </a:pPr>
            <a:r>
              <a:rPr lang="en-US"/>
              <a:t>AFTER UPDATE OF salary ON employees</a:t>
            </a:r>
            <a:endParaRPr lang="en-US"/>
          </a:p>
          <a:p>
            <a:pPr marL="0" indent="0">
              <a:buNone/>
            </a:pPr>
            <a:r>
              <a:rPr lang="en-US"/>
              <a:t>REFERENCING OLD AS old_row NEW AS new_row</a:t>
            </a:r>
            <a:endParaRPr lang="en-US"/>
          </a:p>
          <a:p>
            <a:pPr marL="0" indent="0">
              <a:buNone/>
            </a:pPr>
            <a:r>
              <a:rPr lang="en-US"/>
              <a:t>FOR EACH ROW</a:t>
            </a:r>
            <a:endParaRPr lang="en-US"/>
          </a:p>
          <a:p>
            <a:pPr marL="0" indent="0">
              <a:buNone/>
            </a:pPr>
            <a:r>
              <a:rPr lang="en-US"/>
              <a:t>BEGIN</a:t>
            </a:r>
            <a:endParaRPr lang="en-US"/>
          </a:p>
          <a:p>
            <a:pPr marL="0" indent="0">
              <a:buNone/>
            </a:pPr>
            <a:r>
              <a:rPr lang="en-US"/>
              <a:t>    INSERT INTO salary_history (employee_id, old_salary, new_salary, change_date)</a:t>
            </a:r>
            <a:endParaRPr lang="en-US"/>
          </a:p>
          <a:p>
            <a:pPr marL="0" indent="0">
              <a:buNone/>
            </a:pPr>
            <a:r>
              <a:rPr lang="en-US"/>
              <a:t>    VALUES (new_row.employee_id, old_row.salary, new_row.salary, CURRENT_TIMESTAMP);</a:t>
            </a:r>
            <a:endParaRPr lang="en-US"/>
          </a:p>
          <a:p>
            <a:pPr marL="0" indent="0">
              <a:buNone/>
            </a:pPr>
            <a:r>
              <a:rPr lang="en-US"/>
              <a:t>END;</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Instead of Trigger (using INSTEAD OF CLAUSE)</a:t>
            </a:r>
            <a:endParaRPr lang="en-US"/>
          </a:p>
        </p:txBody>
      </p:sp>
      <p:sp>
        <p:nvSpPr>
          <p:cNvPr id="3" name="Content Placeholder 2"/>
          <p:cNvSpPr>
            <a:spLocks noGrp="1"/>
          </p:cNvSpPr>
          <p:nvPr>
            <p:ph idx="1"/>
          </p:nvPr>
        </p:nvSpPr>
        <p:spPr/>
        <p:txBody>
          <a:bodyPr/>
          <a:p>
            <a:pPr marL="0" indent="0">
              <a:buNone/>
            </a:pPr>
            <a:r>
              <a:rPr lang="en-US"/>
              <a:t>Syntax:</a:t>
            </a:r>
            <a:endParaRPr lang="en-US"/>
          </a:p>
          <a:p>
            <a:pPr marL="0" indent="457200">
              <a:buNone/>
            </a:pPr>
            <a:r>
              <a:rPr lang="en-US"/>
              <a:t>CREATE TRIGGER trigger_name</a:t>
            </a:r>
            <a:endParaRPr lang="en-US"/>
          </a:p>
          <a:p>
            <a:pPr marL="0" indent="457200">
              <a:buNone/>
            </a:pPr>
            <a:r>
              <a:rPr lang="en-US"/>
              <a:t>INSTEAD OF {INSERT | UPDATE | DELETE}</a:t>
            </a:r>
            <a:endParaRPr lang="en-US"/>
          </a:p>
          <a:p>
            <a:pPr marL="0" indent="457200">
              <a:buNone/>
            </a:pPr>
            <a:r>
              <a:rPr lang="en-US"/>
              <a:t>ON view_name</a:t>
            </a:r>
            <a:endParaRPr lang="en-US"/>
          </a:p>
          <a:p>
            <a:pPr marL="0" indent="457200">
              <a:buNone/>
            </a:pPr>
            <a:r>
              <a:rPr lang="en-US"/>
              <a:t>[FOR EACH ROW]</a:t>
            </a:r>
            <a:endParaRPr lang="en-US"/>
          </a:p>
          <a:p>
            <a:pPr marL="0" indent="457200">
              <a:buNone/>
            </a:pPr>
            <a:r>
              <a:rPr lang="en-US"/>
              <a:t>BEGIN</a:t>
            </a:r>
            <a:endParaRPr lang="en-US"/>
          </a:p>
          <a:p>
            <a:pPr marL="0" indent="457200">
              <a:buNone/>
            </a:pPr>
            <a:r>
              <a:rPr lang="en-US"/>
              <a:t>    -- Trigger logic here</a:t>
            </a:r>
            <a:endParaRPr lang="en-US"/>
          </a:p>
          <a:p>
            <a:pPr marL="0" indent="457200">
              <a:buNone/>
            </a:pPr>
            <a:r>
              <a:rPr lang="en-US"/>
              <a:t>END;</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sp>
        <p:nvSpPr>
          <p:cNvPr id="3" name="Content Placeholder 2"/>
          <p:cNvSpPr>
            <a:spLocks noGrp="1"/>
          </p:cNvSpPr>
          <p:nvPr>
            <p:ph idx="1"/>
          </p:nvPr>
        </p:nvSpPr>
        <p:spPr/>
        <p:txBody>
          <a:bodyPr>
            <a:normAutofit fontScale="50000"/>
          </a:bodyPr>
          <a:p>
            <a:pPr marL="0" indent="0">
              <a:buNone/>
            </a:pPr>
            <a:r>
              <a:rPr lang="en-US"/>
              <a:t>CREATE TRIGGER instead_of_update_employee_info</a:t>
            </a:r>
            <a:endParaRPr lang="en-US"/>
          </a:p>
          <a:p>
            <a:pPr marL="0" indent="0">
              <a:buNone/>
            </a:pPr>
            <a:r>
              <a:rPr lang="en-US"/>
              <a:t>INSTEAD OF UPDATE</a:t>
            </a:r>
            <a:endParaRPr lang="en-US"/>
          </a:p>
          <a:p>
            <a:pPr marL="0" indent="0">
              <a:buNone/>
            </a:pPr>
            <a:r>
              <a:rPr lang="en-US"/>
              <a:t>ON employee_info_view</a:t>
            </a:r>
            <a:endParaRPr lang="en-US"/>
          </a:p>
          <a:p>
            <a:pPr marL="0" indent="0">
              <a:buNone/>
            </a:pPr>
            <a:r>
              <a:rPr lang="en-US"/>
              <a:t>FOR EACH ROW</a:t>
            </a:r>
            <a:endParaRPr lang="en-US"/>
          </a:p>
          <a:p>
            <a:pPr marL="0" indent="0">
              <a:buNone/>
            </a:pPr>
            <a:r>
              <a:rPr lang="en-US"/>
              <a:t>BEGIN</a:t>
            </a:r>
            <a:endParaRPr lang="en-US"/>
          </a:p>
          <a:p>
            <a:pPr marL="0" indent="0">
              <a:buNone/>
            </a:pPr>
            <a:r>
              <a:rPr lang="en-US"/>
              <a:t>    UPDATE employees</a:t>
            </a:r>
            <a:endParaRPr lang="en-US"/>
          </a:p>
          <a:p>
            <a:pPr marL="0" indent="0">
              <a:buNone/>
            </a:pPr>
            <a:r>
              <a:rPr lang="en-US"/>
              <a:t>    SET salary = new.salary</a:t>
            </a:r>
            <a:endParaRPr lang="en-US"/>
          </a:p>
          <a:p>
            <a:pPr marL="0" indent="0">
              <a:buNone/>
            </a:pPr>
            <a:r>
              <a:rPr lang="en-US"/>
              <a:t>    WHERE employee_id = new.employee_id;</a:t>
            </a:r>
            <a:endParaRPr lang="en-US"/>
          </a:p>
          <a:p>
            <a:pPr marL="0" indent="0">
              <a:buNone/>
            </a:pPr>
            <a:r>
              <a:rPr lang="en-US"/>
              <a:t>    </a:t>
            </a:r>
            <a:endParaRPr lang="en-US"/>
          </a:p>
          <a:p>
            <a:pPr marL="0" indent="0">
              <a:buNone/>
            </a:pPr>
            <a:r>
              <a:rPr lang="en-US"/>
              <a:t>    UPDATE departments</a:t>
            </a:r>
            <a:endParaRPr lang="en-US"/>
          </a:p>
          <a:p>
            <a:pPr marL="0" indent="0">
              <a:buNone/>
            </a:pPr>
            <a:r>
              <a:rPr lang="en-US"/>
              <a:t>    SET budget = budget + (new.salary - old.salary)</a:t>
            </a:r>
            <a:endParaRPr lang="en-US"/>
          </a:p>
          <a:p>
            <a:pPr marL="0" indent="0">
              <a:buNone/>
            </a:pPr>
            <a:r>
              <a:rPr lang="en-US"/>
              <a:t>    WHERE department_id = new.department_id;</a:t>
            </a:r>
            <a:endParaRPr lang="en-US"/>
          </a:p>
          <a:p>
            <a:pPr marL="0" indent="0">
              <a:buNone/>
            </a:pPr>
            <a:r>
              <a:rPr lang="en-US"/>
              <a:t>END;</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LOGON Trigger</a:t>
            </a:r>
            <a:endParaRPr lang="en-US"/>
          </a:p>
        </p:txBody>
      </p:sp>
      <p:sp>
        <p:nvSpPr>
          <p:cNvPr id="3" name="Content Placeholder 2"/>
          <p:cNvSpPr>
            <a:spLocks noGrp="1"/>
          </p:cNvSpPr>
          <p:nvPr>
            <p:ph idx="1"/>
          </p:nvPr>
        </p:nvSpPr>
        <p:spPr/>
        <p:txBody>
          <a:bodyPr/>
          <a:p>
            <a:r>
              <a:rPr lang="en-US"/>
              <a:t>In SQL Server, the Logon trigger is fired automatically on a LOGON event. They are DDL triggers and are created at the server level. We can define more than one LOGON trigger on a server.</a:t>
            </a:r>
            <a:endParaRPr lang="en-US"/>
          </a:p>
          <a:p>
            <a:r>
              <a:rPr lang="en-US"/>
              <a:t>A LOGON trigger can be used in controlling server sessions by tracking login activity, restricting logins to the SQL Server, or limiting the number of sessions for a particular login.</a:t>
            </a:r>
            <a:endParaRPr lang="en-US"/>
          </a:p>
          <a:p>
            <a:r>
              <a:rPr lang="en-US"/>
              <a:t>The following LOGON trigger restricts the login attempt to SQL Server by sa login if there are already two user sessions created by that login.</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sp>
        <p:nvSpPr>
          <p:cNvPr id="3" name="Content Placeholder 2"/>
          <p:cNvSpPr>
            <a:spLocks noGrp="1"/>
          </p:cNvSpPr>
          <p:nvPr>
            <p:ph idx="1"/>
          </p:nvPr>
        </p:nvSpPr>
        <p:spPr/>
        <p:txBody>
          <a:bodyPr>
            <a:normAutofit fontScale="60000"/>
          </a:bodyPr>
          <a:p>
            <a:pPr marL="0" indent="0">
              <a:buNone/>
            </a:pPr>
            <a:r>
              <a:rPr lang="en-US"/>
              <a:t>CREATE TRIGGER trgLoginConnection </a:t>
            </a:r>
            <a:endParaRPr lang="en-US"/>
          </a:p>
          <a:p>
            <a:pPr marL="0" indent="0">
              <a:buNone/>
            </a:pPr>
            <a:r>
              <a:rPr lang="en-US"/>
              <a:t>ON ALL SERVER WITH EXECUTE AS N'sa'  </a:t>
            </a:r>
            <a:endParaRPr lang="en-US"/>
          </a:p>
          <a:p>
            <a:pPr marL="0" indent="0">
              <a:buNone/>
            </a:pPr>
            <a:r>
              <a:rPr lang="en-US"/>
              <a:t>FOR LOGON  </a:t>
            </a:r>
            <a:endParaRPr lang="en-US"/>
          </a:p>
          <a:p>
            <a:pPr marL="0" indent="0">
              <a:buNone/>
            </a:pPr>
            <a:r>
              <a:rPr lang="en-US"/>
              <a:t>AS  </a:t>
            </a:r>
            <a:endParaRPr lang="en-US"/>
          </a:p>
          <a:p>
            <a:pPr marL="0" indent="0">
              <a:buNone/>
            </a:pPr>
            <a:r>
              <a:rPr lang="en-US"/>
              <a:t>BEGIN  </a:t>
            </a:r>
            <a:endParaRPr lang="en-US"/>
          </a:p>
          <a:p>
            <a:pPr marL="0" indent="0">
              <a:buNone/>
            </a:pPr>
            <a:r>
              <a:rPr lang="en-US"/>
              <a:t>IF ORIGINAL_LOGIN() = N'sa' AND  </a:t>
            </a:r>
            <a:endParaRPr lang="en-US"/>
          </a:p>
          <a:p>
            <a:pPr marL="0" indent="0">
              <a:buNone/>
            </a:pPr>
            <a:r>
              <a:rPr lang="en-US"/>
              <a:t>    (SELECT COUNT(*) FROM sys.dm_exec_sessions  </a:t>
            </a:r>
            <a:endParaRPr lang="en-US"/>
          </a:p>
          <a:p>
            <a:pPr marL="0" indent="0">
              <a:buNone/>
            </a:pPr>
            <a:r>
              <a:rPr lang="en-US"/>
              <a:t>            WHERE is_user_process = 1 AND  </a:t>
            </a:r>
            <a:endParaRPr lang="en-US"/>
          </a:p>
          <a:p>
            <a:pPr marL="0" indent="0">
              <a:buNone/>
            </a:pPr>
            <a:r>
              <a:rPr lang="en-US"/>
              <a:t>                original_login_name = N'sa') &gt; 2  </a:t>
            </a:r>
            <a:endParaRPr lang="en-US"/>
          </a:p>
          <a:p>
            <a:pPr marL="0" indent="0">
              <a:buNone/>
            </a:pPr>
            <a:r>
              <a:rPr lang="en-US"/>
              <a:t>			ROLLBACK;  </a:t>
            </a:r>
            <a:endParaRPr lang="en-US"/>
          </a:p>
          <a:p>
            <a:pPr marL="0" indent="0">
              <a:buNone/>
            </a:pPr>
            <a:r>
              <a:rPr lang="en-US"/>
              <a:t>END;</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How to Delete Triggers?</a:t>
            </a:r>
            <a:endParaRPr lang="en-US"/>
          </a:p>
        </p:txBody>
      </p:sp>
      <p:sp>
        <p:nvSpPr>
          <p:cNvPr id="3" name="Content Placeholder 2"/>
          <p:cNvSpPr>
            <a:spLocks noGrp="1"/>
          </p:cNvSpPr>
          <p:nvPr>
            <p:ph idx="1"/>
          </p:nvPr>
        </p:nvSpPr>
        <p:spPr/>
        <p:txBody>
          <a:bodyPr/>
          <a:p>
            <a:r>
              <a:rPr lang="en-US"/>
              <a:t>Syntax:</a:t>
            </a:r>
            <a:endParaRPr lang="en-US"/>
          </a:p>
          <a:p>
            <a:pPr lvl="1"/>
            <a:r>
              <a:rPr lang="en-US"/>
              <a:t>DROP TRIGGER [schema_name.]trigger_name;</a:t>
            </a:r>
            <a:endParaRPr lang="en-US" sz="2400"/>
          </a:p>
          <a:p>
            <a:pPr lvl="1"/>
            <a:endParaRPr lang="en-US" sz="2400"/>
          </a:p>
          <a:p>
            <a:pPr marL="0" lvl="0" indent="0">
              <a:buNone/>
            </a:pPr>
            <a:r>
              <a:rPr lang="en-US"/>
              <a:t>Example:</a:t>
            </a:r>
            <a:endParaRPr lang="en-US"/>
          </a:p>
          <a:p>
            <a:pPr lvl="1"/>
            <a:r>
              <a:rPr lang="en-US"/>
              <a:t>DROP TRIGGER public.audit_trigger;</a:t>
            </a:r>
            <a:endParaRPr lang="en-US"/>
          </a:p>
          <a:p>
            <a:pPr marL="457200" lvl="1" indent="457200">
              <a:buNone/>
            </a:pPr>
            <a:r>
              <a:rPr lang="en-US"/>
              <a:t>OR</a:t>
            </a:r>
            <a:endParaRPr lang="en-US"/>
          </a:p>
          <a:p>
            <a:pPr lvl="1"/>
            <a:r>
              <a:rPr lang="en-US"/>
              <a:t>DROP TRIGGER audit_trigger;</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How to enable/disable  Trigger?</a:t>
            </a:r>
            <a:endParaRPr lang="en-US"/>
          </a:p>
        </p:txBody>
      </p:sp>
      <p:sp>
        <p:nvSpPr>
          <p:cNvPr id="3" name="Content Placeholder 2"/>
          <p:cNvSpPr>
            <a:spLocks noGrp="1"/>
          </p:cNvSpPr>
          <p:nvPr>
            <p:ph idx="1"/>
          </p:nvPr>
        </p:nvSpPr>
        <p:spPr/>
        <p:txBody>
          <a:bodyPr>
            <a:normAutofit/>
          </a:bodyPr>
          <a:p>
            <a:r>
              <a:rPr lang="en-US"/>
              <a:t>Enabling and disabling triggers in a database management system involves controlling whether a trigger will execute or not in response to its associated events. This is useful when we want to temporarily suspend the actions performed by triggers without deleting them. </a:t>
            </a:r>
            <a:endParaRPr lang="en-US"/>
          </a:p>
          <a:p>
            <a:r>
              <a:rPr lang="en-US"/>
              <a:t>Example:</a:t>
            </a:r>
            <a:endParaRPr lang="en-US"/>
          </a:p>
          <a:p>
            <a:pPr lvl="1"/>
            <a:r>
              <a:rPr lang="en-US"/>
              <a:t>Disable Trigger:</a:t>
            </a:r>
            <a:endParaRPr lang="en-US"/>
          </a:p>
          <a:p>
            <a:pPr lvl="2"/>
            <a:r>
              <a:rPr lang="en-US"/>
              <a:t>ALTER TRIGGER trigger_name DISABLE;</a:t>
            </a:r>
            <a:endParaRPr lang="en-US"/>
          </a:p>
          <a:p>
            <a:pPr lvl="1"/>
            <a:endParaRPr lang="en-US"/>
          </a:p>
          <a:p>
            <a:pPr lvl="1"/>
            <a:r>
              <a:rPr lang="en-US"/>
              <a:t>Enable Trigger:</a:t>
            </a:r>
            <a:endParaRPr lang="en-US"/>
          </a:p>
          <a:p>
            <a:pPr lvl="2"/>
            <a:r>
              <a:rPr lang="en-US"/>
              <a:t>ALTER TRIGGER trigger_name ENABLE;</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Indexing?</a:t>
            </a:r>
            <a:endParaRPr lang="en-US"/>
          </a:p>
        </p:txBody>
      </p:sp>
      <p:sp>
        <p:nvSpPr>
          <p:cNvPr id="3" name="Content Placeholder 2"/>
          <p:cNvSpPr>
            <a:spLocks noGrp="1"/>
          </p:cNvSpPr>
          <p:nvPr>
            <p:ph idx="1"/>
          </p:nvPr>
        </p:nvSpPr>
        <p:spPr/>
        <p:txBody>
          <a:bodyPr/>
          <a:p>
            <a:r>
              <a:rPr lang="en-US"/>
              <a:t>Indexing refers to a data structure technique that is used for quickly retrieving entries from database files using some attributes that have been indexed. </a:t>
            </a:r>
            <a:endParaRPr lang="en-US"/>
          </a:p>
          <a:p>
            <a:r>
              <a:rPr lang="en-US"/>
              <a:t>In database systems, indexing is comparable to indexing in books. The indexing attributes are used to define the indexing.</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Advantages of Indexing</a:t>
            </a:r>
            <a:endParaRPr lang="en-US"/>
          </a:p>
        </p:txBody>
      </p:sp>
      <p:sp>
        <p:nvSpPr>
          <p:cNvPr id="3" name="Content Placeholder 2"/>
          <p:cNvSpPr>
            <a:spLocks noGrp="1"/>
          </p:cNvSpPr>
          <p:nvPr>
            <p:ph idx="1"/>
          </p:nvPr>
        </p:nvSpPr>
        <p:spPr/>
        <p:txBody>
          <a:bodyPr>
            <a:normAutofit fontScale="60000"/>
          </a:bodyPr>
          <a:p>
            <a:r>
              <a:rPr lang="en-US"/>
              <a:t>Improved Query Performance: Indexing enables faster data retrieval from the database. The database may rapidly discover rows that match a specific value or collection of values by generating an index on a column, minimizing the amount of time it takes to perform a query.</a:t>
            </a:r>
            <a:endParaRPr lang="en-US"/>
          </a:p>
          <a:p>
            <a:r>
              <a:rPr lang="en-US"/>
              <a:t>Efficient Data Access: Indexing can enhance data access efficiency by lowering the amount of disk I/O required to retrieve data. The database can maintain the data pages for frequently visited columns in memory by generating an index on those columns, decreasing the requirement to read from disk.</a:t>
            </a:r>
            <a:endParaRPr lang="en-US"/>
          </a:p>
          <a:p>
            <a:r>
              <a:rPr lang="en-US"/>
              <a:t>Optimized Data Sorting: Indexing can also improve the performance of sorting operations. By creating an index on the columns used for sorting, the database can avoid sorting the entire table and instead sort only the relevant rows.</a:t>
            </a:r>
            <a:endParaRPr lang="en-US"/>
          </a:p>
          <a:p>
            <a:r>
              <a:rPr lang="en-US"/>
              <a:t>Consistent Data Performance: Indexing can assist ensure that the database performs consistently even as the amount of data in the database rises. Without indexing, queries may take longer to run as the number of rows in the table grows, while indexing maintains a roughly consistent speed.</a:t>
            </a:r>
            <a:endParaRPr lang="en-US"/>
          </a:p>
          <a:p>
            <a:r>
              <a:rPr lang="en-US"/>
              <a:t>By ensuring that only unique values are inserted into columns that have been indexed as unique, indexing can also be utilized to ensure the integrity of data. This avoids storing duplicate data in the database, which might lead to issues when performing queries or reports.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a:bodyPr>
          <a:p>
            <a:r>
              <a:rPr lang="en-US"/>
              <a:t>Security and Access Control: </a:t>
            </a:r>
            <a:endParaRPr lang="en-US"/>
          </a:p>
          <a:p>
            <a:pPr lvl="1"/>
            <a:r>
              <a:rPr lang="en-US"/>
              <a:t>Permissions can be granted to execute specific stored procedures, offering a controlled way to access and manipulate data.</a:t>
            </a:r>
            <a:endParaRPr lang="en-US"/>
          </a:p>
          <a:p>
            <a:r>
              <a:rPr lang="en-US"/>
              <a:t>Transaction Control: </a:t>
            </a:r>
            <a:endParaRPr lang="en-US"/>
          </a:p>
          <a:p>
            <a:pPr lvl="1"/>
            <a:r>
              <a:rPr lang="en-US"/>
              <a:t>You can include transaction control statements within stored procedures to ensure data integrity and consistency.</a:t>
            </a:r>
            <a:endParaRPr lang="en-US"/>
          </a:p>
          <a:p>
            <a:r>
              <a:rPr lang="en-US"/>
              <a:t>Performance Optimization: </a:t>
            </a:r>
            <a:endParaRPr lang="en-US"/>
          </a:p>
          <a:p>
            <a:pPr lvl="1"/>
            <a:r>
              <a:rPr lang="en-US"/>
              <a:t>By centralizing data access and manipulation logic, stored procedures can help optimize database operations, reducing network overhead and latency.</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Disadvantages of Indexing</a:t>
            </a:r>
            <a:endParaRPr lang="en-US"/>
          </a:p>
        </p:txBody>
      </p:sp>
      <p:sp>
        <p:nvSpPr>
          <p:cNvPr id="3" name="Content Placeholder 2"/>
          <p:cNvSpPr>
            <a:spLocks noGrp="1"/>
          </p:cNvSpPr>
          <p:nvPr>
            <p:ph idx="1"/>
          </p:nvPr>
        </p:nvSpPr>
        <p:spPr/>
        <p:txBody>
          <a:bodyPr/>
          <a:p>
            <a:r>
              <a:rPr lang="en-US"/>
              <a:t>Indexing necessitates more storage space to hold the index data structure, which might increase the total size of the database.</a:t>
            </a:r>
            <a:endParaRPr lang="en-US"/>
          </a:p>
          <a:p>
            <a:r>
              <a:rPr lang="en-US"/>
              <a:t>Increased database maintenance overhead: Indexes must be maintained as data is added, destroyed, or modified in the table, which might raise database maintenance overhead.</a:t>
            </a:r>
            <a:endParaRPr lang="en-US"/>
          </a:p>
          <a:p>
            <a:r>
              <a:rPr lang="en-US"/>
              <a:t>Indexing can reduce insert and update performance since the index data structure must be updated each time data is modified.</a:t>
            </a:r>
            <a:endParaRPr lang="en-US"/>
          </a:p>
          <a:p>
            <a:r>
              <a:rPr lang="en-US"/>
              <a:t>Choosing an index can be difficult: It can be challenging to choose the right indexes for a specific query or application and may call for a detailed examination of the data and access patterns.</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Features of Indexing</a:t>
            </a:r>
            <a:endParaRPr lang="en-US"/>
          </a:p>
        </p:txBody>
      </p:sp>
      <p:sp>
        <p:nvSpPr>
          <p:cNvPr id="3" name="Content Placeholder 2"/>
          <p:cNvSpPr>
            <a:spLocks noGrp="1"/>
          </p:cNvSpPr>
          <p:nvPr>
            <p:ph idx="1"/>
          </p:nvPr>
        </p:nvSpPr>
        <p:spPr>
          <a:xfrm>
            <a:off x="648335" y="1825625"/>
            <a:ext cx="10705465" cy="4680585"/>
          </a:xfrm>
        </p:spPr>
        <p:txBody>
          <a:bodyPr>
            <a:noAutofit/>
          </a:bodyPr>
          <a:p>
            <a:r>
              <a:rPr lang="en-US" sz="1600"/>
              <a:t>The development of data structures, such as B-trees or hash tables, that provide quick access to certain data items is known as indexing. The data structures themselves are built on the values of the indexed columns, which are utilized to quickly find the data objects.</a:t>
            </a:r>
            <a:endParaRPr lang="en-US" sz="1600"/>
          </a:p>
          <a:p>
            <a:r>
              <a:rPr lang="en-US" sz="1600"/>
              <a:t>The most important columns for indexing columns are selected based on how frequently they are used and the sorts of queries they are subjected to. The cardinality, selectivity, and uniqueness of the indexing columns can be taken into account.</a:t>
            </a:r>
            <a:endParaRPr lang="en-US" sz="1600"/>
          </a:p>
          <a:p>
            <a:r>
              <a:rPr lang="en-US" sz="1600"/>
              <a:t>There are several different index types used by databases, including primary, secondary, clustered, and non-clustered indexes. Based on the particular needs of the database system, each form of index offers benefits and drawbacks.</a:t>
            </a:r>
            <a:endParaRPr lang="en-US" sz="1600"/>
          </a:p>
          <a:p>
            <a:r>
              <a:rPr lang="en-US" sz="1600"/>
              <a:t>For the database system to function at its best, periodic index maintenance is required. According to changes in the data and usage patterns, maintenance work involves building, updating, and removing indexes.</a:t>
            </a:r>
            <a:endParaRPr lang="en-US" sz="1600"/>
          </a:p>
          <a:p>
            <a:r>
              <a:rPr lang="en-US" sz="1600"/>
              <a:t>Database query optimization involves indexing, which is essential. The query optimizer utilizes the indexes to choose the best execution strategy for a particular query based on the cost of accessing the data and the selectivity of the indexing columns.</a:t>
            </a:r>
            <a:endParaRPr lang="en-US" sz="1600"/>
          </a:p>
          <a:p>
            <a:r>
              <a:rPr lang="en-US" sz="1600"/>
              <a:t>Databases make use of a range of indexing strategies, including covering indexes, index-only scans, and partial indexes. These techniques maximize the utilization of indexes for particular types of queries and data access.</a:t>
            </a:r>
            <a:endParaRPr lang="en-US" sz="1600"/>
          </a:p>
          <a:p>
            <a:r>
              <a:rPr lang="en-US" sz="1600"/>
              <a:t>When non-contiguous data blocks are stored in an index, it can result in index fragmentation, which makes the index less effective. Regular index maintenance, such as defragmentation and reorganization, can decrease fragmentation.</a:t>
            </a:r>
            <a:endParaRPr lang="en-US" sz="16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Types of Indexing</a:t>
            </a:r>
            <a:endParaRPr lang="en-US"/>
          </a:p>
        </p:txBody>
      </p:sp>
      <p:pic>
        <p:nvPicPr>
          <p:cNvPr id="4" name="Content Placeholder 3"/>
          <p:cNvPicPr>
            <a:picLocks noChangeAspect="1"/>
          </p:cNvPicPr>
          <p:nvPr>
            <p:ph idx="1"/>
          </p:nvPr>
        </p:nvPicPr>
        <p:blipFill>
          <a:blip r:embed="rId1"/>
          <a:stretch>
            <a:fillRect/>
          </a:stretch>
        </p:blipFill>
        <p:spPr>
          <a:xfrm>
            <a:off x="1413510" y="1771650"/>
            <a:ext cx="7486650" cy="360045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Primary Index:</a:t>
            </a:r>
            <a:endParaRPr lang="en-US"/>
          </a:p>
        </p:txBody>
      </p:sp>
      <p:sp>
        <p:nvSpPr>
          <p:cNvPr id="3" name="Content Placeholder 2"/>
          <p:cNvSpPr>
            <a:spLocks noGrp="1"/>
          </p:cNvSpPr>
          <p:nvPr>
            <p:ph idx="1"/>
          </p:nvPr>
        </p:nvSpPr>
        <p:spPr/>
        <p:txBody>
          <a:bodyPr/>
          <a:p>
            <a:r>
              <a:rPr lang="en-US"/>
              <a:t>If the index is created on the basis of the primary key of the table, then it is known as primary indexing. </a:t>
            </a:r>
            <a:endParaRPr lang="en-US"/>
          </a:p>
          <a:p>
            <a:r>
              <a:rPr lang="en-US"/>
              <a:t>These primary keys are unique to each record and contain 1:1 relation between the records.</a:t>
            </a:r>
            <a:endParaRPr lang="en-US"/>
          </a:p>
          <a:p>
            <a:r>
              <a:rPr lang="en-US"/>
              <a:t>As primary keys are stored in sorted order, the performance of the searching operation is quite efficient.</a:t>
            </a:r>
            <a:endParaRPr lang="en-US"/>
          </a:p>
          <a:p>
            <a:r>
              <a:rPr lang="en-US"/>
              <a:t>The primary index can be classified into two types: </a:t>
            </a:r>
            <a:endParaRPr lang="en-US"/>
          </a:p>
          <a:p>
            <a:pPr lvl="1"/>
            <a:r>
              <a:rPr lang="en-US"/>
              <a:t>Dense index </a:t>
            </a:r>
            <a:endParaRPr lang="en-US"/>
          </a:p>
          <a:p>
            <a:pPr lvl="1"/>
            <a:r>
              <a:rPr lang="en-US"/>
              <a:t>Sparse index</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Dense index</a:t>
            </a:r>
            <a:endParaRPr lang="en-US"/>
          </a:p>
        </p:txBody>
      </p:sp>
      <p:sp>
        <p:nvSpPr>
          <p:cNvPr id="3" name="Content Placeholder 2"/>
          <p:cNvSpPr>
            <a:spLocks noGrp="1"/>
          </p:cNvSpPr>
          <p:nvPr>
            <p:ph idx="1"/>
          </p:nvPr>
        </p:nvSpPr>
        <p:spPr/>
        <p:txBody>
          <a:bodyPr/>
          <a:p>
            <a:r>
              <a:rPr lang="en-US" sz="2400"/>
              <a:t>The dense index contains an index record for every search key value in the data file. It makes searching faster.</a:t>
            </a:r>
            <a:endParaRPr lang="en-US" sz="2400"/>
          </a:p>
          <a:p>
            <a:r>
              <a:rPr lang="en-US" sz="2400"/>
              <a:t>In this, the number of records in the index table is same as the number of records in the main table.</a:t>
            </a:r>
            <a:endParaRPr lang="en-US" sz="2400"/>
          </a:p>
          <a:p>
            <a:r>
              <a:rPr lang="en-US" sz="2400"/>
              <a:t>It needs more space to store index record itself. The index records have the search key and a pointer to the actual record on the disk.</a:t>
            </a:r>
            <a:endParaRPr lang="en-US" sz="2400"/>
          </a:p>
        </p:txBody>
      </p:sp>
      <p:pic>
        <p:nvPicPr>
          <p:cNvPr id="4" name="Picture 3"/>
          <p:cNvPicPr>
            <a:picLocks noChangeAspect="1"/>
          </p:cNvPicPr>
          <p:nvPr/>
        </p:nvPicPr>
        <p:blipFill>
          <a:blip r:embed="rId1"/>
          <a:stretch>
            <a:fillRect/>
          </a:stretch>
        </p:blipFill>
        <p:spPr>
          <a:xfrm>
            <a:off x="1981200" y="4170045"/>
            <a:ext cx="8230235" cy="222377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In the data file, index record appears only for a few items. Each item points to a block.</a:t>
            </a:r>
            <a:endParaRPr lang="en-US"/>
          </a:p>
          <a:p>
            <a:r>
              <a:rPr lang="en-US"/>
              <a:t>In this, instead of pointing to each record in the main table, the index points to the records in the main table in a gap.</a:t>
            </a:r>
            <a:endParaRPr lang="en-US"/>
          </a:p>
          <a:p>
            <a:endParaRPr lang="en-US"/>
          </a:p>
        </p:txBody>
      </p:sp>
      <p:pic>
        <p:nvPicPr>
          <p:cNvPr id="4" name="Picture 3"/>
          <p:cNvPicPr>
            <a:picLocks noChangeAspect="1"/>
          </p:cNvPicPr>
          <p:nvPr/>
        </p:nvPicPr>
        <p:blipFill>
          <a:blip r:embed="rId1"/>
          <a:stretch>
            <a:fillRect/>
          </a:stretch>
        </p:blipFill>
        <p:spPr>
          <a:xfrm>
            <a:off x="1303655" y="3576320"/>
            <a:ext cx="10464165" cy="262001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Clustering Index</a:t>
            </a:r>
            <a:endParaRPr lang="en-US"/>
          </a:p>
        </p:txBody>
      </p:sp>
      <p:sp>
        <p:nvSpPr>
          <p:cNvPr id="3" name="Content Placeholder 2"/>
          <p:cNvSpPr>
            <a:spLocks noGrp="1"/>
          </p:cNvSpPr>
          <p:nvPr>
            <p:ph idx="1"/>
          </p:nvPr>
        </p:nvSpPr>
        <p:spPr/>
        <p:txBody>
          <a:bodyPr/>
          <a:p>
            <a:r>
              <a:rPr lang="en-US"/>
              <a:t>A clustered index can be defined as an ordered data file. Sometimes the index is created on non-primary key columns which may not be unique for each record.</a:t>
            </a:r>
            <a:endParaRPr lang="en-US"/>
          </a:p>
          <a:p>
            <a:r>
              <a:rPr lang="en-US"/>
              <a:t>In this case, to identify the record faster, we will group two or more columns to get the unique value and create index out of them. This method is called a clustering index.</a:t>
            </a:r>
            <a:endParaRPr lang="en-US"/>
          </a:p>
          <a:p>
            <a:r>
              <a:rPr lang="en-US"/>
              <a:t>The records which have similar characteristics are grouped, and indexes are created for these group.</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sp>
        <p:nvSpPr>
          <p:cNvPr id="3" name="Content Placeholder 2"/>
          <p:cNvSpPr>
            <a:spLocks noGrp="1"/>
          </p:cNvSpPr>
          <p:nvPr>
            <p:ph idx="1"/>
          </p:nvPr>
        </p:nvSpPr>
        <p:spPr/>
        <p:txBody>
          <a:bodyPr/>
          <a:p>
            <a:r>
              <a:rPr lang="en-US" sz="1600"/>
              <a:t>suppose a company contains several employees in each department. Suppose we use a clustering index, where all employees which belong to the same Dept_ID are considered within a single cluster, and index pointers point to the cluster as a whole. Here Dept_Id is a non-unique key.</a:t>
            </a:r>
            <a:endParaRPr lang="en-US" sz="1600"/>
          </a:p>
          <a:p>
            <a:endParaRPr lang="en-US" sz="1600"/>
          </a:p>
        </p:txBody>
      </p:sp>
      <p:pic>
        <p:nvPicPr>
          <p:cNvPr id="4" name="Picture 3"/>
          <p:cNvPicPr>
            <a:picLocks noChangeAspect="1"/>
          </p:cNvPicPr>
          <p:nvPr/>
        </p:nvPicPr>
        <p:blipFill>
          <a:blip r:embed="rId1"/>
          <a:stretch>
            <a:fillRect/>
          </a:stretch>
        </p:blipFill>
        <p:spPr>
          <a:xfrm>
            <a:off x="3597275" y="2528570"/>
            <a:ext cx="3710940" cy="369633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sz="1600"/>
              <a:t>The previous schema is little confusing because one disk block is shared by records which belong to the different cluster. If we use separate disk block for separate clusters, then it is called better technique.</a:t>
            </a:r>
            <a:endParaRPr lang="en-US" sz="1600"/>
          </a:p>
          <a:p>
            <a:endParaRPr lang="en-US" sz="1600"/>
          </a:p>
        </p:txBody>
      </p:sp>
      <p:pic>
        <p:nvPicPr>
          <p:cNvPr id="4" name="Picture 3"/>
          <p:cNvPicPr>
            <a:picLocks noChangeAspect="1"/>
          </p:cNvPicPr>
          <p:nvPr/>
        </p:nvPicPr>
        <p:blipFill>
          <a:blip r:embed="rId1"/>
          <a:stretch>
            <a:fillRect/>
          </a:stretch>
        </p:blipFill>
        <p:spPr>
          <a:xfrm>
            <a:off x="3951605" y="2275205"/>
            <a:ext cx="3830320" cy="405193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Secondary Index</a:t>
            </a:r>
            <a:endParaRPr lang="en-US"/>
          </a:p>
        </p:txBody>
      </p:sp>
      <p:sp>
        <p:nvSpPr>
          <p:cNvPr id="3" name="Content Placeholder 2"/>
          <p:cNvSpPr>
            <a:spLocks noGrp="1"/>
          </p:cNvSpPr>
          <p:nvPr>
            <p:ph idx="1"/>
          </p:nvPr>
        </p:nvSpPr>
        <p:spPr/>
        <p:txBody>
          <a:bodyPr>
            <a:normAutofit fontScale="70000"/>
          </a:bodyPr>
          <a:p>
            <a:r>
              <a:rPr lang="en-US"/>
              <a:t>In the sparse indexing, as the size of the table grows, the size of mapping also grows. These mappings are usually kept in the primary memory so that address fetch should be faster. </a:t>
            </a:r>
            <a:endParaRPr lang="en-US"/>
          </a:p>
          <a:p>
            <a:r>
              <a:rPr lang="en-US"/>
              <a:t>Then the secondary memory searches the actual data based on the address got from mapping. If the mapping size grows then fetching the address itself becomes slower. In this case, the sparse index will not be efficient. </a:t>
            </a:r>
            <a:endParaRPr lang="en-US"/>
          </a:p>
          <a:p>
            <a:r>
              <a:rPr lang="en-US"/>
              <a:t>To overcome this problem, secondary indexing is introduced.</a:t>
            </a:r>
            <a:endParaRPr lang="en-US"/>
          </a:p>
          <a:p>
            <a:r>
              <a:rPr lang="en-US"/>
              <a:t>In secondary indexing, to reduce the size of mapping, another level of indexing is introduced.</a:t>
            </a:r>
            <a:endParaRPr lang="en-US"/>
          </a:p>
          <a:p>
            <a:r>
              <a:rPr lang="en-US"/>
              <a:t> In this method, the huge range for the columns is selected initially so that the mapping size of the first level becomes small. Then each range is further divided into smaller ranges. </a:t>
            </a:r>
            <a:endParaRPr lang="en-US"/>
          </a:p>
          <a:p>
            <a:r>
              <a:rPr lang="en-US"/>
              <a:t>The mapping of the first level is stored in the primary memory, so that address fetch is faster. The mapping of the second level and actual data are stored in the secondary memory (hard disk).</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a:bodyPr>
          <a:p>
            <a:r>
              <a:rPr lang="en-US"/>
              <a:t>Parameterization:</a:t>
            </a:r>
            <a:endParaRPr lang="en-US"/>
          </a:p>
          <a:p>
            <a:pPr lvl="1"/>
            <a:r>
              <a:rPr lang="en-US"/>
              <a:t> Stored procedures often accept input parameters, enabling you to customize their behavior for different situations.</a:t>
            </a:r>
            <a:endParaRPr lang="en-US"/>
          </a:p>
          <a:p>
            <a:r>
              <a:rPr lang="en-US"/>
              <a:t>Reduced Network Traffic: </a:t>
            </a:r>
            <a:endParaRPr lang="en-US"/>
          </a:p>
          <a:p>
            <a:pPr lvl="1"/>
            <a:r>
              <a:rPr lang="en-US"/>
              <a:t>Since the entire stored procedure is executed on the database server, only the results need to be transferred over the network, reducing data transfer overhead.</a:t>
            </a:r>
            <a:endParaRPr lang="en-US"/>
          </a:p>
          <a:p>
            <a:pPr marL="0" lvl="0" indent="0">
              <a:buNone/>
            </a:pPr>
            <a:r>
              <a:rPr lang="en-US" sz="1715" i="1"/>
              <a:t>Different database management systems may have their own variations of stored procedures and their associated syntax. For example, Microsoft SQL Server uses T-SQL (Transact-SQL) for stored procedures, while Oracle Database uses PL/SQL (Procedural Language/Structured Query Language).</a:t>
            </a:r>
            <a:endParaRPr lang="en-US" sz="1715" i="1"/>
          </a:p>
          <a:p>
            <a:pPr marL="0" lvl="0" indent="0">
              <a:buNone/>
            </a:pPr>
            <a:r>
              <a:rPr lang="en-US" sz="1715" i="1"/>
              <a:t>Stored procedures are a powerful tool for managing and interacting with databases, especially in scenarios where performance, security, and code organization are crucial considerations.</a:t>
            </a:r>
            <a:endParaRPr lang="en-US" sz="1715" i="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sp>
        <p:nvSpPr>
          <p:cNvPr id="3" name="Content Placeholder 2"/>
          <p:cNvSpPr>
            <a:spLocks noGrp="1"/>
          </p:cNvSpPr>
          <p:nvPr>
            <p:ph idx="1"/>
          </p:nvPr>
        </p:nvSpPr>
        <p:spPr/>
        <p:txBody>
          <a:bodyPr/>
          <a:p>
            <a:r>
              <a:rPr lang="en-US"/>
              <a:t>If you want to find the record of roll 111 in the diagram, then it will search the highest entry which is smaller than or equal to 111 in the first level index. It will get 100 at this level.</a:t>
            </a:r>
            <a:endParaRPr lang="en-US"/>
          </a:p>
          <a:p>
            <a:r>
              <a:rPr lang="en-US"/>
              <a:t>Then in the second index level, again it does max (111) &lt;= 111 and gets 110. Now using the address 110, it goes to the data block and starts searching each record till it gets 111.</a:t>
            </a:r>
            <a:endParaRPr lang="en-US"/>
          </a:p>
          <a:p>
            <a:r>
              <a:rPr lang="en-US"/>
              <a:t>This is how a search is performed in this method. Inserting, updating or deleting is also done in the same manner.</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2621280" y="1691005"/>
            <a:ext cx="6209665" cy="4351655"/>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of Indexing</a:t>
            </a:r>
            <a:endParaRPr lang="en-US"/>
          </a:p>
        </p:txBody>
      </p:sp>
      <p:sp>
        <p:nvSpPr>
          <p:cNvPr id="3" name="Content Placeholder 2"/>
          <p:cNvSpPr>
            <a:spLocks noGrp="1"/>
          </p:cNvSpPr>
          <p:nvPr>
            <p:ph idx="1"/>
          </p:nvPr>
        </p:nvSpPr>
        <p:spPr/>
        <p:txBody>
          <a:bodyPr/>
          <a:p>
            <a:pPr marL="0" indent="0">
              <a:buNone/>
            </a:pPr>
            <a:r>
              <a:rPr lang="en-US"/>
              <a:t>CREATE TABLE Students (</a:t>
            </a:r>
            <a:endParaRPr lang="en-US"/>
          </a:p>
          <a:p>
            <a:pPr marL="0" indent="0">
              <a:buNone/>
            </a:pPr>
            <a:r>
              <a:rPr lang="en-US"/>
              <a:t>    student_id INT PRIMARY KEY,</a:t>
            </a:r>
            <a:endParaRPr lang="en-US"/>
          </a:p>
          <a:p>
            <a:pPr marL="0" indent="0">
              <a:buNone/>
            </a:pPr>
            <a:r>
              <a:rPr lang="en-US"/>
              <a:t>    first_name VARCHAR(50),</a:t>
            </a:r>
            <a:endParaRPr lang="en-US"/>
          </a:p>
          <a:p>
            <a:pPr marL="0" indent="0">
              <a:buNone/>
            </a:pPr>
            <a:r>
              <a:rPr lang="en-US"/>
              <a:t>    last_name VARCHAR(50),</a:t>
            </a:r>
            <a:endParaRPr lang="en-US"/>
          </a:p>
          <a:p>
            <a:pPr marL="0" indent="0">
              <a:buNone/>
            </a:pPr>
            <a:r>
              <a:rPr lang="en-US"/>
              <a:t>    age INT</a:t>
            </a:r>
            <a:endParaRPr lang="en-US"/>
          </a:p>
          <a:p>
            <a:pPr marL="0" indent="0">
              <a:buNone/>
            </a:pPr>
            <a:r>
              <a:rPr lang="en-US"/>
              <a:t>);</a:t>
            </a:r>
            <a:endParaRPr lang="en-US"/>
          </a:p>
          <a:p>
            <a:pPr marL="0" indent="0">
              <a:buNone/>
            </a:pPr>
            <a:r>
              <a:rPr lang="en-US" b="1" i="1"/>
              <a:t>creating indexing:</a:t>
            </a:r>
            <a:endParaRPr lang="en-US" b="1" i="1"/>
          </a:p>
          <a:p>
            <a:pPr marL="0" indent="0">
              <a:buNone/>
            </a:pPr>
            <a:r>
              <a:rPr lang="en-US"/>
              <a:t>CREATE INDEX idx_last_name ON Students (last_name);</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6910"/>
          </a:xfrm>
        </p:spPr>
        <p:txBody>
          <a:bodyPr>
            <a:normAutofit/>
          </a:bodyPr>
          <a:p>
            <a:r>
              <a:rPr lang="en-US" sz="2220"/>
              <a:t>Difference between Stored procedure and function and trigger</a:t>
            </a:r>
            <a:endParaRPr lang="en-US" sz="2220"/>
          </a:p>
        </p:txBody>
      </p:sp>
      <p:pic>
        <p:nvPicPr>
          <p:cNvPr id="4" name="Content Placeholder 3"/>
          <p:cNvPicPr>
            <a:picLocks noChangeAspect="1"/>
          </p:cNvPicPr>
          <p:nvPr>
            <p:ph idx="1"/>
          </p:nvPr>
        </p:nvPicPr>
        <p:blipFill>
          <a:blip r:embed="rId1"/>
          <a:stretch>
            <a:fillRect/>
          </a:stretch>
        </p:blipFill>
        <p:spPr>
          <a:xfrm>
            <a:off x="2859405" y="1042035"/>
            <a:ext cx="5654040" cy="534162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77265" y="2766060"/>
            <a:ext cx="10515600" cy="1325563"/>
          </a:xfrm>
        </p:spPr>
        <p:txBody>
          <a:bodyPr/>
          <a:p>
            <a:pPr algn="ctr"/>
            <a:r>
              <a:rPr lang="en-US"/>
              <a:t>END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Disadvantages of Stored Procedure</a:t>
            </a:r>
            <a:endParaRPr lang="en-US"/>
          </a:p>
        </p:txBody>
      </p:sp>
      <p:sp>
        <p:nvSpPr>
          <p:cNvPr id="3" name="Content Placeholder 2"/>
          <p:cNvSpPr>
            <a:spLocks noGrp="1"/>
          </p:cNvSpPr>
          <p:nvPr>
            <p:ph idx="1"/>
          </p:nvPr>
        </p:nvSpPr>
        <p:spPr/>
        <p:txBody>
          <a:bodyPr>
            <a:normAutofit fontScale="60000"/>
          </a:bodyPr>
          <a:p>
            <a:r>
              <a:rPr lang="en-US"/>
              <a:t>Limited Portability: </a:t>
            </a:r>
            <a:endParaRPr lang="en-US"/>
          </a:p>
          <a:p>
            <a:pPr lvl="1"/>
            <a:r>
              <a:rPr lang="en-US"/>
              <a:t>Stored procedures are specific to the database system in which they are created. Moving or migrating them to a different database system can be complex and may require rewriting the procedures to match the new system's syntax and features.</a:t>
            </a:r>
            <a:endParaRPr lang="en-US"/>
          </a:p>
          <a:p>
            <a:r>
              <a:rPr lang="en-US"/>
              <a:t>Debugging and Troubleshooting:</a:t>
            </a:r>
            <a:endParaRPr lang="en-US"/>
          </a:p>
          <a:p>
            <a:pPr lvl="1"/>
            <a:r>
              <a:rPr lang="en-US"/>
              <a:t> Debugging stored procedures can be more challenging compared to debugging application code. Some database systems offer debugging tools, but the process can still be more intricate and time-consuming.</a:t>
            </a:r>
            <a:endParaRPr lang="en-US"/>
          </a:p>
          <a:p>
            <a:r>
              <a:rPr lang="en-US"/>
              <a:t>Version Control and Deployment: </a:t>
            </a:r>
            <a:endParaRPr lang="en-US"/>
          </a:p>
          <a:p>
            <a:pPr lvl="1"/>
            <a:r>
              <a:rPr lang="en-US"/>
              <a:t>Managing versions of stored procedures can be challenging, especially in environments where multiple developers are working on the same procedures. Deploying updates to stored procedures across different environments might require careful coordination.</a:t>
            </a:r>
            <a:endParaRPr lang="en-US"/>
          </a:p>
          <a:p>
            <a:r>
              <a:rPr lang="en-US"/>
              <a:t>Complexity and Maintenance:</a:t>
            </a:r>
            <a:endParaRPr lang="en-US"/>
          </a:p>
          <a:p>
            <a:pPr lvl="1"/>
            <a:r>
              <a:rPr lang="en-US"/>
              <a:t> As stored procedures grow in complexity, they can become difficult to maintain and understand. Complex logic and extensive parameter lists can make procedures harder to manage, leading to potential maintenance issues and performance bottlenecks.</a:t>
            </a:r>
            <a:endParaRPr lang="en-US"/>
          </a:p>
          <a:p>
            <a:pPr lvl="0"/>
            <a:r>
              <a:rPr lang="en-US"/>
              <a:t>Security and Access Control: </a:t>
            </a:r>
            <a:endParaRPr lang="en-US"/>
          </a:p>
          <a:p>
            <a:pPr lvl="1"/>
            <a:r>
              <a:rPr lang="en-US"/>
              <a:t>While stored procedures can provide security benefits by limiting direct access to the underlying tables, they can also introduce security challenges. Poorly designed or improperly implemented procedures can expose sensitive data or allow unauthorized access if not properly secured.</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fontScale="80000"/>
          </a:bodyPr>
          <a:p>
            <a:r>
              <a:rPr lang="en-US"/>
              <a:t>Learning Curve: </a:t>
            </a:r>
            <a:endParaRPr lang="en-US"/>
          </a:p>
          <a:p>
            <a:pPr lvl="1"/>
            <a:r>
              <a:rPr lang="en-US"/>
              <a:t>Learning to create, manage, and optimize stored procedures requires specific knowledge of the database system and its procedural language. Developers and administrators need to invest time in learning these skills.</a:t>
            </a:r>
            <a:endParaRPr lang="en-US"/>
          </a:p>
          <a:p>
            <a:r>
              <a:rPr lang="en-US"/>
              <a:t>Performance and Optimization: </a:t>
            </a:r>
            <a:endParaRPr lang="en-US"/>
          </a:p>
          <a:p>
            <a:pPr lvl="1"/>
            <a:r>
              <a:rPr lang="en-US"/>
              <a:t>While stored procedures can improve performance by reducing network traffic and optimizing execution plans, they can also lead to suboptimal performance if not designed and optimized carefully. Changes to the underlying data structures might require modifications to procedures for optimal performance.</a:t>
            </a:r>
            <a:endParaRPr lang="en-US"/>
          </a:p>
          <a:p>
            <a:pPr marL="0" indent="0">
              <a:buNone/>
            </a:pPr>
            <a:r>
              <a:rPr lang="en-US" i="1"/>
              <a:t>Remember that the suitability of stored procedures depends on the specific use case and requirements of your application. While they offer benefits like encapsulation, performance improvements, and security, it's essential to weigh these advantages against the potential disadvantages when making architectural decisions.</a:t>
            </a:r>
            <a:endParaRPr lang="en-US" i="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Types of Stored Procedure</a:t>
            </a:r>
            <a:endParaRPr lang="en-US"/>
          </a:p>
        </p:txBody>
      </p:sp>
      <p:sp>
        <p:nvSpPr>
          <p:cNvPr id="3" name="Content Placeholder 2"/>
          <p:cNvSpPr>
            <a:spLocks noGrp="1"/>
          </p:cNvSpPr>
          <p:nvPr>
            <p:ph idx="1"/>
          </p:nvPr>
        </p:nvSpPr>
        <p:spPr/>
        <p:txBody>
          <a:bodyPr>
            <a:normAutofit fontScale="80000"/>
          </a:bodyPr>
          <a:p>
            <a:r>
              <a:rPr lang="en-US"/>
              <a:t>User-Defined Stored Procedures:</a:t>
            </a:r>
            <a:endParaRPr lang="en-US"/>
          </a:p>
          <a:p>
            <a:pPr lvl="1"/>
            <a:r>
              <a:rPr lang="en-US"/>
              <a:t> These are procedures</a:t>
            </a:r>
            <a:r>
              <a:rPr lang="en-US" b="1"/>
              <a:t> created by users or database developers to perform specific tasks</a:t>
            </a:r>
            <a:r>
              <a:rPr lang="en-US"/>
              <a:t>. They encapsulate custom business logic, data manipulation operations, and other functionalities tailored to the needs of the application. User-defined stored procedures are typically written in SQL or a procedural language supported by the database system, such as PL/SQL for Oracle or T-SQL for SQL Server. They provide a way to modularize code and promote code reusability.</a:t>
            </a:r>
            <a:endParaRPr lang="en-US"/>
          </a:p>
          <a:p>
            <a:r>
              <a:rPr lang="en-US"/>
              <a:t>System Stored Procedures: </a:t>
            </a:r>
            <a:endParaRPr lang="en-US"/>
          </a:p>
          <a:p>
            <a:pPr lvl="1"/>
            <a:r>
              <a:rPr lang="en-US"/>
              <a:t>These are predefined procedures that come bundled with the database management system. They are </a:t>
            </a:r>
            <a:r>
              <a:rPr lang="en-US" b="1"/>
              <a:t>created by the database vendor and are used to perform various administrative and maintenance tasks on the database</a:t>
            </a:r>
            <a:r>
              <a:rPr lang="en-US"/>
              <a:t>. System stored procedures are often used for tasks such as database backups, integrity checks, security management, and performance monitoring. They are an integral part of the database system and can't be modified by users. System stored procedures are written in the same language as user-defined stored procedures (such as SQL, PL/SQL, T-SQL, etc.).</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Creating Stored Procedure</a:t>
            </a:r>
            <a:endParaRPr lang="en-US"/>
          </a:p>
        </p:txBody>
      </p:sp>
      <p:sp>
        <p:nvSpPr>
          <p:cNvPr id="3" name="Content Placeholder 2"/>
          <p:cNvSpPr>
            <a:spLocks noGrp="1"/>
          </p:cNvSpPr>
          <p:nvPr>
            <p:ph idx="1"/>
          </p:nvPr>
        </p:nvSpPr>
        <p:spPr/>
        <p:txBody>
          <a:bodyPr>
            <a:normAutofit/>
          </a:bodyPr>
          <a:p>
            <a:r>
              <a:rPr lang="en-US"/>
              <a:t>Syntax</a:t>
            </a:r>
            <a:endParaRPr lang="en-US"/>
          </a:p>
          <a:p>
            <a:pPr marL="0" indent="0">
              <a:buNone/>
            </a:pPr>
            <a:endParaRPr lang="en-US"/>
          </a:p>
          <a:p>
            <a:pPr marL="457200" lvl="1" indent="0">
              <a:buNone/>
            </a:pPr>
            <a:r>
              <a:rPr lang="en-US"/>
              <a:t>CREATE PROCEDURE schema_name.procedure_name</a:t>
            </a:r>
            <a:endParaRPr lang="en-US"/>
          </a:p>
          <a:p>
            <a:pPr marL="457200" lvl="1" indent="0">
              <a:buNone/>
            </a:pPr>
            <a:r>
              <a:rPr lang="en-US"/>
              <a:t>    @parameter1 data_type,</a:t>
            </a:r>
            <a:endParaRPr lang="en-US"/>
          </a:p>
          <a:p>
            <a:pPr marL="457200" lvl="1" indent="0">
              <a:buNone/>
            </a:pPr>
            <a:r>
              <a:rPr lang="en-US"/>
              <a:t>    @parameter2 data_type,</a:t>
            </a:r>
            <a:endParaRPr lang="en-US"/>
          </a:p>
          <a:p>
            <a:pPr marL="457200" lvl="1" indent="0">
              <a:buNone/>
            </a:pPr>
            <a:r>
              <a:rPr lang="en-US"/>
              <a:t>    -- Add more parameters as needed</a:t>
            </a:r>
            <a:endParaRPr lang="en-US"/>
          </a:p>
          <a:p>
            <a:pPr marL="457200" lvl="1" indent="0">
              <a:buNone/>
            </a:pPr>
            <a:r>
              <a:rPr lang="en-US"/>
              <a:t>AS</a:t>
            </a:r>
            <a:endParaRPr lang="en-US"/>
          </a:p>
          <a:p>
            <a:pPr marL="457200" lvl="1" indent="0">
              <a:buNone/>
            </a:pPr>
            <a:r>
              <a:rPr lang="en-US"/>
              <a:t>BEGIN</a:t>
            </a:r>
            <a:endParaRPr lang="en-US"/>
          </a:p>
          <a:p>
            <a:pPr marL="457200" lvl="1" indent="0">
              <a:buNone/>
            </a:pPr>
            <a:r>
              <a:rPr lang="en-US"/>
              <a:t>    -- SQL statements</a:t>
            </a:r>
            <a:endParaRPr lang="en-US"/>
          </a:p>
          <a:p>
            <a:pPr marL="457200" lvl="1" indent="0">
              <a:buNone/>
            </a:pPr>
            <a:r>
              <a:rPr lang="en-US"/>
              <a:t>END;</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23575</Words>
  <Application>WPS Presentation</Application>
  <PresentationFormat>Widescreen</PresentationFormat>
  <Paragraphs>460</Paragraphs>
  <Slides>54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54</vt:i4>
      </vt:variant>
    </vt:vector>
  </HeadingPairs>
  <TitlesOfParts>
    <vt:vector size="62" baseType="lpstr">
      <vt:lpstr>Arial</vt:lpstr>
      <vt:lpstr>SimSun</vt:lpstr>
      <vt:lpstr>Wingdings</vt:lpstr>
      <vt:lpstr>Calibri Light</vt:lpstr>
      <vt:lpstr>Calibri</vt:lpstr>
      <vt:lpstr>Microsoft YaHei</vt:lpstr>
      <vt:lpstr>Arial Unicode MS</vt:lpstr>
      <vt:lpstr>Office Theme</vt:lpstr>
      <vt:lpstr>DATABASE MANAGEMENT SYSTEM</vt:lpstr>
      <vt:lpstr>What is Stored Procedure?</vt:lpstr>
      <vt:lpstr>Key characteristics (Features) of stored procedures :</vt:lpstr>
      <vt:lpstr>PowerPoint 演示文稿</vt:lpstr>
      <vt:lpstr>PowerPoint 演示文稿</vt:lpstr>
      <vt:lpstr>Disadvantages of Stored Procedure</vt:lpstr>
      <vt:lpstr>PowerPoint 演示文稿</vt:lpstr>
      <vt:lpstr>Types of Stored Procedure</vt:lpstr>
      <vt:lpstr>Creating Stored Procedure</vt:lpstr>
      <vt:lpstr>Explanation:</vt:lpstr>
      <vt:lpstr>How to Execute Stored Procedure?</vt:lpstr>
      <vt:lpstr>Modify Stored Procedure</vt:lpstr>
      <vt:lpstr>Example:</vt:lpstr>
      <vt:lpstr>Altering Stored procedure:</vt:lpstr>
      <vt:lpstr>How to DROP sStored Procedure?</vt:lpstr>
      <vt:lpstr>Passing Data to Stored Procedure</vt:lpstr>
      <vt:lpstr>Example:</vt:lpstr>
      <vt:lpstr>Trigger</vt:lpstr>
      <vt:lpstr>Charactristics of Trigger</vt:lpstr>
      <vt:lpstr>Advantages of Triggers:</vt:lpstr>
      <vt:lpstr>Disadvantage of Triggers</vt:lpstr>
      <vt:lpstr>Syntax:</vt:lpstr>
      <vt:lpstr>Explanation of Syntax:</vt:lpstr>
      <vt:lpstr>Example:</vt:lpstr>
      <vt:lpstr>Why Do We Employ Triggers?</vt:lpstr>
      <vt:lpstr>Types of Triggers</vt:lpstr>
      <vt:lpstr>DDL Triggers</vt:lpstr>
      <vt:lpstr>Example</vt:lpstr>
      <vt:lpstr>DML Trigger</vt:lpstr>
      <vt:lpstr>After Trigger (using FOR/AFTER CLAUSE)</vt:lpstr>
      <vt:lpstr>Example:</vt:lpstr>
      <vt:lpstr>Instead of Trigger (using INSTEAD OF CLAUSE)</vt:lpstr>
      <vt:lpstr>Example:</vt:lpstr>
      <vt:lpstr>LOGON Trigger</vt:lpstr>
      <vt:lpstr>Example:</vt:lpstr>
      <vt:lpstr>How to Delete Triggers?</vt:lpstr>
      <vt:lpstr>How to enable/disable  Trigger?</vt:lpstr>
      <vt:lpstr>What is Indexing?</vt:lpstr>
      <vt:lpstr>Advantages of Indexing</vt:lpstr>
      <vt:lpstr>Disadvantages of Indexing</vt:lpstr>
      <vt:lpstr>Features of Indexing</vt:lpstr>
      <vt:lpstr>Types of Indexing</vt:lpstr>
      <vt:lpstr>Primary Index:</vt:lpstr>
      <vt:lpstr>Dense index</vt:lpstr>
      <vt:lpstr>PowerPoint 演示文稿</vt:lpstr>
      <vt:lpstr>Clustering Index</vt:lpstr>
      <vt:lpstr>Example:</vt:lpstr>
      <vt:lpstr>PowerPoint 演示文稿</vt:lpstr>
      <vt:lpstr>Secondary Index</vt:lpstr>
      <vt:lpstr>Example:</vt:lpstr>
      <vt:lpstr>PowerPoint 演示文稿</vt:lpstr>
      <vt:lpstr>Example of Indexing</vt:lpstr>
      <vt:lpstr>PowerPoint 演示文稿</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dc:creator>crosd ojha</dc:creator>
  <cp:lastModifiedBy>LENOVO</cp:lastModifiedBy>
  <cp:revision>12</cp:revision>
  <dcterms:created xsi:type="dcterms:W3CDTF">2023-08-13T05:18:00Z</dcterms:created>
  <dcterms:modified xsi:type="dcterms:W3CDTF">2023-08-13T15:09:53Z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B2E3AF7A79C84B0FA6E5A66B7841AA39_12</vt:lpwstr>
  </property>
  <property fmtid="{D5CDD505-2E9C-101B-9397-08002B2CF9AE}" pid="3" name="KSOProductBuildVer">
    <vt:lpwstr>1033-12.2.0.13110</vt:lpwstr>
  </property>
</Properties>
</file>