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8" r:id="rId2"/>
    <p:sldId id="257" r:id="rId3"/>
    <p:sldId id="258" r:id="rId4"/>
    <p:sldId id="259" r:id="rId5"/>
    <p:sldId id="260" r:id="rId6"/>
    <p:sldId id="261" r:id="rId7"/>
    <p:sldId id="262" r:id="rId8"/>
    <p:sldId id="263" r:id="rId9"/>
    <p:sldId id="264" r:id="rId10"/>
    <p:sldId id="265" r:id="rId11"/>
    <p:sldId id="266"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FAD74-5EA2-4FDE-99D6-E9252097A704}"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CC39A-5C7B-4B73-858C-61425C3D4AB7}" type="slidenum">
              <a:rPr lang="en-US" smtClean="0"/>
              <a:t>‹#›</a:t>
            </a:fld>
            <a:endParaRPr lang="en-US"/>
          </a:p>
        </p:txBody>
      </p:sp>
    </p:spTree>
    <p:extLst>
      <p:ext uri="{BB962C8B-B14F-4D97-AF65-F5344CB8AC3E}">
        <p14:creationId xmlns:p14="http://schemas.microsoft.com/office/powerpoint/2010/main" val="229688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0036-7F53-2B55-ECDA-298EA940ED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0E8D21-5E49-E906-AF73-690B4B3ED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A3B8D7-84CD-42B1-F273-F557526B3173}"/>
              </a:ext>
            </a:extLst>
          </p:cNvPr>
          <p:cNvSpPr>
            <a:spLocks noGrp="1"/>
          </p:cNvSpPr>
          <p:nvPr>
            <p:ph type="dt" sz="half" idx="10"/>
          </p:nvPr>
        </p:nvSpPr>
        <p:spPr/>
        <p:txBody>
          <a:bodyPr/>
          <a:lstStyle/>
          <a:p>
            <a:fld id="{113C805B-AE12-4E4E-9211-A0E6607DE9C4}" type="datetime1">
              <a:rPr lang="en-US" smtClean="0"/>
              <a:t>6/28/2023</a:t>
            </a:fld>
            <a:endParaRPr lang="en-US"/>
          </a:p>
        </p:txBody>
      </p:sp>
      <p:sp>
        <p:nvSpPr>
          <p:cNvPr id="5" name="Footer Placeholder 4">
            <a:extLst>
              <a:ext uri="{FF2B5EF4-FFF2-40B4-BE49-F238E27FC236}">
                <a16:creationId xmlns:a16="http://schemas.microsoft.com/office/drawing/2014/main" id="{0AA90DC2-ACC1-5479-411F-C4547A315111}"/>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C567BF62-E96F-ED8D-1433-3D3A9E970C7E}"/>
              </a:ext>
            </a:extLst>
          </p:cNvPr>
          <p:cNvSpPr>
            <a:spLocks noGrp="1"/>
          </p:cNvSpPr>
          <p:nvPr>
            <p:ph type="sldNum" sz="quarter" idx="12"/>
          </p:nvPr>
        </p:nvSpPr>
        <p:spPr/>
        <p:txBody>
          <a:bodyPr/>
          <a:lstStyle/>
          <a:p>
            <a:fld id="{A20723AC-3DE7-42F0-93A3-21441E25757F}" type="slidenum">
              <a:rPr lang="en-US" smtClean="0"/>
              <a:t>‹#›</a:t>
            </a:fld>
            <a:endParaRPr lang="en-US"/>
          </a:p>
        </p:txBody>
      </p:sp>
    </p:spTree>
    <p:extLst>
      <p:ext uri="{BB962C8B-B14F-4D97-AF65-F5344CB8AC3E}">
        <p14:creationId xmlns:p14="http://schemas.microsoft.com/office/powerpoint/2010/main" val="3702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4D44-2135-98D0-9B0B-63BB394155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89806B-E08D-1F37-F5DE-F35456940D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28701-BC14-CA5C-8003-AB2EB4995FB7}"/>
              </a:ext>
            </a:extLst>
          </p:cNvPr>
          <p:cNvSpPr>
            <a:spLocks noGrp="1"/>
          </p:cNvSpPr>
          <p:nvPr>
            <p:ph type="dt" sz="half" idx="10"/>
          </p:nvPr>
        </p:nvSpPr>
        <p:spPr/>
        <p:txBody>
          <a:bodyPr/>
          <a:lstStyle/>
          <a:p>
            <a:fld id="{AF917470-9A22-4D31-8525-AEC15F47F8E1}" type="datetime1">
              <a:rPr lang="en-US" smtClean="0"/>
              <a:t>6/28/2023</a:t>
            </a:fld>
            <a:endParaRPr lang="en-US"/>
          </a:p>
        </p:txBody>
      </p:sp>
      <p:sp>
        <p:nvSpPr>
          <p:cNvPr id="5" name="Footer Placeholder 4">
            <a:extLst>
              <a:ext uri="{FF2B5EF4-FFF2-40B4-BE49-F238E27FC236}">
                <a16:creationId xmlns:a16="http://schemas.microsoft.com/office/drawing/2014/main" id="{174C0591-899F-EB2A-7F23-1F8B6C16764D}"/>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D3A41CD7-AB9B-DA5E-7C71-48BFF415A341}"/>
              </a:ext>
            </a:extLst>
          </p:cNvPr>
          <p:cNvSpPr>
            <a:spLocks noGrp="1"/>
          </p:cNvSpPr>
          <p:nvPr>
            <p:ph type="sldNum" sz="quarter" idx="12"/>
          </p:nvPr>
        </p:nvSpPr>
        <p:spPr/>
        <p:txBody>
          <a:bodyPr/>
          <a:lstStyle/>
          <a:p>
            <a:fld id="{A20723AC-3DE7-42F0-93A3-21441E25757F}" type="slidenum">
              <a:rPr lang="en-US" smtClean="0"/>
              <a:t>‹#›</a:t>
            </a:fld>
            <a:endParaRPr lang="en-US"/>
          </a:p>
        </p:txBody>
      </p:sp>
    </p:spTree>
    <p:extLst>
      <p:ext uri="{BB962C8B-B14F-4D97-AF65-F5344CB8AC3E}">
        <p14:creationId xmlns:p14="http://schemas.microsoft.com/office/powerpoint/2010/main" val="366263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F2472-EF73-38AF-56A5-6271F50E4A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A5B25D-5DE5-F8F6-8014-FC9DCFB8B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DAD05-9301-BE0A-6035-ECE747807634}"/>
              </a:ext>
            </a:extLst>
          </p:cNvPr>
          <p:cNvSpPr>
            <a:spLocks noGrp="1"/>
          </p:cNvSpPr>
          <p:nvPr>
            <p:ph type="dt" sz="half" idx="10"/>
          </p:nvPr>
        </p:nvSpPr>
        <p:spPr/>
        <p:txBody>
          <a:bodyPr/>
          <a:lstStyle/>
          <a:p>
            <a:fld id="{EDFAA3F2-559B-4A45-B25A-33C2C369215B}" type="datetime1">
              <a:rPr lang="en-US" smtClean="0"/>
              <a:t>6/28/2023</a:t>
            </a:fld>
            <a:endParaRPr lang="en-US"/>
          </a:p>
        </p:txBody>
      </p:sp>
      <p:sp>
        <p:nvSpPr>
          <p:cNvPr id="5" name="Footer Placeholder 4">
            <a:extLst>
              <a:ext uri="{FF2B5EF4-FFF2-40B4-BE49-F238E27FC236}">
                <a16:creationId xmlns:a16="http://schemas.microsoft.com/office/drawing/2014/main" id="{45A63798-1692-0AE4-5622-1FDEB7F70C2D}"/>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0259599C-2294-8B08-3955-B4B2551E5C8E}"/>
              </a:ext>
            </a:extLst>
          </p:cNvPr>
          <p:cNvSpPr>
            <a:spLocks noGrp="1"/>
          </p:cNvSpPr>
          <p:nvPr>
            <p:ph type="sldNum" sz="quarter" idx="12"/>
          </p:nvPr>
        </p:nvSpPr>
        <p:spPr/>
        <p:txBody>
          <a:bodyPr/>
          <a:lstStyle/>
          <a:p>
            <a:fld id="{A20723AC-3DE7-42F0-93A3-21441E25757F}" type="slidenum">
              <a:rPr lang="en-US" smtClean="0"/>
              <a:t>‹#›</a:t>
            </a:fld>
            <a:endParaRPr lang="en-US"/>
          </a:p>
        </p:txBody>
      </p:sp>
    </p:spTree>
    <p:extLst>
      <p:ext uri="{BB962C8B-B14F-4D97-AF65-F5344CB8AC3E}">
        <p14:creationId xmlns:p14="http://schemas.microsoft.com/office/powerpoint/2010/main" val="58515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7C48-3E55-1C2D-A5C7-F9D2A26366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E38D45-F39F-CCFE-F033-DE05EE5295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015A6-1AC3-6212-E908-48B9ABFFEBCB}"/>
              </a:ext>
            </a:extLst>
          </p:cNvPr>
          <p:cNvSpPr>
            <a:spLocks noGrp="1"/>
          </p:cNvSpPr>
          <p:nvPr>
            <p:ph type="dt" sz="half" idx="10"/>
          </p:nvPr>
        </p:nvSpPr>
        <p:spPr/>
        <p:txBody>
          <a:bodyPr/>
          <a:lstStyle/>
          <a:p>
            <a:fld id="{E861F73B-86ED-4149-9874-9AD744292EF1}" type="datetime1">
              <a:rPr lang="en-US" smtClean="0"/>
              <a:t>6/28/2023</a:t>
            </a:fld>
            <a:endParaRPr lang="en-US"/>
          </a:p>
        </p:txBody>
      </p:sp>
      <p:sp>
        <p:nvSpPr>
          <p:cNvPr id="5" name="Footer Placeholder 4">
            <a:extLst>
              <a:ext uri="{FF2B5EF4-FFF2-40B4-BE49-F238E27FC236}">
                <a16:creationId xmlns:a16="http://schemas.microsoft.com/office/drawing/2014/main" id="{24586E8A-1FAA-DE3C-52F7-62D577A6A91D}"/>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AE1DE44A-12E1-F26F-FE8F-636B424787DB}"/>
              </a:ext>
            </a:extLst>
          </p:cNvPr>
          <p:cNvSpPr>
            <a:spLocks noGrp="1"/>
          </p:cNvSpPr>
          <p:nvPr>
            <p:ph type="sldNum" sz="quarter" idx="12"/>
          </p:nvPr>
        </p:nvSpPr>
        <p:spPr/>
        <p:txBody>
          <a:bodyPr/>
          <a:lstStyle/>
          <a:p>
            <a:fld id="{A20723AC-3DE7-42F0-93A3-21441E25757F}" type="slidenum">
              <a:rPr lang="en-US" smtClean="0"/>
              <a:t>‹#›</a:t>
            </a:fld>
            <a:endParaRPr lang="en-US"/>
          </a:p>
        </p:txBody>
      </p:sp>
    </p:spTree>
    <p:extLst>
      <p:ext uri="{BB962C8B-B14F-4D97-AF65-F5344CB8AC3E}">
        <p14:creationId xmlns:p14="http://schemas.microsoft.com/office/powerpoint/2010/main" val="183876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6B73-E6DA-4129-D7CD-74ABC72C14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7871C-9B4F-560A-2EAF-319F2FE2A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B1BD09-5B31-36E2-3C2F-B623940CD0C6}"/>
              </a:ext>
            </a:extLst>
          </p:cNvPr>
          <p:cNvSpPr>
            <a:spLocks noGrp="1"/>
          </p:cNvSpPr>
          <p:nvPr>
            <p:ph type="dt" sz="half" idx="10"/>
          </p:nvPr>
        </p:nvSpPr>
        <p:spPr/>
        <p:txBody>
          <a:bodyPr/>
          <a:lstStyle/>
          <a:p>
            <a:fld id="{B92B1498-B7EE-40CE-85FB-40DB052E3AED}" type="datetime1">
              <a:rPr lang="en-US" smtClean="0"/>
              <a:t>6/28/2023</a:t>
            </a:fld>
            <a:endParaRPr lang="en-US"/>
          </a:p>
        </p:txBody>
      </p:sp>
      <p:sp>
        <p:nvSpPr>
          <p:cNvPr id="5" name="Footer Placeholder 4">
            <a:extLst>
              <a:ext uri="{FF2B5EF4-FFF2-40B4-BE49-F238E27FC236}">
                <a16:creationId xmlns:a16="http://schemas.microsoft.com/office/drawing/2014/main" id="{926F8B87-F1C6-3B39-C38E-2C3E63939E1A}"/>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E8EF9433-7990-2FD4-02C9-DC29630EBD5E}"/>
              </a:ext>
            </a:extLst>
          </p:cNvPr>
          <p:cNvSpPr>
            <a:spLocks noGrp="1"/>
          </p:cNvSpPr>
          <p:nvPr>
            <p:ph type="sldNum" sz="quarter" idx="12"/>
          </p:nvPr>
        </p:nvSpPr>
        <p:spPr/>
        <p:txBody>
          <a:bodyPr/>
          <a:lstStyle/>
          <a:p>
            <a:fld id="{A20723AC-3DE7-42F0-93A3-21441E25757F}" type="slidenum">
              <a:rPr lang="en-US" smtClean="0"/>
              <a:t>‹#›</a:t>
            </a:fld>
            <a:endParaRPr lang="en-US"/>
          </a:p>
        </p:txBody>
      </p:sp>
    </p:spTree>
    <p:extLst>
      <p:ext uri="{BB962C8B-B14F-4D97-AF65-F5344CB8AC3E}">
        <p14:creationId xmlns:p14="http://schemas.microsoft.com/office/powerpoint/2010/main" val="364935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C67A-8D72-98E8-11D1-54D99795D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86380-1AD5-9A42-92D4-AF14A3BB5A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ECD94A-8AD3-2AF1-587D-62015E02DB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E8E534-2B81-850C-5EDF-8585CC80BBA6}"/>
              </a:ext>
            </a:extLst>
          </p:cNvPr>
          <p:cNvSpPr>
            <a:spLocks noGrp="1"/>
          </p:cNvSpPr>
          <p:nvPr>
            <p:ph type="dt" sz="half" idx="10"/>
          </p:nvPr>
        </p:nvSpPr>
        <p:spPr/>
        <p:txBody>
          <a:bodyPr/>
          <a:lstStyle/>
          <a:p>
            <a:fld id="{F4836450-55AE-4925-8C65-630F2EF2A4AE}" type="datetime1">
              <a:rPr lang="en-US" smtClean="0"/>
              <a:t>6/28/2023</a:t>
            </a:fld>
            <a:endParaRPr lang="en-US"/>
          </a:p>
        </p:txBody>
      </p:sp>
      <p:sp>
        <p:nvSpPr>
          <p:cNvPr id="6" name="Footer Placeholder 5">
            <a:extLst>
              <a:ext uri="{FF2B5EF4-FFF2-40B4-BE49-F238E27FC236}">
                <a16:creationId xmlns:a16="http://schemas.microsoft.com/office/drawing/2014/main" id="{B5F1BEBF-F9C3-C0F4-6C38-E170FDEE01A3}"/>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F4B1E26F-CBE5-683E-76C6-2C502AE72ABF}"/>
              </a:ext>
            </a:extLst>
          </p:cNvPr>
          <p:cNvSpPr>
            <a:spLocks noGrp="1"/>
          </p:cNvSpPr>
          <p:nvPr>
            <p:ph type="sldNum" sz="quarter" idx="12"/>
          </p:nvPr>
        </p:nvSpPr>
        <p:spPr/>
        <p:txBody>
          <a:bodyPr/>
          <a:lstStyle/>
          <a:p>
            <a:fld id="{A20723AC-3DE7-42F0-93A3-21441E25757F}" type="slidenum">
              <a:rPr lang="en-US" smtClean="0"/>
              <a:t>‹#›</a:t>
            </a:fld>
            <a:endParaRPr lang="en-US"/>
          </a:p>
        </p:txBody>
      </p:sp>
    </p:spTree>
    <p:extLst>
      <p:ext uri="{BB962C8B-B14F-4D97-AF65-F5344CB8AC3E}">
        <p14:creationId xmlns:p14="http://schemas.microsoft.com/office/powerpoint/2010/main" val="394611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A926-9A81-1D0B-7D6B-5EE10B8410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57E06F-8BC0-B8B0-DA49-949050B71E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3FEC1E-B812-3761-6D7F-2960F8AF80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B8A17C-BA58-F20A-B66D-73D4AECB8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E7CF0A-4272-600E-275A-B5DDACC9CE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703AD-F39C-51C4-3D12-D177763DA76B}"/>
              </a:ext>
            </a:extLst>
          </p:cNvPr>
          <p:cNvSpPr>
            <a:spLocks noGrp="1"/>
          </p:cNvSpPr>
          <p:nvPr>
            <p:ph type="dt" sz="half" idx="10"/>
          </p:nvPr>
        </p:nvSpPr>
        <p:spPr/>
        <p:txBody>
          <a:bodyPr/>
          <a:lstStyle/>
          <a:p>
            <a:fld id="{1959A99F-29F5-4CEF-93F1-D74812C675B6}" type="datetime1">
              <a:rPr lang="en-US" smtClean="0"/>
              <a:t>6/28/2023</a:t>
            </a:fld>
            <a:endParaRPr lang="en-US"/>
          </a:p>
        </p:txBody>
      </p:sp>
      <p:sp>
        <p:nvSpPr>
          <p:cNvPr id="8" name="Footer Placeholder 7">
            <a:extLst>
              <a:ext uri="{FF2B5EF4-FFF2-40B4-BE49-F238E27FC236}">
                <a16:creationId xmlns:a16="http://schemas.microsoft.com/office/drawing/2014/main" id="{29C2CA83-DD33-83FE-9416-EA5F2812F5CB}"/>
              </a:ext>
            </a:extLst>
          </p:cNvPr>
          <p:cNvSpPr>
            <a:spLocks noGrp="1"/>
          </p:cNvSpPr>
          <p:nvPr>
            <p:ph type="ftr" sz="quarter" idx="11"/>
          </p:nvPr>
        </p:nvSpPr>
        <p:spPr/>
        <p:txBody>
          <a:bodyPr/>
          <a:lstStyle/>
          <a:p>
            <a:r>
              <a:rPr lang="en-US"/>
              <a:t>@CROSD</a:t>
            </a:r>
          </a:p>
        </p:txBody>
      </p:sp>
      <p:sp>
        <p:nvSpPr>
          <p:cNvPr id="9" name="Slide Number Placeholder 8">
            <a:extLst>
              <a:ext uri="{FF2B5EF4-FFF2-40B4-BE49-F238E27FC236}">
                <a16:creationId xmlns:a16="http://schemas.microsoft.com/office/drawing/2014/main" id="{3A9CA2D0-AD0E-46FB-7D79-9EC696E069C1}"/>
              </a:ext>
            </a:extLst>
          </p:cNvPr>
          <p:cNvSpPr>
            <a:spLocks noGrp="1"/>
          </p:cNvSpPr>
          <p:nvPr>
            <p:ph type="sldNum" sz="quarter" idx="12"/>
          </p:nvPr>
        </p:nvSpPr>
        <p:spPr/>
        <p:txBody>
          <a:bodyPr/>
          <a:lstStyle/>
          <a:p>
            <a:fld id="{A20723AC-3DE7-42F0-93A3-21441E25757F}" type="slidenum">
              <a:rPr lang="en-US" smtClean="0"/>
              <a:t>‹#›</a:t>
            </a:fld>
            <a:endParaRPr lang="en-US"/>
          </a:p>
        </p:txBody>
      </p:sp>
    </p:spTree>
    <p:extLst>
      <p:ext uri="{BB962C8B-B14F-4D97-AF65-F5344CB8AC3E}">
        <p14:creationId xmlns:p14="http://schemas.microsoft.com/office/powerpoint/2010/main" val="414363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DCAB-7AA4-187D-FBAB-084E7244C0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82C224-296D-39E2-02F9-F2C6E4A52601}"/>
              </a:ext>
            </a:extLst>
          </p:cNvPr>
          <p:cNvSpPr>
            <a:spLocks noGrp="1"/>
          </p:cNvSpPr>
          <p:nvPr>
            <p:ph type="dt" sz="half" idx="10"/>
          </p:nvPr>
        </p:nvSpPr>
        <p:spPr/>
        <p:txBody>
          <a:bodyPr/>
          <a:lstStyle/>
          <a:p>
            <a:fld id="{BFA0BE2E-47BD-45F1-B343-2949EEAAE7FA}" type="datetime1">
              <a:rPr lang="en-US" smtClean="0"/>
              <a:t>6/28/2023</a:t>
            </a:fld>
            <a:endParaRPr lang="en-US"/>
          </a:p>
        </p:txBody>
      </p:sp>
      <p:sp>
        <p:nvSpPr>
          <p:cNvPr id="4" name="Footer Placeholder 3">
            <a:extLst>
              <a:ext uri="{FF2B5EF4-FFF2-40B4-BE49-F238E27FC236}">
                <a16:creationId xmlns:a16="http://schemas.microsoft.com/office/drawing/2014/main" id="{50220F4E-D1EA-F494-BA54-2E255927BE86}"/>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2268D78A-2AC1-D3AC-CB5A-0F521EB56C78}"/>
              </a:ext>
            </a:extLst>
          </p:cNvPr>
          <p:cNvSpPr>
            <a:spLocks noGrp="1"/>
          </p:cNvSpPr>
          <p:nvPr>
            <p:ph type="sldNum" sz="quarter" idx="12"/>
          </p:nvPr>
        </p:nvSpPr>
        <p:spPr/>
        <p:txBody>
          <a:bodyPr/>
          <a:lstStyle/>
          <a:p>
            <a:fld id="{A20723AC-3DE7-42F0-93A3-21441E25757F}" type="slidenum">
              <a:rPr lang="en-US" smtClean="0"/>
              <a:t>‹#›</a:t>
            </a:fld>
            <a:endParaRPr lang="en-US"/>
          </a:p>
        </p:txBody>
      </p:sp>
    </p:spTree>
    <p:extLst>
      <p:ext uri="{BB962C8B-B14F-4D97-AF65-F5344CB8AC3E}">
        <p14:creationId xmlns:p14="http://schemas.microsoft.com/office/powerpoint/2010/main" val="111490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EB788F-B693-BF9A-728D-7E300122A35E}"/>
              </a:ext>
            </a:extLst>
          </p:cNvPr>
          <p:cNvSpPr>
            <a:spLocks noGrp="1"/>
          </p:cNvSpPr>
          <p:nvPr>
            <p:ph type="dt" sz="half" idx="10"/>
          </p:nvPr>
        </p:nvSpPr>
        <p:spPr/>
        <p:txBody>
          <a:bodyPr/>
          <a:lstStyle/>
          <a:p>
            <a:fld id="{44F4B12F-A574-4013-98F0-D6312AAC8631}" type="datetime1">
              <a:rPr lang="en-US" smtClean="0"/>
              <a:t>6/28/2023</a:t>
            </a:fld>
            <a:endParaRPr lang="en-US"/>
          </a:p>
        </p:txBody>
      </p:sp>
      <p:sp>
        <p:nvSpPr>
          <p:cNvPr id="3" name="Footer Placeholder 2">
            <a:extLst>
              <a:ext uri="{FF2B5EF4-FFF2-40B4-BE49-F238E27FC236}">
                <a16:creationId xmlns:a16="http://schemas.microsoft.com/office/drawing/2014/main" id="{FFC4955D-0F59-5086-AA9F-2A5FAB9B1F0E}"/>
              </a:ext>
            </a:extLst>
          </p:cNvPr>
          <p:cNvSpPr>
            <a:spLocks noGrp="1"/>
          </p:cNvSpPr>
          <p:nvPr>
            <p:ph type="ftr" sz="quarter" idx="11"/>
          </p:nvPr>
        </p:nvSpPr>
        <p:spPr/>
        <p:txBody>
          <a:bodyPr/>
          <a:lstStyle/>
          <a:p>
            <a:r>
              <a:rPr lang="en-US"/>
              <a:t>@CROSD</a:t>
            </a:r>
          </a:p>
        </p:txBody>
      </p:sp>
      <p:sp>
        <p:nvSpPr>
          <p:cNvPr id="4" name="Slide Number Placeholder 3">
            <a:extLst>
              <a:ext uri="{FF2B5EF4-FFF2-40B4-BE49-F238E27FC236}">
                <a16:creationId xmlns:a16="http://schemas.microsoft.com/office/drawing/2014/main" id="{40786C95-26DF-5778-E4A5-5A03E4C07F57}"/>
              </a:ext>
            </a:extLst>
          </p:cNvPr>
          <p:cNvSpPr>
            <a:spLocks noGrp="1"/>
          </p:cNvSpPr>
          <p:nvPr>
            <p:ph type="sldNum" sz="quarter" idx="12"/>
          </p:nvPr>
        </p:nvSpPr>
        <p:spPr/>
        <p:txBody>
          <a:bodyPr/>
          <a:lstStyle/>
          <a:p>
            <a:fld id="{A20723AC-3DE7-42F0-93A3-21441E25757F}" type="slidenum">
              <a:rPr lang="en-US" smtClean="0"/>
              <a:t>‹#›</a:t>
            </a:fld>
            <a:endParaRPr lang="en-US"/>
          </a:p>
        </p:txBody>
      </p:sp>
    </p:spTree>
    <p:extLst>
      <p:ext uri="{BB962C8B-B14F-4D97-AF65-F5344CB8AC3E}">
        <p14:creationId xmlns:p14="http://schemas.microsoft.com/office/powerpoint/2010/main" val="2163370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0FE2-1E9F-7B1D-0153-04358CFEB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0096DE-7CBE-67EC-BA60-8FF9BE149B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C1CE99-991B-A574-6059-C77801895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C2949-2C21-0AC5-DE56-20DF8A387548}"/>
              </a:ext>
            </a:extLst>
          </p:cNvPr>
          <p:cNvSpPr>
            <a:spLocks noGrp="1"/>
          </p:cNvSpPr>
          <p:nvPr>
            <p:ph type="dt" sz="half" idx="10"/>
          </p:nvPr>
        </p:nvSpPr>
        <p:spPr/>
        <p:txBody>
          <a:bodyPr/>
          <a:lstStyle/>
          <a:p>
            <a:fld id="{61C9FBB8-8C6F-4627-90B0-9F3CDFDBF077}" type="datetime1">
              <a:rPr lang="en-US" smtClean="0"/>
              <a:t>6/28/2023</a:t>
            </a:fld>
            <a:endParaRPr lang="en-US"/>
          </a:p>
        </p:txBody>
      </p:sp>
      <p:sp>
        <p:nvSpPr>
          <p:cNvPr id="6" name="Footer Placeholder 5">
            <a:extLst>
              <a:ext uri="{FF2B5EF4-FFF2-40B4-BE49-F238E27FC236}">
                <a16:creationId xmlns:a16="http://schemas.microsoft.com/office/drawing/2014/main" id="{7C2760D5-B38E-A3A6-11E6-3368B937871E}"/>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D6287D63-B392-E27C-37EB-D65AC2A10BDB}"/>
              </a:ext>
            </a:extLst>
          </p:cNvPr>
          <p:cNvSpPr>
            <a:spLocks noGrp="1"/>
          </p:cNvSpPr>
          <p:nvPr>
            <p:ph type="sldNum" sz="quarter" idx="12"/>
          </p:nvPr>
        </p:nvSpPr>
        <p:spPr/>
        <p:txBody>
          <a:bodyPr/>
          <a:lstStyle/>
          <a:p>
            <a:fld id="{A20723AC-3DE7-42F0-93A3-21441E25757F}" type="slidenum">
              <a:rPr lang="en-US" smtClean="0"/>
              <a:t>‹#›</a:t>
            </a:fld>
            <a:endParaRPr lang="en-US"/>
          </a:p>
        </p:txBody>
      </p:sp>
    </p:spTree>
    <p:extLst>
      <p:ext uri="{BB962C8B-B14F-4D97-AF65-F5344CB8AC3E}">
        <p14:creationId xmlns:p14="http://schemas.microsoft.com/office/powerpoint/2010/main" val="2349986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7B15-052A-4BA1-963C-7F3640A39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FDE0D6-5EB5-F039-CA8C-1B5E0E307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343E86-6906-8D98-49FE-2088E1837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B4A9C-6206-0300-9C4D-20B86D374E11}"/>
              </a:ext>
            </a:extLst>
          </p:cNvPr>
          <p:cNvSpPr>
            <a:spLocks noGrp="1"/>
          </p:cNvSpPr>
          <p:nvPr>
            <p:ph type="dt" sz="half" idx="10"/>
          </p:nvPr>
        </p:nvSpPr>
        <p:spPr/>
        <p:txBody>
          <a:bodyPr/>
          <a:lstStyle/>
          <a:p>
            <a:fld id="{F362D481-1D9D-435B-8A87-7353AC907234}" type="datetime1">
              <a:rPr lang="en-US" smtClean="0"/>
              <a:t>6/28/2023</a:t>
            </a:fld>
            <a:endParaRPr lang="en-US"/>
          </a:p>
        </p:txBody>
      </p:sp>
      <p:sp>
        <p:nvSpPr>
          <p:cNvPr id="6" name="Footer Placeholder 5">
            <a:extLst>
              <a:ext uri="{FF2B5EF4-FFF2-40B4-BE49-F238E27FC236}">
                <a16:creationId xmlns:a16="http://schemas.microsoft.com/office/drawing/2014/main" id="{2324A592-8DCC-08B8-C193-E48B3181643C}"/>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043CE7DE-4814-A6C3-D345-3E9FA1020FDE}"/>
              </a:ext>
            </a:extLst>
          </p:cNvPr>
          <p:cNvSpPr>
            <a:spLocks noGrp="1"/>
          </p:cNvSpPr>
          <p:nvPr>
            <p:ph type="sldNum" sz="quarter" idx="12"/>
          </p:nvPr>
        </p:nvSpPr>
        <p:spPr/>
        <p:txBody>
          <a:bodyPr/>
          <a:lstStyle/>
          <a:p>
            <a:fld id="{A20723AC-3DE7-42F0-93A3-21441E25757F}" type="slidenum">
              <a:rPr lang="en-US" smtClean="0"/>
              <a:t>‹#›</a:t>
            </a:fld>
            <a:endParaRPr lang="en-US"/>
          </a:p>
        </p:txBody>
      </p:sp>
    </p:spTree>
    <p:extLst>
      <p:ext uri="{BB962C8B-B14F-4D97-AF65-F5344CB8AC3E}">
        <p14:creationId xmlns:p14="http://schemas.microsoft.com/office/powerpoint/2010/main" val="2034966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EA84C-15F2-F352-9B07-F33CFB0F13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4D1F2F-67B5-C031-2F4F-5C78F9F4A1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0201C-A9A3-C2AA-19AE-18E7157446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1A7E1-E1D6-4B61-AD00-6A0810B33FAE}" type="datetime1">
              <a:rPr lang="en-US" smtClean="0"/>
              <a:t>6/28/2023</a:t>
            </a:fld>
            <a:endParaRPr lang="en-US"/>
          </a:p>
        </p:txBody>
      </p:sp>
      <p:sp>
        <p:nvSpPr>
          <p:cNvPr id="5" name="Footer Placeholder 4">
            <a:extLst>
              <a:ext uri="{FF2B5EF4-FFF2-40B4-BE49-F238E27FC236}">
                <a16:creationId xmlns:a16="http://schemas.microsoft.com/office/drawing/2014/main" id="{4067E0BA-C5CF-5DE3-4DA5-1B8A76B96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@CROSD</a:t>
            </a:r>
          </a:p>
        </p:txBody>
      </p:sp>
      <p:sp>
        <p:nvSpPr>
          <p:cNvPr id="6" name="Slide Number Placeholder 5">
            <a:extLst>
              <a:ext uri="{FF2B5EF4-FFF2-40B4-BE49-F238E27FC236}">
                <a16:creationId xmlns:a16="http://schemas.microsoft.com/office/drawing/2014/main" id="{8F62C2B9-36C3-4D79-5962-15E7564DE7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723AC-3DE7-42F0-93A3-21441E25757F}" type="slidenum">
              <a:rPr lang="en-US" smtClean="0"/>
              <a:t>‹#›</a:t>
            </a:fld>
            <a:endParaRPr lang="en-US"/>
          </a:p>
        </p:txBody>
      </p:sp>
    </p:spTree>
    <p:extLst>
      <p:ext uri="{BB962C8B-B14F-4D97-AF65-F5344CB8AC3E}">
        <p14:creationId xmlns:p14="http://schemas.microsoft.com/office/powerpoint/2010/main" val="1799336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sql-transa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009-2B1F-4223-B708-A2D5050EB1DA}"/>
              </a:ext>
            </a:extLst>
          </p:cNvPr>
          <p:cNvSpPr>
            <a:spLocks noGrp="1"/>
          </p:cNvSpPr>
          <p:nvPr>
            <p:ph type="ctrTitle"/>
          </p:nvPr>
        </p:nvSpPr>
        <p:spPr/>
        <p:txBody>
          <a:bodyPr/>
          <a:lstStyle/>
          <a:p>
            <a:r>
              <a:rPr lang="en-US" dirty="0"/>
              <a:t>DATABASE MANAGEMENT</a:t>
            </a:r>
          </a:p>
        </p:txBody>
      </p:sp>
      <p:sp>
        <p:nvSpPr>
          <p:cNvPr id="3" name="Subtitle 2">
            <a:extLst>
              <a:ext uri="{FF2B5EF4-FFF2-40B4-BE49-F238E27FC236}">
                <a16:creationId xmlns:a16="http://schemas.microsoft.com/office/drawing/2014/main" id="{2A0AC8AD-8FC3-4097-AE9E-C32E1DF75EE9}"/>
              </a:ext>
            </a:extLst>
          </p:cNvPr>
          <p:cNvSpPr>
            <a:spLocks noGrp="1"/>
          </p:cNvSpPr>
          <p:nvPr>
            <p:ph type="subTitle" idx="1"/>
          </p:nvPr>
        </p:nvSpPr>
        <p:spPr>
          <a:xfrm>
            <a:off x="1524000" y="3583377"/>
            <a:ext cx="9144000" cy="1655762"/>
          </a:xfrm>
        </p:spPr>
        <p:txBody>
          <a:bodyPr>
            <a:normAutofit/>
          </a:bodyPr>
          <a:lstStyle/>
          <a:p>
            <a:r>
              <a:rPr lang="en-US" sz="3200" b="1" dirty="0">
                <a:latin typeface="+mj-lt"/>
              </a:rPr>
              <a:t>Chapter 9:</a:t>
            </a:r>
          </a:p>
          <a:p>
            <a:r>
              <a:rPr lang="en-US" sz="3200" b="1" dirty="0">
                <a:latin typeface="+mj-lt"/>
              </a:rPr>
              <a:t>Transaction Management</a:t>
            </a:r>
          </a:p>
          <a:p>
            <a:r>
              <a:rPr lang="en-US" i="1" dirty="0">
                <a:latin typeface="+mj-lt"/>
              </a:rPr>
              <a:t>9.1 ACID Properties</a:t>
            </a:r>
          </a:p>
        </p:txBody>
      </p:sp>
      <p:sp>
        <p:nvSpPr>
          <p:cNvPr id="4" name="Slide Number Placeholder 3">
            <a:extLst>
              <a:ext uri="{FF2B5EF4-FFF2-40B4-BE49-F238E27FC236}">
                <a16:creationId xmlns:a16="http://schemas.microsoft.com/office/drawing/2014/main" id="{FA3D54D7-9290-EDF5-9FC4-4BF0DFD935D8}"/>
              </a:ext>
            </a:extLst>
          </p:cNvPr>
          <p:cNvSpPr>
            <a:spLocks noGrp="1"/>
          </p:cNvSpPr>
          <p:nvPr>
            <p:ph type="sldNum" sz="quarter" idx="12"/>
          </p:nvPr>
        </p:nvSpPr>
        <p:spPr/>
        <p:txBody>
          <a:bodyPr/>
          <a:lstStyle/>
          <a:p>
            <a:fld id="{4374820C-9253-4A5D-81F8-5500DFD04413}" type="slidenum">
              <a:rPr lang="en-US" smtClean="0"/>
              <a:t>1</a:t>
            </a:fld>
            <a:endParaRPr lang="en-US"/>
          </a:p>
        </p:txBody>
      </p:sp>
      <p:sp>
        <p:nvSpPr>
          <p:cNvPr id="5" name="Footer Placeholder 4">
            <a:extLst>
              <a:ext uri="{FF2B5EF4-FFF2-40B4-BE49-F238E27FC236}">
                <a16:creationId xmlns:a16="http://schemas.microsoft.com/office/drawing/2014/main" id="{08EEBC36-307D-E914-C2DF-0D0551CD44F9}"/>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8436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7167-1390-2EE9-FEDC-D17BFDB62B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D0ABC3-86A4-61B1-1046-17051767A6FD}"/>
              </a:ext>
            </a:extLst>
          </p:cNvPr>
          <p:cNvSpPr>
            <a:spLocks noGrp="1"/>
          </p:cNvSpPr>
          <p:nvPr>
            <p:ph idx="1"/>
          </p:nvPr>
        </p:nvSpPr>
        <p:spPr/>
        <p:txBody>
          <a:bodyPr>
            <a:normAutofit fontScale="92500"/>
          </a:bodyPr>
          <a:lstStyle/>
          <a:p>
            <a:pPr algn="l"/>
            <a:r>
              <a:rPr lang="en-US" b="0" i="0" dirty="0">
                <a:effectLst/>
              </a:rPr>
              <a:t>Suppose that T has been executed here till Read(B) and then T’’ starts. As a result, the interleaving of operations would take place. And due to this, T’’ reads the correct value of A but incorrect value of B.</a:t>
            </a:r>
          </a:p>
          <a:p>
            <a:pPr algn="l"/>
            <a:r>
              <a:rPr lang="en-US" b="0" i="0" dirty="0">
                <a:effectLst/>
              </a:rPr>
              <a:t>T’’: (X+B = 50, 000+500=50, 500)</a:t>
            </a:r>
          </a:p>
          <a:p>
            <a:pPr algn="l"/>
            <a:r>
              <a:rPr lang="en-US" b="0" i="0" dirty="0">
                <a:effectLst/>
              </a:rPr>
              <a:t>Thus, the sum computed here is not consistent with the sum that is obtained at the end of the transaction:</a:t>
            </a:r>
          </a:p>
          <a:p>
            <a:pPr algn="l"/>
            <a:r>
              <a:rPr lang="en-US" b="0" i="0" dirty="0">
                <a:effectLst/>
              </a:rPr>
              <a:t>T: (A+B = 50, 000 + 450 = 50, 450).</a:t>
            </a:r>
          </a:p>
          <a:p>
            <a:pPr algn="l"/>
            <a:r>
              <a:rPr lang="en-US" b="0" i="0" dirty="0">
                <a:effectLst/>
              </a:rPr>
              <a:t>It results in the inconsistency of a database due to the loss of a total of 50 units. The transactions must, thus, take place in isolation. Also, the changes must only be visible after we have made them on the main memory.</a:t>
            </a:r>
          </a:p>
        </p:txBody>
      </p:sp>
      <p:sp>
        <p:nvSpPr>
          <p:cNvPr id="4" name="Footer Placeholder 3">
            <a:extLst>
              <a:ext uri="{FF2B5EF4-FFF2-40B4-BE49-F238E27FC236}">
                <a16:creationId xmlns:a16="http://schemas.microsoft.com/office/drawing/2014/main" id="{AFA88B92-6966-EA14-F32C-7D023FE0BA93}"/>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A5EE7678-A27C-D5EB-94E0-683A81CFEE52}"/>
              </a:ext>
            </a:extLst>
          </p:cNvPr>
          <p:cNvSpPr>
            <a:spLocks noGrp="1"/>
          </p:cNvSpPr>
          <p:nvPr>
            <p:ph type="sldNum" sz="quarter" idx="12"/>
          </p:nvPr>
        </p:nvSpPr>
        <p:spPr/>
        <p:txBody>
          <a:bodyPr/>
          <a:lstStyle/>
          <a:p>
            <a:fld id="{A20723AC-3DE7-42F0-93A3-21441E25757F}" type="slidenum">
              <a:rPr lang="en-US" smtClean="0"/>
              <a:t>10</a:t>
            </a:fld>
            <a:endParaRPr lang="en-US"/>
          </a:p>
        </p:txBody>
      </p:sp>
    </p:spTree>
    <p:extLst>
      <p:ext uri="{BB962C8B-B14F-4D97-AF65-F5344CB8AC3E}">
        <p14:creationId xmlns:p14="http://schemas.microsoft.com/office/powerpoint/2010/main" val="238334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9569-3CB2-93F3-CAB8-9CF79170D009}"/>
              </a:ext>
            </a:extLst>
          </p:cNvPr>
          <p:cNvSpPr>
            <a:spLocks noGrp="1"/>
          </p:cNvSpPr>
          <p:nvPr>
            <p:ph type="title"/>
          </p:nvPr>
        </p:nvSpPr>
        <p:spPr/>
        <p:txBody>
          <a:bodyPr/>
          <a:lstStyle/>
          <a:p>
            <a:r>
              <a:rPr lang="en-US" b="0" i="0" dirty="0">
                <a:effectLst/>
              </a:rPr>
              <a:t>durability</a:t>
            </a:r>
            <a:endParaRPr lang="en-US" dirty="0"/>
          </a:p>
        </p:txBody>
      </p:sp>
      <p:sp>
        <p:nvSpPr>
          <p:cNvPr id="3" name="Content Placeholder 2">
            <a:extLst>
              <a:ext uri="{FF2B5EF4-FFF2-40B4-BE49-F238E27FC236}">
                <a16:creationId xmlns:a16="http://schemas.microsoft.com/office/drawing/2014/main" id="{0728A6FD-29F3-ED94-9BA4-A83C8FB30A74}"/>
              </a:ext>
            </a:extLst>
          </p:cNvPr>
          <p:cNvSpPr>
            <a:spLocks noGrp="1"/>
          </p:cNvSpPr>
          <p:nvPr>
            <p:ph idx="1"/>
          </p:nvPr>
        </p:nvSpPr>
        <p:spPr/>
        <p:txBody>
          <a:bodyPr/>
          <a:lstStyle/>
          <a:p>
            <a:r>
              <a:rPr lang="en-US" b="0" i="0" dirty="0">
                <a:effectLst/>
              </a:rPr>
              <a:t>The durability property states that once the execution of a transaction is completed, the modifications and updates on the database gets written on and stored in the disk.</a:t>
            </a:r>
          </a:p>
          <a:p>
            <a:r>
              <a:rPr lang="en-US" b="0" i="0" dirty="0">
                <a:effectLst/>
              </a:rPr>
              <a:t>These persist even after the occurrence of a system failure. Such updates become permanent and get stored in non-volatile memory. Thus, the effects of this transaction are never lost.</a:t>
            </a:r>
            <a:endParaRPr lang="en-US" dirty="0"/>
          </a:p>
        </p:txBody>
      </p:sp>
      <p:sp>
        <p:nvSpPr>
          <p:cNvPr id="4" name="Footer Placeholder 3">
            <a:extLst>
              <a:ext uri="{FF2B5EF4-FFF2-40B4-BE49-F238E27FC236}">
                <a16:creationId xmlns:a16="http://schemas.microsoft.com/office/drawing/2014/main" id="{19FF7912-022C-004F-8AD2-3E51E174A631}"/>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51632FF5-7A1A-6D87-8204-8851FBDBD60B}"/>
              </a:ext>
            </a:extLst>
          </p:cNvPr>
          <p:cNvSpPr>
            <a:spLocks noGrp="1"/>
          </p:cNvSpPr>
          <p:nvPr>
            <p:ph type="sldNum" sz="quarter" idx="12"/>
          </p:nvPr>
        </p:nvSpPr>
        <p:spPr/>
        <p:txBody>
          <a:bodyPr/>
          <a:lstStyle/>
          <a:p>
            <a:fld id="{A20723AC-3DE7-42F0-93A3-21441E25757F}" type="slidenum">
              <a:rPr lang="en-US" smtClean="0"/>
              <a:t>11</a:t>
            </a:fld>
            <a:endParaRPr lang="en-US"/>
          </a:p>
        </p:txBody>
      </p:sp>
    </p:spTree>
    <p:extLst>
      <p:ext uri="{BB962C8B-B14F-4D97-AF65-F5344CB8AC3E}">
        <p14:creationId xmlns:p14="http://schemas.microsoft.com/office/powerpoint/2010/main" val="336377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BB7F-2C61-A9C7-20DD-93512A575F9D}"/>
              </a:ext>
            </a:extLst>
          </p:cNvPr>
          <p:cNvSpPr>
            <a:spLocks noGrp="1"/>
          </p:cNvSpPr>
          <p:nvPr>
            <p:ph type="title"/>
          </p:nvPr>
        </p:nvSpPr>
        <p:spPr/>
        <p:txBody>
          <a:bodyPr>
            <a:normAutofit/>
          </a:bodyPr>
          <a:lstStyle/>
          <a:p>
            <a:r>
              <a:rPr lang="en-US" i="0" dirty="0">
                <a:effectLst/>
              </a:rPr>
              <a:t>Advantages of ACID Properties in DBMS:</a:t>
            </a:r>
            <a:endParaRPr lang="en-US" dirty="0"/>
          </a:p>
        </p:txBody>
      </p:sp>
      <p:sp>
        <p:nvSpPr>
          <p:cNvPr id="3" name="Content Placeholder 2">
            <a:extLst>
              <a:ext uri="{FF2B5EF4-FFF2-40B4-BE49-F238E27FC236}">
                <a16:creationId xmlns:a16="http://schemas.microsoft.com/office/drawing/2014/main" id="{A756BD82-B89B-29CA-495B-EF99E92FF05F}"/>
              </a:ext>
            </a:extLst>
          </p:cNvPr>
          <p:cNvSpPr>
            <a:spLocks noGrp="1"/>
          </p:cNvSpPr>
          <p:nvPr>
            <p:ph idx="1"/>
          </p:nvPr>
        </p:nvSpPr>
        <p:spPr/>
        <p:txBody>
          <a:bodyPr>
            <a:normAutofit/>
          </a:bodyPr>
          <a:lstStyle/>
          <a:p>
            <a:pPr fontAlgn="base"/>
            <a:r>
              <a:rPr lang="en-US" b="1" i="0" dirty="0">
                <a:effectLst/>
              </a:rPr>
              <a:t>Data Consistency: </a:t>
            </a:r>
            <a:r>
              <a:rPr lang="en-US" b="0" i="0" dirty="0">
                <a:effectLst/>
              </a:rPr>
              <a:t>ACID properties ensure that the data remains consistent and accurate after any transaction execution.</a:t>
            </a:r>
          </a:p>
          <a:p>
            <a:pPr fontAlgn="base"/>
            <a:r>
              <a:rPr lang="en-US" b="1" i="0" dirty="0">
                <a:effectLst/>
              </a:rPr>
              <a:t>Data Integrity: </a:t>
            </a:r>
            <a:r>
              <a:rPr lang="en-US" b="0" i="0" dirty="0">
                <a:effectLst/>
              </a:rPr>
              <a:t>ACID properties maintain the integrity of the data by ensuring that any changes to the database are permanent and cannot be lost.</a:t>
            </a:r>
          </a:p>
          <a:p>
            <a:pPr fontAlgn="base"/>
            <a:r>
              <a:rPr lang="en-US" b="1" i="0" dirty="0">
                <a:effectLst/>
              </a:rPr>
              <a:t>Concurrency Control: </a:t>
            </a:r>
            <a:r>
              <a:rPr lang="en-US" b="0" i="0" dirty="0">
                <a:effectLst/>
              </a:rPr>
              <a:t>ACID properties help to manage multiple transactions occurring concurrently by preventing interference between them.</a:t>
            </a:r>
          </a:p>
          <a:p>
            <a:pPr fontAlgn="base"/>
            <a:r>
              <a:rPr lang="en-US" b="1" i="0" dirty="0">
                <a:effectLst/>
              </a:rPr>
              <a:t>Recovery: </a:t>
            </a:r>
            <a:r>
              <a:rPr lang="en-US" b="0" i="0" dirty="0">
                <a:effectLst/>
              </a:rPr>
              <a:t>ACID properties ensure that in case of any failure or crash, the system can recover the data up to the point of failure or crash.</a:t>
            </a:r>
          </a:p>
          <a:p>
            <a:endParaRPr lang="en-US" dirty="0"/>
          </a:p>
        </p:txBody>
      </p:sp>
      <p:sp>
        <p:nvSpPr>
          <p:cNvPr id="4" name="Footer Placeholder 3">
            <a:extLst>
              <a:ext uri="{FF2B5EF4-FFF2-40B4-BE49-F238E27FC236}">
                <a16:creationId xmlns:a16="http://schemas.microsoft.com/office/drawing/2014/main" id="{30766F9E-C1C6-398A-6EEC-55C7E18514E1}"/>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2AE5E0A1-EEE9-2C51-09E7-87158DBFE636}"/>
              </a:ext>
            </a:extLst>
          </p:cNvPr>
          <p:cNvSpPr>
            <a:spLocks noGrp="1"/>
          </p:cNvSpPr>
          <p:nvPr>
            <p:ph type="sldNum" sz="quarter" idx="12"/>
          </p:nvPr>
        </p:nvSpPr>
        <p:spPr/>
        <p:txBody>
          <a:bodyPr/>
          <a:lstStyle/>
          <a:p>
            <a:fld id="{A20723AC-3DE7-42F0-93A3-21441E25757F}" type="slidenum">
              <a:rPr lang="en-US" smtClean="0"/>
              <a:t>12</a:t>
            </a:fld>
            <a:endParaRPr lang="en-US"/>
          </a:p>
        </p:txBody>
      </p:sp>
    </p:spTree>
    <p:extLst>
      <p:ext uri="{BB962C8B-B14F-4D97-AF65-F5344CB8AC3E}">
        <p14:creationId xmlns:p14="http://schemas.microsoft.com/office/powerpoint/2010/main" val="77716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FEBC-BFA6-E3C8-C8EE-C37DFB4B3373}"/>
              </a:ext>
            </a:extLst>
          </p:cNvPr>
          <p:cNvSpPr>
            <a:spLocks noGrp="1"/>
          </p:cNvSpPr>
          <p:nvPr>
            <p:ph type="title"/>
          </p:nvPr>
        </p:nvSpPr>
        <p:spPr/>
        <p:txBody>
          <a:bodyPr>
            <a:normAutofit/>
          </a:bodyPr>
          <a:lstStyle/>
          <a:p>
            <a:r>
              <a:rPr lang="en-US" i="0" dirty="0">
                <a:effectLst/>
              </a:rPr>
              <a:t>Disadvantages of ACID Properties in DBMS:</a:t>
            </a:r>
            <a:endParaRPr lang="en-US" dirty="0"/>
          </a:p>
        </p:txBody>
      </p:sp>
      <p:sp>
        <p:nvSpPr>
          <p:cNvPr id="3" name="Content Placeholder 2">
            <a:extLst>
              <a:ext uri="{FF2B5EF4-FFF2-40B4-BE49-F238E27FC236}">
                <a16:creationId xmlns:a16="http://schemas.microsoft.com/office/drawing/2014/main" id="{52D696FB-4BEF-C2E1-C2B6-C74452EB4454}"/>
              </a:ext>
            </a:extLst>
          </p:cNvPr>
          <p:cNvSpPr>
            <a:spLocks noGrp="1"/>
          </p:cNvSpPr>
          <p:nvPr>
            <p:ph idx="1"/>
          </p:nvPr>
        </p:nvSpPr>
        <p:spPr/>
        <p:txBody>
          <a:bodyPr>
            <a:normAutofit fontScale="85000" lnSpcReduction="10000"/>
          </a:bodyPr>
          <a:lstStyle/>
          <a:p>
            <a:pPr fontAlgn="base"/>
            <a:r>
              <a:rPr lang="en-US" b="1" i="0" dirty="0">
                <a:effectLst/>
              </a:rPr>
              <a:t>Performance</a:t>
            </a:r>
            <a:r>
              <a:rPr lang="en-US" b="0" i="0" dirty="0">
                <a:effectLst/>
              </a:rPr>
              <a:t>: The ACID properties can cause a performance overhead in the system, as they require additional processing to ensure data consistency and integrity.</a:t>
            </a:r>
          </a:p>
          <a:p>
            <a:pPr fontAlgn="base"/>
            <a:r>
              <a:rPr lang="en-US" b="1" i="0" dirty="0">
                <a:effectLst/>
              </a:rPr>
              <a:t>Scalability</a:t>
            </a:r>
            <a:r>
              <a:rPr lang="en-US" b="0" i="0" dirty="0">
                <a:effectLst/>
              </a:rPr>
              <a:t>: The ACID properties may cause scalability issues in large distributed systems where multiple transactions occur concurrently.</a:t>
            </a:r>
          </a:p>
          <a:p>
            <a:pPr fontAlgn="base"/>
            <a:r>
              <a:rPr lang="en-US" b="1" i="0" dirty="0">
                <a:effectLst/>
              </a:rPr>
              <a:t>Complexity</a:t>
            </a:r>
            <a:r>
              <a:rPr lang="en-US" b="0" i="0" dirty="0">
                <a:effectLst/>
              </a:rPr>
              <a:t>: Implementing the ACID properties can increase the complexity of the system and require significant expertise and resources.</a:t>
            </a:r>
            <a:br>
              <a:rPr lang="en-US" b="0" i="0" dirty="0">
                <a:effectLst/>
              </a:rPr>
            </a:br>
            <a:r>
              <a:rPr lang="en-US" b="0" i="0" dirty="0">
                <a:effectLst/>
              </a:rPr>
              <a:t>Overall, the advantages of ACID properties in DBMS outweigh the disadvantages. They provide a reliable and consistent approach to data</a:t>
            </a:r>
          </a:p>
          <a:p>
            <a:pPr fontAlgn="base"/>
            <a:r>
              <a:rPr lang="en-US" b="0" i="0" dirty="0">
                <a:effectLst/>
              </a:rPr>
              <a:t>management, ensuring data integrity, accuracy, and reliability. However, in some cases, the overhead of implementing ACID properties can cause performance and scalability issues. Therefore, it’s important to balance the benefits of ACID properties against the specific needs and requirements of the system.</a:t>
            </a:r>
          </a:p>
        </p:txBody>
      </p:sp>
      <p:sp>
        <p:nvSpPr>
          <p:cNvPr id="4" name="Footer Placeholder 3">
            <a:extLst>
              <a:ext uri="{FF2B5EF4-FFF2-40B4-BE49-F238E27FC236}">
                <a16:creationId xmlns:a16="http://schemas.microsoft.com/office/drawing/2014/main" id="{78E17BC4-FE41-98D5-612C-64F770401061}"/>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725BD4EF-AE8E-C084-338D-F054B9397752}"/>
              </a:ext>
            </a:extLst>
          </p:cNvPr>
          <p:cNvSpPr>
            <a:spLocks noGrp="1"/>
          </p:cNvSpPr>
          <p:nvPr>
            <p:ph type="sldNum" sz="quarter" idx="12"/>
          </p:nvPr>
        </p:nvSpPr>
        <p:spPr/>
        <p:txBody>
          <a:bodyPr/>
          <a:lstStyle/>
          <a:p>
            <a:fld id="{A20723AC-3DE7-42F0-93A3-21441E25757F}" type="slidenum">
              <a:rPr lang="en-US" smtClean="0"/>
              <a:t>13</a:t>
            </a:fld>
            <a:endParaRPr lang="en-US"/>
          </a:p>
        </p:txBody>
      </p:sp>
    </p:spTree>
    <p:extLst>
      <p:ext uri="{BB962C8B-B14F-4D97-AF65-F5344CB8AC3E}">
        <p14:creationId xmlns:p14="http://schemas.microsoft.com/office/powerpoint/2010/main" val="351662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A21D-4D57-CDC2-8F0B-10C9F4871F1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5AB0EC9-5B33-1AF4-92D7-E273003AB372}"/>
              </a:ext>
            </a:extLst>
          </p:cNvPr>
          <p:cNvSpPr>
            <a:spLocks noGrp="1"/>
          </p:cNvSpPr>
          <p:nvPr>
            <p:ph idx="1"/>
          </p:nvPr>
        </p:nvSpPr>
        <p:spPr/>
        <p:txBody>
          <a:bodyPr/>
          <a:lstStyle/>
          <a:p>
            <a:r>
              <a:rPr lang="en-US" b="0" i="0" dirty="0">
                <a:effectLst/>
              </a:rPr>
              <a:t>A </a:t>
            </a:r>
            <a:r>
              <a:rPr lang="en-US" b="1" i="0" u="sng" dirty="0">
                <a:effectLst/>
                <a:hlinkClick r:id="rId2">
                  <a:extLst>
                    <a:ext uri="{A12FA001-AC4F-418D-AE19-62706E023703}">
                      <ahyp:hlinkClr xmlns:ahyp="http://schemas.microsoft.com/office/drawing/2018/hyperlinkcolor" val="tx"/>
                    </a:ext>
                  </a:extLst>
                </a:hlinkClick>
              </a:rPr>
              <a:t>transaction</a:t>
            </a:r>
            <a:r>
              <a:rPr lang="en-US" b="0" i="0" dirty="0">
                <a:effectLst/>
              </a:rPr>
              <a:t> is a single logical unit of work that accesses and possibly modifies the contents of a database. </a:t>
            </a:r>
          </a:p>
          <a:p>
            <a:r>
              <a:rPr lang="en-US" b="0" i="0" dirty="0">
                <a:effectLst/>
              </a:rPr>
              <a:t>Transactions access data using read and write operations. </a:t>
            </a:r>
            <a:br>
              <a:rPr lang="en-US" dirty="0"/>
            </a:br>
            <a:r>
              <a:rPr lang="en-US" b="0" i="0" dirty="0">
                <a:effectLst/>
              </a:rPr>
              <a:t>In order to maintain consistency in a database, before and after the transaction, certain properties are followed. These are called </a:t>
            </a:r>
            <a:r>
              <a:rPr lang="en-US" b="1" i="0" dirty="0">
                <a:effectLst/>
              </a:rPr>
              <a:t>ACID</a:t>
            </a:r>
            <a:r>
              <a:rPr lang="en-US" b="0" i="0" dirty="0">
                <a:effectLst/>
              </a:rPr>
              <a:t> properties.</a:t>
            </a:r>
            <a:endParaRPr lang="en-US" dirty="0"/>
          </a:p>
        </p:txBody>
      </p:sp>
      <p:sp>
        <p:nvSpPr>
          <p:cNvPr id="4" name="Footer Placeholder 3">
            <a:extLst>
              <a:ext uri="{FF2B5EF4-FFF2-40B4-BE49-F238E27FC236}">
                <a16:creationId xmlns:a16="http://schemas.microsoft.com/office/drawing/2014/main" id="{FA199F1F-76E3-1DE5-57CE-77D63FB3265F}"/>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4CB1CEB7-64AA-67CC-E336-2A3EB6AE7155}"/>
              </a:ext>
            </a:extLst>
          </p:cNvPr>
          <p:cNvSpPr>
            <a:spLocks noGrp="1"/>
          </p:cNvSpPr>
          <p:nvPr>
            <p:ph type="sldNum" sz="quarter" idx="12"/>
          </p:nvPr>
        </p:nvSpPr>
        <p:spPr/>
        <p:txBody>
          <a:bodyPr/>
          <a:lstStyle/>
          <a:p>
            <a:fld id="{A20723AC-3DE7-42F0-93A3-21441E25757F}" type="slidenum">
              <a:rPr lang="en-US" smtClean="0"/>
              <a:t>2</a:t>
            </a:fld>
            <a:endParaRPr lang="en-US"/>
          </a:p>
        </p:txBody>
      </p:sp>
    </p:spTree>
    <p:extLst>
      <p:ext uri="{BB962C8B-B14F-4D97-AF65-F5344CB8AC3E}">
        <p14:creationId xmlns:p14="http://schemas.microsoft.com/office/powerpoint/2010/main" val="106977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A7B3-25F3-AEF1-4C33-B9EE6C487395}"/>
              </a:ext>
            </a:extLst>
          </p:cNvPr>
          <p:cNvSpPr>
            <a:spLocks noGrp="1"/>
          </p:cNvSpPr>
          <p:nvPr>
            <p:ph type="title"/>
          </p:nvPr>
        </p:nvSpPr>
        <p:spPr/>
        <p:txBody>
          <a:bodyPr/>
          <a:lstStyle/>
          <a:p>
            <a:r>
              <a:rPr lang="en-US" dirty="0"/>
              <a:t>ACID Properties</a:t>
            </a:r>
          </a:p>
        </p:txBody>
      </p:sp>
      <p:pic>
        <p:nvPicPr>
          <p:cNvPr id="9" name="Content Placeholder 8">
            <a:extLst>
              <a:ext uri="{FF2B5EF4-FFF2-40B4-BE49-F238E27FC236}">
                <a16:creationId xmlns:a16="http://schemas.microsoft.com/office/drawing/2014/main" id="{DD7F03CD-5837-2516-F580-92CC7F32B1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828240" cy="3876696"/>
          </a:xfrm>
        </p:spPr>
      </p:pic>
      <p:sp>
        <p:nvSpPr>
          <p:cNvPr id="10" name="Footer Placeholder 9">
            <a:extLst>
              <a:ext uri="{FF2B5EF4-FFF2-40B4-BE49-F238E27FC236}">
                <a16:creationId xmlns:a16="http://schemas.microsoft.com/office/drawing/2014/main" id="{6408DD3E-DD1E-41DB-26CA-E050659C5527}"/>
              </a:ext>
            </a:extLst>
          </p:cNvPr>
          <p:cNvSpPr>
            <a:spLocks noGrp="1"/>
          </p:cNvSpPr>
          <p:nvPr>
            <p:ph type="ftr" sz="quarter" idx="11"/>
          </p:nvPr>
        </p:nvSpPr>
        <p:spPr/>
        <p:txBody>
          <a:bodyPr/>
          <a:lstStyle/>
          <a:p>
            <a:r>
              <a:rPr lang="en-US"/>
              <a:t>@CROSD</a:t>
            </a:r>
          </a:p>
        </p:txBody>
      </p:sp>
      <p:sp>
        <p:nvSpPr>
          <p:cNvPr id="11" name="Slide Number Placeholder 10">
            <a:extLst>
              <a:ext uri="{FF2B5EF4-FFF2-40B4-BE49-F238E27FC236}">
                <a16:creationId xmlns:a16="http://schemas.microsoft.com/office/drawing/2014/main" id="{C9A0AE1B-F0AD-A823-BB3D-43A2F1FA68FF}"/>
              </a:ext>
            </a:extLst>
          </p:cNvPr>
          <p:cNvSpPr>
            <a:spLocks noGrp="1"/>
          </p:cNvSpPr>
          <p:nvPr>
            <p:ph type="sldNum" sz="quarter" idx="12"/>
          </p:nvPr>
        </p:nvSpPr>
        <p:spPr/>
        <p:txBody>
          <a:bodyPr/>
          <a:lstStyle/>
          <a:p>
            <a:fld id="{A20723AC-3DE7-42F0-93A3-21441E25757F}" type="slidenum">
              <a:rPr lang="en-US" smtClean="0"/>
              <a:t>3</a:t>
            </a:fld>
            <a:endParaRPr lang="en-US"/>
          </a:p>
        </p:txBody>
      </p:sp>
    </p:spTree>
    <p:extLst>
      <p:ext uri="{BB962C8B-B14F-4D97-AF65-F5344CB8AC3E}">
        <p14:creationId xmlns:p14="http://schemas.microsoft.com/office/powerpoint/2010/main" val="2397656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2046-B155-1F88-A747-EC1289A2EF9B}"/>
              </a:ext>
            </a:extLst>
          </p:cNvPr>
          <p:cNvSpPr>
            <a:spLocks noGrp="1"/>
          </p:cNvSpPr>
          <p:nvPr>
            <p:ph type="title"/>
          </p:nvPr>
        </p:nvSpPr>
        <p:spPr/>
        <p:txBody>
          <a:bodyPr/>
          <a:lstStyle/>
          <a:p>
            <a:r>
              <a:rPr lang="en-US" dirty="0"/>
              <a:t>Atomicity</a:t>
            </a:r>
          </a:p>
        </p:txBody>
      </p:sp>
      <p:sp>
        <p:nvSpPr>
          <p:cNvPr id="3" name="Content Placeholder 2">
            <a:extLst>
              <a:ext uri="{FF2B5EF4-FFF2-40B4-BE49-F238E27FC236}">
                <a16:creationId xmlns:a16="http://schemas.microsoft.com/office/drawing/2014/main" id="{58D7E630-710F-86F8-0861-C91895FF80A3}"/>
              </a:ext>
            </a:extLst>
          </p:cNvPr>
          <p:cNvSpPr>
            <a:spLocks noGrp="1"/>
          </p:cNvSpPr>
          <p:nvPr>
            <p:ph idx="1"/>
          </p:nvPr>
        </p:nvSpPr>
        <p:spPr/>
        <p:txBody>
          <a:bodyPr>
            <a:normAutofit fontScale="92500" lnSpcReduction="20000"/>
          </a:bodyPr>
          <a:lstStyle/>
          <a:p>
            <a:pPr algn="l"/>
            <a:r>
              <a:rPr lang="en-US" b="0" i="0" dirty="0">
                <a:effectLst/>
              </a:rPr>
              <a:t>Atomicity means that an entire transaction either takes place all at once or it doesn’t occur at all. It means that there’s no midway. The transactions can never occur partially. </a:t>
            </a:r>
          </a:p>
          <a:p>
            <a:pPr algn="l"/>
            <a:r>
              <a:rPr lang="en-US" b="0" i="0" dirty="0">
                <a:effectLst/>
              </a:rPr>
              <a:t>Every transaction can be considered as a single unit, and they either run to completion or do not get executed at all. We have the following two operations here:</a:t>
            </a:r>
          </a:p>
          <a:p>
            <a:pPr algn="l"/>
            <a:r>
              <a:rPr lang="en-US" b="1" i="0" dirty="0">
                <a:effectLst/>
              </a:rPr>
              <a:t>Commit</a:t>
            </a:r>
            <a:r>
              <a:rPr lang="en-US" b="0" i="0" dirty="0">
                <a:effectLst/>
              </a:rPr>
              <a:t>: In case a transaction commits, the changes made are visible to us. Thus, atomicity is also called the ‘All or nothing rule’.</a:t>
            </a:r>
          </a:p>
          <a:p>
            <a:pPr algn="l"/>
            <a:r>
              <a:rPr lang="en-US" b="1" i="0" dirty="0">
                <a:effectLst/>
              </a:rPr>
              <a:t>Abort</a:t>
            </a:r>
            <a:r>
              <a:rPr lang="en-US" b="0" i="0" dirty="0">
                <a:effectLst/>
              </a:rPr>
              <a:t>: In case a transaction aborts, the changes made to the database are not visible to us.</a:t>
            </a:r>
          </a:p>
          <a:p>
            <a:pPr algn="l"/>
            <a:r>
              <a:rPr lang="en-US" b="0" i="0" dirty="0">
                <a:effectLst/>
              </a:rPr>
              <a:t>Consider this transaction T that consists of T1 and T2: </a:t>
            </a:r>
            <a:r>
              <a:rPr lang="en-US" b="0" i="0" dirty="0" err="1">
                <a:effectLst/>
              </a:rPr>
              <a:t>Transfering</a:t>
            </a:r>
            <a:r>
              <a:rPr lang="en-US" b="0" i="0" dirty="0">
                <a:effectLst/>
              </a:rPr>
              <a:t> 100 from account A to account B.</a:t>
            </a:r>
          </a:p>
        </p:txBody>
      </p:sp>
      <p:sp>
        <p:nvSpPr>
          <p:cNvPr id="4" name="Footer Placeholder 3">
            <a:extLst>
              <a:ext uri="{FF2B5EF4-FFF2-40B4-BE49-F238E27FC236}">
                <a16:creationId xmlns:a16="http://schemas.microsoft.com/office/drawing/2014/main" id="{31737714-7445-8B37-7D42-9B169FCBA67B}"/>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3D28FE12-C72B-CD97-74A9-123FADDB41D9}"/>
              </a:ext>
            </a:extLst>
          </p:cNvPr>
          <p:cNvSpPr>
            <a:spLocks noGrp="1"/>
          </p:cNvSpPr>
          <p:nvPr>
            <p:ph type="sldNum" sz="quarter" idx="12"/>
          </p:nvPr>
        </p:nvSpPr>
        <p:spPr/>
        <p:txBody>
          <a:bodyPr/>
          <a:lstStyle/>
          <a:p>
            <a:fld id="{A20723AC-3DE7-42F0-93A3-21441E25757F}" type="slidenum">
              <a:rPr lang="en-US" smtClean="0"/>
              <a:t>4</a:t>
            </a:fld>
            <a:endParaRPr lang="en-US"/>
          </a:p>
        </p:txBody>
      </p:sp>
    </p:spTree>
    <p:extLst>
      <p:ext uri="{BB962C8B-B14F-4D97-AF65-F5344CB8AC3E}">
        <p14:creationId xmlns:p14="http://schemas.microsoft.com/office/powerpoint/2010/main" val="101268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7B7CB6-720D-8E1D-5C0C-120C528A3271}"/>
              </a:ext>
            </a:extLst>
          </p:cNvPr>
          <p:cNvPicPr>
            <a:picLocks noGrp="1" noChangeAspect="1"/>
          </p:cNvPicPr>
          <p:nvPr>
            <p:ph idx="1"/>
          </p:nvPr>
        </p:nvPicPr>
        <p:blipFill>
          <a:blip r:embed="rId2"/>
          <a:stretch>
            <a:fillRect/>
          </a:stretch>
        </p:blipFill>
        <p:spPr>
          <a:xfrm>
            <a:off x="639868" y="1194936"/>
            <a:ext cx="10912264" cy="4754172"/>
          </a:xfrm>
        </p:spPr>
      </p:pic>
      <p:sp>
        <p:nvSpPr>
          <p:cNvPr id="6" name="Footer Placeholder 5">
            <a:extLst>
              <a:ext uri="{FF2B5EF4-FFF2-40B4-BE49-F238E27FC236}">
                <a16:creationId xmlns:a16="http://schemas.microsoft.com/office/drawing/2014/main" id="{7F4205A6-4EFB-F957-4F92-738CCE98DE94}"/>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F4B3BE5A-1AAC-17A4-CB53-09DE25B6CFEC}"/>
              </a:ext>
            </a:extLst>
          </p:cNvPr>
          <p:cNvSpPr>
            <a:spLocks noGrp="1"/>
          </p:cNvSpPr>
          <p:nvPr>
            <p:ph type="sldNum" sz="quarter" idx="12"/>
          </p:nvPr>
        </p:nvSpPr>
        <p:spPr/>
        <p:txBody>
          <a:bodyPr/>
          <a:lstStyle/>
          <a:p>
            <a:fld id="{A20723AC-3DE7-42F0-93A3-21441E25757F}" type="slidenum">
              <a:rPr lang="en-US" smtClean="0"/>
              <a:t>5</a:t>
            </a:fld>
            <a:endParaRPr lang="en-US"/>
          </a:p>
        </p:txBody>
      </p:sp>
    </p:spTree>
    <p:extLst>
      <p:ext uri="{BB962C8B-B14F-4D97-AF65-F5344CB8AC3E}">
        <p14:creationId xmlns:p14="http://schemas.microsoft.com/office/powerpoint/2010/main" val="3593663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6F2A-341C-FEE1-B582-B1E2C28FF7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79F033-33D6-F430-1338-15F262662405}"/>
              </a:ext>
            </a:extLst>
          </p:cNvPr>
          <p:cNvSpPr>
            <a:spLocks noGrp="1"/>
          </p:cNvSpPr>
          <p:nvPr>
            <p:ph idx="1"/>
          </p:nvPr>
        </p:nvSpPr>
        <p:spPr/>
        <p:txBody>
          <a:bodyPr/>
          <a:lstStyle/>
          <a:p>
            <a:r>
              <a:rPr lang="en-US" b="0" i="0" dirty="0">
                <a:effectLst/>
              </a:rPr>
              <a:t>In case the transaction fails when the T1 is completed but the T2 is not completed (say, after write(A) but before write(B)), then the amount has been deducted from A but not added to B. </a:t>
            </a:r>
          </a:p>
          <a:p>
            <a:r>
              <a:rPr lang="en-US" b="0" i="0" dirty="0">
                <a:effectLst/>
              </a:rPr>
              <a:t>This would result in a database state that is inconsistent. Thus, the transaction has to be executed in its entirety in order to ensure the correctness of the database state.</a:t>
            </a:r>
            <a:endParaRPr lang="en-US" dirty="0"/>
          </a:p>
        </p:txBody>
      </p:sp>
      <p:sp>
        <p:nvSpPr>
          <p:cNvPr id="4" name="Footer Placeholder 3">
            <a:extLst>
              <a:ext uri="{FF2B5EF4-FFF2-40B4-BE49-F238E27FC236}">
                <a16:creationId xmlns:a16="http://schemas.microsoft.com/office/drawing/2014/main" id="{E7798579-4D1F-624E-70A4-4254CDE45B88}"/>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433B01AF-7CC0-9547-E3C6-C87E94BB5F36}"/>
              </a:ext>
            </a:extLst>
          </p:cNvPr>
          <p:cNvSpPr>
            <a:spLocks noGrp="1"/>
          </p:cNvSpPr>
          <p:nvPr>
            <p:ph type="sldNum" sz="quarter" idx="12"/>
          </p:nvPr>
        </p:nvSpPr>
        <p:spPr/>
        <p:txBody>
          <a:bodyPr/>
          <a:lstStyle/>
          <a:p>
            <a:fld id="{A20723AC-3DE7-42F0-93A3-21441E25757F}" type="slidenum">
              <a:rPr lang="en-US" smtClean="0"/>
              <a:t>6</a:t>
            </a:fld>
            <a:endParaRPr lang="en-US"/>
          </a:p>
        </p:txBody>
      </p:sp>
    </p:spTree>
    <p:extLst>
      <p:ext uri="{BB962C8B-B14F-4D97-AF65-F5344CB8AC3E}">
        <p14:creationId xmlns:p14="http://schemas.microsoft.com/office/powerpoint/2010/main" val="295701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6273-4787-BD3E-9541-B2AFF599696F}"/>
              </a:ext>
            </a:extLst>
          </p:cNvPr>
          <p:cNvSpPr>
            <a:spLocks noGrp="1"/>
          </p:cNvSpPr>
          <p:nvPr>
            <p:ph type="title"/>
          </p:nvPr>
        </p:nvSpPr>
        <p:spPr/>
        <p:txBody>
          <a:bodyPr/>
          <a:lstStyle/>
          <a:p>
            <a:r>
              <a:rPr lang="en-US" i="0" dirty="0">
                <a:effectLst/>
              </a:rPr>
              <a:t>Consistency</a:t>
            </a:r>
            <a:endParaRPr lang="en-US" dirty="0"/>
          </a:p>
        </p:txBody>
      </p:sp>
      <p:sp>
        <p:nvSpPr>
          <p:cNvPr id="3" name="Content Placeholder 2">
            <a:extLst>
              <a:ext uri="{FF2B5EF4-FFF2-40B4-BE49-F238E27FC236}">
                <a16:creationId xmlns:a16="http://schemas.microsoft.com/office/drawing/2014/main" id="{3CCE76DE-0F17-2E49-FAC2-1DC404C0D626}"/>
              </a:ext>
            </a:extLst>
          </p:cNvPr>
          <p:cNvSpPr>
            <a:spLocks noGrp="1"/>
          </p:cNvSpPr>
          <p:nvPr>
            <p:ph idx="1"/>
          </p:nvPr>
        </p:nvSpPr>
        <p:spPr/>
        <p:txBody>
          <a:bodyPr>
            <a:normAutofit/>
          </a:bodyPr>
          <a:lstStyle/>
          <a:p>
            <a:pPr algn="l"/>
            <a:r>
              <a:rPr lang="en-US" b="0" i="0" dirty="0">
                <a:effectLst/>
              </a:rPr>
              <a:t>Consistency means that we have to maintain the integrity constraints so that any given database stays consistent both before and after a transaction. If we refer to the example discussed above, then we have to maintain the total amount, both before and after the transaction.</a:t>
            </a:r>
          </a:p>
          <a:p>
            <a:pPr algn="l"/>
            <a:r>
              <a:rPr lang="en-US" b="0" i="0" dirty="0">
                <a:effectLst/>
              </a:rPr>
              <a:t>Total after T occurs = 400 + 300 = 700.</a:t>
            </a:r>
          </a:p>
          <a:p>
            <a:pPr algn="l"/>
            <a:r>
              <a:rPr lang="en-US" b="0" i="0" dirty="0">
                <a:effectLst/>
              </a:rPr>
              <a:t>Total before T occurs = 500 + 200 = 700.</a:t>
            </a:r>
          </a:p>
          <a:p>
            <a:pPr algn="l"/>
            <a:r>
              <a:rPr lang="en-US" b="0" i="0" dirty="0">
                <a:effectLst/>
              </a:rPr>
              <a:t>Thus, the given database is consistent. Here, an inconsistency would occur when T1 completes, but then the T2 fails. As a result, the T would remain incomplete.</a:t>
            </a:r>
          </a:p>
        </p:txBody>
      </p:sp>
      <p:sp>
        <p:nvSpPr>
          <p:cNvPr id="4" name="Footer Placeholder 3">
            <a:extLst>
              <a:ext uri="{FF2B5EF4-FFF2-40B4-BE49-F238E27FC236}">
                <a16:creationId xmlns:a16="http://schemas.microsoft.com/office/drawing/2014/main" id="{9E441CC7-7B5D-4E26-CB90-176E7269E91E}"/>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BDA903FD-E86B-CE80-8DDC-980F868B12BB}"/>
              </a:ext>
            </a:extLst>
          </p:cNvPr>
          <p:cNvSpPr>
            <a:spLocks noGrp="1"/>
          </p:cNvSpPr>
          <p:nvPr>
            <p:ph type="sldNum" sz="quarter" idx="12"/>
          </p:nvPr>
        </p:nvSpPr>
        <p:spPr/>
        <p:txBody>
          <a:bodyPr/>
          <a:lstStyle/>
          <a:p>
            <a:fld id="{A20723AC-3DE7-42F0-93A3-21441E25757F}" type="slidenum">
              <a:rPr lang="en-US" smtClean="0"/>
              <a:t>7</a:t>
            </a:fld>
            <a:endParaRPr lang="en-US"/>
          </a:p>
        </p:txBody>
      </p:sp>
    </p:spTree>
    <p:extLst>
      <p:ext uri="{BB962C8B-B14F-4D97-AF65-F5344CB8AC3E}">
        <p14:creationId xmlns:p14="http://schemas.microsoft.com/office/powerpoint/2010/main" val="278385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04CD-A222-C1AE-00B7-C4FBC496A1E1}"/>
              </a:ext>
            </a:extLst>
          </p:cNvPr>
          <p:cNvSpPr>
            <a:spLocks noGrp="1"/>
          </p:cNvSpPr>
          <p:nvPr>
            <p:ph type="title"/>
          </p:nvPr>
        </p:nvSpPr>
        <p:spPr/>
        <p:txBody>
          <a:bodyPr/>
          <a:lstStyle/>
          <a:p>
            <a:r>
              <a:rPr lang="en-US" b="0" i="0" dirty="0">
                <a:effectLst/>
              </a:rPr>
              <a:t>Isolation</a:t>
            </a:r>
            <a:endParaRPr lang="en-US" dirty="0"/>
          </a:p>
        </p:txBody>
      </p:sp>
      <p:sp>
        <p:nvSpPr>
          <p:cNvPr id="3" name="Content Placeholder 2">
            <a:extLst>
              <a:ext uri="{FF2B5EF4-FFF2-40B4-BE49-F238E27FC236}">
                <a16:creationId xmlns:a16="http://schemas.microsoft.com/office/drawing/2014/main" id="{24548DB3-FE57-420F-356E-7F61FEC5C486}"/>
              </a:ext>
            </a:extLst>
          </p:cNvPr>
          <p:cNvSpPr>
            <a:spLocks noGrp="1"/>
          </p:cNvSpPr>
          <p:nvPr>
            <p:ph idx="1"/>
          </p:nvPr>
        </p:nvSpPr>
        <p:spPr/>
        <p:txBody>
          <a:bodyPr>
            <a:normAutofit fontScale="92500" lnSpcReduction="10000"/>
          </a:bodyPr>
          <a:lstStyle/>
          <a:p>
            <a:pPr algn="l"/>
            <a:r>
              <a:rPr lang="en-US" b="0" i="0" dirty="0">
                <a:effectLst/>
              </a:rPr>
              <a:t>Isolation ensures the occurrence of multiple transactions concurrently without a database state leading to a state of inconsistency. </a:t>
            </a:r>
          </a:p>
          <a:p>
            <a:pPr algn="l"/>
            <a:r>
              <a:rPr lang="en-US" b="0" i="0" dirty="0">
                <a:effectLst/>
              </a:rPr>
              <a:t>A transaction occurs independently, i.e. without any interference. Any changes that occur in any particular transaction would NOT be ever visible to the other transactions unless and until this particular change in this transaction has been committed or written to the memory.</a:t>
            </a:r>
          </a:p>
          <a:p>
            <a:pPr algn="l"/>
            <a:r>
              <a:rPr lang="en-US" b="0" i="0" dirty="0">
                <a:effectLst/>
              </a:rPr>
              <a:t>The property of isolation ensures that when we execute the transactions concurrently, it will result in such a state that’s equivalent to the achieved state that was serially executed in a particular order.</a:t>
            </a:r>
          </a:p>
          <a:p>
            <a:pPr algn="l"/>
            <a:r>
              <a:rPr lang="en-US" b="0" i="0" dirty="0">
                <a:effectLst/>
              </a:rPr>
              <a:t>Let A = 500, B = 500</a:t>
            </a:r>
          </a:p>
          <a:p>
            <a:pPr algn="l"/>
            <a:r>
              <a:rPr lang="en-US" b="0" i="0" dirty="0">
                <a:effectLst/>
              </a:rPr>
              <a:t>Let us consider two transactions here- T and T”</a:t>
            </a:r>
          </a:p>
        </p:txBody>
      </p:sp>
      <p:sp>
        <p:nvSpPr>
          <p:cNvPr id="4" name="Footer Placeholder 3">
            <a:extLst>
              <a:ext uri="{FF2B5EF4-FFF2-40B4-BE49-F238E27FC236}">
                <a16:creationId xmlns:a16="http://schemas.microsoft.com/office/drawing/2014/main" id="{4AA09BB0-6B45-9705-F34B-CC061A83E8F3}"/>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0658CF71-D4BC-966C-9172-BE159F523CEE}"/>
              </a:ext>
            </a:extLst>
          </p:cNvPr>
          <p:cNvSpPr>
            <a:spLocks noGrp="1"/>
          </p:cNvSpPr>
          <p:nvPr>
            <p:ph type="sldNum" sz="quarter" idx="12"/>
          </p:nvPr>
        </p:nvSpPr>
        <p:spPr/>
        <p:txBody>
          <a:bodyPr/>
          <a:lstStyle/>
          <a:p>
            <a:fld id="{A20723AC-3DE7-42F0-93A3-21441E25757F}" type="slidenum">
              <a:rPr lang="en-US" smtClean="0"/>
              <a:t>8</a:t>
            </a:fld>
            <a:endParaRPr lang="en-US"/>
          </a:p>
        </p:txBody>
      </p:sp>
    </p:spTree>
    <p:extLst>
      <p:ext uri="{BB962C8B-B14F-4D97-AF65-F5344CB8AC3E}">
        <p14:creationId xmlns:p14="http://schemas.microsoft.com/office/powerpoint/2010/main" val="2342908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2B5AD0-3C05-B294-C229-41F09D22780D}"/>
              </a:ext>
            </a:extLst>
          </p:cNvPr>
          <p:cNvPicPr>
            <a:picLocks noChangeAspect="1"/>
          </p:cNvPicPr>
          <p:nvPr/>
        </p:nvPicPr>
        <p:blipFill>
          <a:blip r:embed="rId2"/>
          <a:stretch>
            <a:fillRect/>
          </a:stretch>
        </p:blipFill>
        <p:spPr>
          <a:xfrm>
            <a:off x="1268113" y="679868"/>
            <a:ext cx="9087742" cy="5280491"/>
          </a:xfrm>
          <a:prstGeom prst="rect">
            <a:avLst/>
          </a:prstGeom>
        </p:spPr>
      </p:pic>
      <p:sp>
        <p:nvSpPr>
          <p:cNvPr id="6" name="Footer Placeholder 5">
            <a:extLst>
              <a:ext uri="{FF2B5EF4-FFF2-40B4-BE49-F238E27FC236}">
                <a16:creationId xmlns:a16="http://schemas.microsoft.com/office/drawing/2014/main" id="{ACCD26DE-92BD-2BCE-8495-88AE517CD320}"/>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12E0C2D7-B474-CE9D-C3DE-CB48FB021B23}"/>
              </a:ext>
            </a:extLst>
          </p:cNvPr>
          <p:cNvSpPr>
            <a:spLocks noGrp="1"/>
          </p:cNvSpPr>
          <p:nvPr>
            <p:ph type="sldNum" sz="quarter" idx="12"/>
          </p:nvPr>
        </p:nvSpPr>
        <p:spPr/>
        <p:txBody>
          <a:bodyPr/>
          <a:lstStyle/>
          <a:p>
            <a:fld id="{A20723AC-3DE7-42F0-93A3-21441E25757F}" type="slidenum">
              <a:rPr lang="en-US" smtClean="0"/>
              <a:t>9</a:t>
            </a:fld>
            <a:endParaRPr lang="en-US"/>
          </a:p>
        </p:txBody>
      </p:sp>
    </p:spTree>
    <p:extLst>
      <p:ext uri="{BB962C8B-B14F-4D97-AF65-F5344CB8AC3E}">
        <p14:creationId xmlns:p14="http://schemas.microsoft.com/office/powerpoint/2010/main" val="2514910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1004</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DATABASE MANAGEMENT</vt:lpstr>
      <vt:lpstr>Introduction</vt:lpstr>
      <vt:lpstr>ACID Properties</vt:lpstr>
      <vt:lpstr>Atomicity</vt:lpstr>
      <vt:lpstr>PowerPoint Presentation</vt:lpstr>
      <vt:lpstr>PowerPoint Presentation</vt:lpstr>
      <vt:lpstr>Consistency</vt:lpstr>
      <vt:lpstr>Isolation</vt:lpstr>
      <vt:lpstr>PowerPoint Presentation</vt:lpstr>
      <vt:lpstr>PowerPoint Presentation</vt:lpstr>
      <vt:lpstr>durability</vt:lpstr>
      <vt:lpstr>Advantages of ACID Properties in DBMS:</vt:lpstr>
      <vt:lpstr>Disadvantages of ACID Properties in DBMS: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crosd ojha</dc:creator>
  <cp:lastModifiedBy>crosd ojha</cp:lastModifiedBy>
  <cp:revision>5</cp:revision>
  <dcterms:created xsi:type="dcterms:W3CDTF">2023-06-26T16:29:22Z</dcterms:created>
  <dcterms:modified xsi:type="dcterms:W3CDTF">2023-06-28T01:23:43Z</dcterms:modified>
</cp:coreProperties>
</file>