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41FB35-5F6C-42C7-AE6F-4DEED5A7885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83B3E-3069-45A4-9637-C22B833B501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EE4064-7EA1-4D54-AADF-0803ACF222A2}"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030F88-BB0E-4879-ABB8-FCDAE6DA68DB}"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2072B10-AA72-4F08-A7B2-E538FE45D935}"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E1ABDAE-C66A-417F-8EC1-AC1AAB4BB3E4}"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EC46C43-34A5-479C-9879-8034B97E0BC3}"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7888205-A61C-4786-8AF4-C7D7535515A3}"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58A8C74-96AB-4DD8-9AD8-5D9E7D95D90D}" type="datetime1">
              <a:rPr lang="en-US" smtClean="0"/>
            </a:fld>
            <a:endParaRPr lang="en-US"/>
          </a:p>
        </p:txBody>
      </p:sp>
      <p:sp>
        <p:nvSpPr>
          <p:cNvPr id="8" name="Footer Placeholder 7"/>
          <p:cNvSpPr>
            <a:spLocks noGrp="1"/>
          </p:cNvSpPr>
          <p:nvPr>
            <p:ph type="ftr" sz="quarter" idx="11"/>
          </p:nvPr>
        </p:nvSpPr>
        <p:spPr/>
        <p:txBody>
          <a:bodyPr/>
          <a:lstStyle/>
          <a:p>
            <a:r>
              <a:rPr lang="en-US"/>
              <a:t>@CROSD</a:t>
            </a:r>
            <a:endParaRPr lang="en-US"/>
          </a:p>
        </p:txBody>
      </p:sp>
      <p:sp>
        <p:nvSpPr>
          <p:cNvPr id="9" name="Slide Number Placeholder 8"/>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1CC1F4F-2963-4564-98A7-B175A6351BA7}" type="datetime1">
              <a:rPr lang="en-US" smtClean="0"/>
            </a:fld>
            <a:endParaRPr lang="en-US"/>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9641F-7A34-41C9-B3FF-D4DE0693D996}" type="datetime1">
              <a:rPr lang="en-US" smtClean="0"/>
            </a:fld>
            <a:endParaRPr lang="en-US"/>
          </a:p>
        </p:txBody>
      </p:sp>
      <p:sp>
        <p:nvSpPr>
          <p:cNvPr id="3" name="Footer Placeholder 2"/>
          <p:cNvSpPr>
            <a:spLocks noGrp="1"/>
          </p:cNvSpPr>
          <p:nvPr>
            <p:ph type="ftr" sz="quarter" idx="11"/>
          </p:nvPr>
        </p:nvSpPr>
        <p:spPr/>
        <p:txBody>
          <a:bodyPr/>
          <a:lstStyle/>
          <a:p>
            <a:r>
              <a:rPr lang="en-US"/>
              <a:t>@CROSD</a:t>
            </a:r>
            <a:endParaRPr lang="en-US"/>
          </a:p>
        </p:txBody>
      </p:sp>
      <p:sp>
        <p:nvSpPr>
          <p:cNvPr id="4" name="Slide Number Placeholder 3"/>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0191C3C-7880-49D4-9F35-BE1B002D990A}"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3CCB5-1B83-4B45-85B1-A3088956BCEC}"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F41C94-C501-45C0-BB0B-C6036548E28A}"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9CCC8A-3357-44F7-80D1-B709E4E701D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a:t>
            </a:r>
            <a:endParaRPr lang="en-US" dirty="0"/>
          </a:p>
        </p:txBody>
      </p:sp>
      <p:sp>
        <p:nvSpPr>
          <p:cNvPr id="3" name="Subtitle 2"/>
          <p:cNvSpPr>
            <a:spLocks noGrp="1"/>
          </p:cNvSpPr>
          <p:nvPr>
            <p:ph type="subTitle" idx="1"/>
          </p:nvPr>
        </p:nvSpPr>
        <p:spPr>
          <a:xfrm>
            <a:off x="1524000" y="3583377"/>
            <a:ext cx="9144000" cy="1655762"/>
          </a:xfrm>
        </p:spPr>
        <p:txBody>
          <a:bodyPr>
            <a:normAutofit/>
          </a:bodyPr>
          <a:lstStyle/>
          <a:p>
            <a:r>
              <a:rPr lang="en-US" sz="3200" b="1" dirty="0">
                <a:latin typeface="+mj-lt"/>
              </a:rPr>
              <a:t>Chapter 9:</a:t>
            </a:r>
            <a:endParaRPr lang="en-US" sz="3200" b="1" dirty="0">
              <a:latin typeface="+mj-lt"/>
            </a:endParaRPr>
          </a:p>
          <a:p>
            <a:r>
              <a:rPr lang="en-US" sz="3200" b="1" dirty="0">
                <a:latin typeface="+mj-lt"/>
              </a:rPr>
              <a:t>Transaction Management</a:t>
            </a:r>
            <a:endParaRPr lang="en-US" sz="3200" b="1" dirty="0">
              <a:latin typeface="+mj-lt"/>
            </a:endParaRPr>
          </a:p>
          <a:p>
            <a:r>
              <a:rPr lang="en-US" i="1" dirty="0">
                <a:latin typeface="+mj-lt"/>
              </a:rPr>
              <a:t>9.2.1  Implementation of Atomicity and Durability</a:t>
            </a:r>
            <a:endParaRPr lang="en-US" i="1" dirty="0">
              <a:latin typeface="+mj-lt"/>
            </a:endParaRPr>
          </a:p>
        </p:txBody>
      </p:sp>
      <p:sp>
        <p:nvSpPr>
          <p:cNvPr id="4" name="Slide Number Placeholder 3"/>
          <p:cNvSpPr>
            <a:spLocks noGrp="1"/>
          </p:cNvSpPr>
          <p:nvPr>
            <p:ph type="sldNum" sz="quarter" idx="12"/>
          </p:nvPr>
        </p:nvSpPr>
        <p:spPr/>
        <p:txBody>
          <a:bodyPr/>
          <a:lstStyle/>
          <a:p>
            <a:fld id="{4374820C-9253-4A5D-81F8-5500DFD04413}" type="slidenum">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012"/>
            <a:ext cx="10515600" cy="5515951"/>
          </a:xfrm>
        </p:spPr>
        <p:txBody>
          <a:bodyPr>
            <a:normAutofit fontScale="92500" lnSpcReduction="20000"/>
          </a:bodyPr>
          <a:lstStyle/>
          <a:p>
            <a:pPr algn="just">
              <a:buFont typeface="Arial" panose="020B0604020202020204" pitchFamily="34" charset="0"/>
              <a:buChar char="•"/>
            </a:pPr>
            <a:r>
              <a:rPr lang="en-US" b="1" i="0" dirty="0">
                <a:effectLst/>
              </a:rPr>
              <a:t>Data Integrity:</a:t>
            </a:r>
            <a:endParaRPr lang="en-US" b="1" i="0" dirty="0">
              <a:effectLst/>
            </a:endParaRPr>
          </a:p>
          <a:p>
            <a:pPr lvl="1" algn="just"/>
            <a:r>
              <a:rPr lang="en-US" b="0" i="0" dirty="0">
                <a:effectLst/>
              </a:rPr>
              <a:t> Durability ensures that the data in the database remains consistent and accurate, even in the event of a system failure or crash. It guarantees that committed transactions are durable and will be recovered without data loss or corruption.</a:t>
            </a:r>
            <a:endParaRPr lang="en-US" b="0" i="0" dirty="0">
              <a:effectLst/>
            </a:endParaRPr>
          </a:p>
          <a:p>
            <a:pPr algn="just">
              <a:buFont typeface="Arial" panose="020B0604020202020204" pitchFamily="34" charset="0"/>
              <a:buChar char="•"/>
            </a:pPr>
            <a:r>
              <a:rPr lang="en-US" b="1" i="0" dirty="0">
                <a:effectLst/>
              </a:rPr>
              <a:t>Reliability:</a:t>
            </a:r>
            <a:endParaRPr lang="en-US" b="1" i="0" dirty="0">
              <a:effectLst/>
            </a:endParaRPr>
          </a:p>
          <a:p>
            <a:pPr lvl="1" algn="just"/>
            <a:r>
              <a:rPr lang="en-US" b="0" i="0" dirty="0">
                <a:effectLst/>
              </a:rPr>
              <a:t>Durability guarantees that the database will continue to be dependable despite faults or failures. In the event of system problems, crashes, or failures, the database is kept consistent and trustworthy by making sure that committed transactions are durable.</a:t>
            </a:r>
            <a:endParaRPr lang="en-US" b="0" i="0" dirty="0">
              <a:effectLst/>
            </a:endParaRPr>
          </a:p>
          <a:p>
            <a:pPr algn="just">
              <a:buFont typeface="Arial" panose="020B0604020202020204" pitchFamily="34" charset="0"/>
              <a:buChar char="•"/>
            </a:pPr>
            <a:r>
              <a:rPr lang="en-US" b="1" i="0" dirty="0">
                <a:effectLst/>
              </a:rPr>
              <a:t>Recovery:</a:t>
            </a:r>
            <a:r>
              <a:rPr lang="en-US" b="0" i="0" dirty="0">
                <a:effectLst/>
              </a:rPr>
              <a:t> </a:t>
            </a:r>
            <a:endParaRPr lang="en-US" b="0" i="0" dirty="0">
              <a:effectLst/>
            </a:endParaRPr>
          </a:p>
          <a:p>
            <a:pPr lvl="1" algn="just"/>
            <a:r>
              <a:rPr lang="en-US" b="0" i="0" dirty="0">
                <a:effectLst/>
              </a:rPr>
              <a:t>Durability guarantees that, in the event of a system failure or crash, the database can be restored to a consistent state. The database can be restored to a consistent state if a committed transaction is lost due to a system failure or crash since it can be recovered from the redo log or other backup storage.</a:t>
            </a:r>
            <a:endParaRPr lang="en-US" b="0" i="0" dirty="0">
              <a:effectLst/>
            </a:endParaRPr>
          </a:p>
          <a:p>
            <a:pPr algn="just">
              <a:buFont typeface="Arial" panose="020B0604020202020204" pitchFamily="34" charset="0"/>
              <a:buChar char="•"/>
            </a:pPr>
            <a:r>
              <a:rPr lang="en-US" b="1" i="0" dirty="0">
                <a:effectLst/>
              </a:rPr>
              <a:t>Availability:</a:t>
            </a:r>
            <a:r>
              <a:rPr lang="en-US" b="0" i="0" dirty="0">
                <a:effectLst/>
              </a:rPr>
              <a:t> </a:t>
            </a:r>
            <a:endParaRPr lang="en-US" b="0" i="0" dirty="0">
              <a:effectLst/>
            </a:endParaRPr>
          </a:p>
          <a:p>
            <a:pPr lvl="1" algn="just"/>
            <a:r>
              <a:rPr lang="en-US" b="0" i="0" dirty="0">
                <a:effectLst/>
              </a:rPr>
              <a:t>Durability ensures that the data in the database is always available for access by users, even in the event of a system failure or crash. It ensures that committed transactions are always retained in the database and are not lost in the event of a system crash.</a:t>
            </a:r>
            <a:endParaRPr lang="en-US" b="0" i="0" dirty="0">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0" i="0" dirty="0">
                <a:effectLst/>
                <a:latin typeface="+mn-lt"/>
              </a:rPr>
              <a:t>Implementation of Durability in DBMS:</a:t>
            </a:r>
            <a:endParaRPr lang="en-US" dirty="0">
              <a:latin typeface="+mn-lt"/>
            </a:endParaRPr>
          </a:p>
        </p:txBody>
      </p:sp>
      <p:sp>
        <p:nvSpPr>
          <p:cNvPr id="3" name="Content Placeholder 2"/>
          <p:cNvSpPr>
            <a:spLocks noGrp="1"/>
          </p:cNvSpPr>
          <p:nvPr>
            <p:ph idx="1"/>
          </p:nvPr>
        </p:nvSpPr>
        <p:spPr/>
        <p:txBody>
          <a:bodyPr>
            <a:normAutofit/>
          </a:bodyPr>
          <a:lstStyle/>
          <a:p>
            <a:pPr marL="0" indent="0" algn="just">
              <a:buNone/>
            </a:pPr>
            <a:r>
              <a:rPr lang="en-US" i="1" dirty="0">
                <a:effectLst/>
              </a:rPr>
              <a:t>Techniques to Implement Durability:</a:t>
            </a:r>
            <a:endParaRPr lang="en-US" i="1" dirty="0">
              <a:effectLst/>
            </a:endParaRPr>
          </a:p>
          <a:p>
            <a:pPr algn="just"/>
            <a:r>
              <a:rPr lang="en-US" sz="3200" i="0" dirty="0">
                <a:effectLst/>
              </a:rPr>
              <a:t>Write-Ahead Logging</a:t>
            </a:r>
            <a:endParaRPr lang="en-US" sz="3200" i="0" dirty="0">
              <a:effectLst/>
            </a:endParaRPr>
          </a:p>
          <a:p>
            <a:pPr algn="just"/>
            <a:r>
              <a:rPr lang="en-US" sz="3200" i="0" dirty="0">
                <a:effectLst/>
              </a:rPr>
              <a:t>Checkpointing:</a:t>
            </a:r>
            <a:endParaRPr lang="en-US" sz="3200" i="0" dirty="0">
              <a:effectLst/>
            </a:endParaRPr>
          </a:p>
          <a:p>
            <a:pPr algn="just"/>
            <a:r>
              <a:rPr lang="en-US" sz="3200" i="0" kern="1200" dirty="0">
                <a:effectLst/>
                <a:ea typeface="+mn-ea"/>
                <a:cs typeface="+mn-cs"/>
              </a:rPr>
              <a:t>Redundant storage </a:t>
            </a:r>
            <a:r>
              <a:rPr lang="en-US" sz="3200" i="0" dirty="0">
                <a:effectLst/>
              </a:rPr>
              <a:t> </a:t>
            </a:r>
            <a:endParaRPr lang="en-US" sz="3200" i="0" dirty="0">
              <a:effectLst/>
            </a:endParaRPr>
          </a:p>
          <a:p>
            <a:pPr algn="just"/>
            <a:r>
              <a:rPr lang="en-US" sz="3200" i="0" dirty="0">
                <a:effectLst/>
              </a:rPr>
              <a:t>RAID</a:t>
            </a:r>
            <a:endParaRPr lang="en-US" sz="3200" i="0" dirty="0">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3046"/>
            <a:ext cx="10515600" cy="5493917"/>
          </a:xfrm>
        </p:spPr>
        <p:txBody>
          <a:bodyPr>
            <a:normAutofit fontScale="92500" lnSpcReduction="20000"/>
          </a:bodyPr>
          <a:lstStyle/>
          <a:p>
            <a:pPr algn="just">
              <a:buFont typeface="Arial" panose="020B0604020202020204" pitchFamily="34" charset="0"/>
              <a:buChar char="•"/>
            </a:pPr>
            <a:r>
              <a:rPr lang="en-US" b="1" i="0" dirty="0">
                <a:solidFill>
                  <a:srgbClr val="000000"/>
                </a:solidFill>
                <a:effectLst/>
              </a:rPr>
              <a:t>Write-Ahead Logging:</a:t>
            </a:r>
            <a:endParaRPr lang="en-US" b="1" i="0" dirty="0">
              <a:solidFill>
                <a:srgbClr val="000000"/>
              </a:solidFill>
              <a:effectLst/>
            </a:endParaRPr>
          </a:p>
          <a:p>
            <a:pPr lvl="1" algn="just"/>
            <a:r>
              <a:rPr lang="en-US" b="0" i="0" dirty="0">
                <a:solidFill>
                  <a:srgbClr val="000000"/>
                </a:solidFill>
                <a:effectLst/>
              </a:rPr>
              <a:t> Write-ahead logging is a mechanism used to ensure that changes made by a transaction are recorded in the redo log before they are written to the database. This makes sure that the changes are permanent and that they can be restored from the redo log in the event of a system failure.</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Checkpointing:</a:t>
            </a:r>
            <a:r>
              <a:rPr lang="en-US" b="0" i="0" dirty="0">
                <a:solidFill>
                  <a:srgbClr val="000000"/>
                </a:solidFill>
                <a:effectLst/>
              </a:rPr>
              <a:t> </a:t>
            </a:r>
            <a:endParaRPr lang="en-US" b="0" i="0" dirty="0">
              <a:solidFill>
                <a:srgbClr val="000000"/>
              </a:solidFill>
              <a:effectLst/>
            </a:endParaRPr>
          </a:p>
          <a:p>
            <a:pPr lvl="1" algn="just"/>
            <a:r>
              <a:rPr lang="en-US" b="0" i="0" dirty="0">
                <a:solidFill>
                  <a:srgbClr val="000000"/>
                </a:solidFill>
                <a:effectLst/>
              </a:rPr>
              <a:t>Checkpointing is a technique used to periodically write the database state to disk to ensure that changes made by committed transactions are permanently stored. Checkpointing aids in minimizing the amount of work required for database recovery.</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Redundant storage:</a:t>
            </a:r>
            <a:r>
              <a:rPr lang="en-US" b="0" i="0" dirty="0">
                <a:solidFill>
                  <a:srgbClr val="000000"/>
                </a:solidFill>
                <a:effectLst/>
              </a:rPr>
              <a:t> </a:t>
            </a:r>
            <a:endParaRPr lang="en-US" b="0" i="0" dirty="0">
              <a:solidFill>
                <a:srgbClr val="000000"/>
              </a:solidFill>
              <a:effectLst/>
            </a:endParaRPr>
          </a:p>
          <a:p>
            <a:pPr lvl="1" algn="just"/>
            <a:r>
              <a:rPr lang="en-US" b="0" i="0" dirty="0">
                <a:solidFill>
                  <a:srgbClr val="000000"/>
                </a:solidFill>
                <a:effectLst/>
              </a:rPr>
              <a:t>Redundant storage is a technique used to store multiple copies of the database or its parts, such as the redo log, on separate disks or systems. This ensures that even in the event of a disk or system failure, the data can be recovered from the redundant storage.</a:t>
            </a:r>
            <a:endParaRPr lang="en-US" b="0" i="0" dirty="0">
              <a:solidFill>
                <a:srgbClr val="000000"/>
              </a:solidFill>
              <a:effectLst/>
            </a:endParaRPr>
          </a:p>
          <a:p>
            <a:pPr algn="just">
              <a:buFont typeface="Arial" panose="020B0604020202020204" pitchFamily="34" charset="0"/>
              <a:buChar char="•"/>
            </a:pPr>
            <a:r>
              <a:rPr lang="en-US" b="1" i="0" dirty="0">
                <a:solidFill>
                  <a:srgbClr val="000000"/>
                </a:solidFill>
                <a:effectLst/>
              </a:rPr>
              <a:t>RAID:</a:t>
            </a:r>
            <a:r>
              <a:rPr lang="en-US" b="0" i="0" dirty="0">
                <a:solidFill>
                  <a:srgbClr val="000000"/>
                </a:solidFill>
                <a:effectLst/>
              </a:rPr>
              <a:t> </a:t>
            </a:r>
            <a:endParaRPr lang="en-US" b="0" i="0" dirty="0">
              <a:solidFill>
                <a:srgbClr val="000000"/>
              </a:solidFill>
              <a:effectLst/>
            </a:endParaRPr>
          </a:p>
          <a:p>
            <a:pPr lvl="1" algn="just"/>
            <a:r>
              <a:rPr lang="en-US" b="0" i="0" dirty="0">
                <a:solidFill>
                  <a:srgbClr val="000000"/>
                </a:solidFill>
                <a:effectLst/>
              </a:rPr>
              <a:t>In order to increase performance and reliability, a technology called RAID (Redundant Array of Inexpensive Disks) is used to integrate several drives into a single logical unit. RAID can be used to implement redundancy and ensure that data is durable even in the event of a disk failure.</a:t>
            </a:r>
            <a:endParaRPr lang="en-US" b="0" i="0" dirty="0">
              <a:solidFill>
                <a:srgbClr val="000000"/>
              </a:solidFill>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0" i="0" dirty="0">
                <a:solidFill>
                  <a:srgbClr val="333333"/>
                </a:solidFill>
                <a:effectLst/>
                <a:cs typeface="+mj-lt"/>
              </a:rPr>
              <a:t>Common Techniques used by DBMS to Implement Atomicity and Durability:</a:t>
            </a:r>
            <a:endParaRPr lang="en-US" dirty="0">
              <a:cs typeface="+mj-lt"/>
            </a:endParaRPr>
          </a:p>
        </p:txBody>
      </p:sp>
      <p:sp>
        <p:nvSpPr>
          <p:cNvPr id="3" name="Content Placeholder 2"/>
          <p:cNvSpPr>
            <a:spLocks noGrp="1"/>
          </p:cNvSpPr>
          <p:nvPr>
            <p:ph idx="1"/>
          </p:nvPr>
        </p:nvSpPr>
        <p:spPr/>
        <p:txBody>
          <a:bodyPr>
            <a:normAutofit fontScale="77500" lnSpcReduction="20000"/>
          </a:bodyPr>
          <a:lstStyle/>
          <a:p>
            <a:pPr algn="just">
              <a:buFont typeface="Arial" panose="020B0604020202020204" pitchFamily="34" charset="0"/>
              <a:buChar char="•"/>
            </a:pPr>
            <a:r>
              <a:rPr lang="en-US" b="1" i="0" dirty="0">
                <a:effectLst/>
              </a:rPr>
              <a:t>Transactions:</a:t>
            </a:r>
            <a:r>
              <a:rPr lang="en-US" b="0" i="0" dirty="0">
                <a:effectLst/>
              </a:rPr>
              <a:t> </a:t>
            </a:r>
            <a:endParaRPr lang="en-US" b="0" i="0" dirty="0">
              <a:effectLst/>
            </a:endParaRPr>
          </a:p>
          <a:p>
            <a:pPr lvl="1" algn="just"/>
            <a:r>
              <a:rPr lang="en-US" b="0" i="0" dirty="0">
                <a:effectLst/>
              </a:rPr>
              <a:t>Transactions are used to group related operations that need to be executed atomically. They are either committed, in which case all their changes become permanent, or rolled back, in which case none of their changes are made permanent.</a:t>
            </a:r>
            <a:endParaRPr lang="en-US" b="0" i="0" dirty="0">
              <a:effectLst/>
            </a:endParaRPr>
          </a:p>
          <a:p>
            <a:pPr algn="just">
              <a:buFont typeface="Arial" panose="020B0604020202020204" pitchFamily="34" charset="0"/>
              <a:buChar char="•"/>
            </a:pPr>
            <a:r>
              <a:rPr lang="en-US" b="1" i="0" dirty="0">
                <a:effectLst/>
              </a:rPr>
              <a:t>Logging:</a:t>
            </a:r>
            <a:r>
              <a:rPr lang="en-US" b="0" i="0" dirty="0">
                <a:effectLst/>
              </a:rPr>
              <a:t> </a:t>
            </a:r>
            <a:endParaRPr lang="en-US" b="0" i="0" dirty="0">
              <a:effectLst/>
            </a:endParaRPr>
          </a:p>
          <a:p>
            <a:pPr lvl="1" algn="just"/>
            <a:r>
              <a:rPr lang="en-US" b="0" i="0" dirty="0">
                <a:effectLst/>
              </a:rPr>
              <a:t>Logging is a technique that involves recording all changes made to the database in a separate file called a log. The log is used to recover the database in case of a failure. Write-ahead logging is a common technique that guarantees that data is written to the log before it is written to the database.</a:t>
            </a:r>
            <a:endParaRPr lang="en-US" b="0" i="0" dirty="0">
              <a:effectLst/>
            </a:endParaRPr>
          </a:p>
          <a:p>
            <a:pPr algn="just">
              <a:buFont typeface="Arial" panose="020B0604020202020204" pitchFamily="34" charset="0"/>
              <a:buChar char="•"/>
            </a:pPr>
            <a:r>
              <a:rPr lang="en-US" b="1" i="0" dirty="0">
                <a:effectLst/>
              </a:rPr>
              <a:t>Shadow Paging:</a:t>
            </a:r>
            <a:r>
              <a:rPr lang="en-US" b="0" i="0" dirty="0">
                <a:effectLst/>
              </a:rPr>
              <a:t> </a:t>
            </a:r>
            <a:endParaRPr lang="en-US" b="0" i="0" dirty="0">
              <a:effectLst/>
            </a:endParaRPr>
          </a:p>
          <a:p>
            <a:pPr lvl="1" algn="just"/>
            <a:r>
              <a:rPr lang="en-US" b="0" i="0" dirty="0">
                <a:effectLst/>
              </a:rPr>
              <a:t>Shadow paging is a technique that involves making a copy of the database before any changes are made. The copy is used to provide a consistent view of the database in case of failure. The modifications are made to the original database after a transaction has been committed.</a:t>
            </a:r>
            <a:endParaRPr lang="en-US" b="0" i="0" dirty="0">
              <a:effectLst/>
            </a:endParaRPr>
          </a:p>
          <a:p>
            <a:pPr algn="just">
              <a:buFont typeface="Arial" panose="020B0604020202020204" pitchFamily="34" charset="0"/>
              <a:buChar char="•"/>
            </a:pPr>
            <a:r>
              <a:rPr lang="en-US" b="1" i="0" dirty="0">
                <a:effectLst/>
              </a:rPr>
              <a:t>Backup and Recovery:</a:t>
            </a:r>
            <a:r>
              <a:rPr lang="en-US" b="0" i="0" dirty="0">
                <a:effectLst/>
              </a:rPr>
              <a:t> </a:t>
            </a:r>
            <a:endParaRPr lang="en-US" b="0" i="0" dirty="0">
              <a:effectLst/>
            </a:endParaRPr>
          </a:p>
          <a:p>
            <a:pPr lvl="1" algn="just"/>
            <a:r>
              <a:rPr lang="en-US" b="0" i="0" dirty="0">
                <a:effectLst/>
              </a:rPr>
              <a:t>In order to guarantee that the database can be recovered to a consistent state in the event of a failure, backup and recovery procedures are used. This involves making regular backups of the database and keeping track of changes made to the database since the last backup.</a:t>
            </a:r>
            <a:endParaRPr lang="en-US" b="0" i="0" dirty="0">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b="0" i="0" dirty="0">
                <a:effectLst/>
              </a:rPr>
              <a:t>In summary, the implementation of atomicity in DBMS involves several techniques such as undo and redo logs, two-phase commit and locking. These methods make the guarantee that, even in the case of system problems or failures, every operation contained inside a transaction is carried out atomically and that the database maintains its consistency.</a:t>
            </a:r>
            <a:endParaRPr lang="en-US" b="0" i="0" dirty="0">
              <a:effectLst/>
            </a:endParaRPr>
          </a:p>
          <a:p>
            <a:r>
              <a:rPr lang="en-US" b="0" i="0" dirty="0">
                <a:effectLst/>
              </a:rPr>
              <a:t>The implementation of durability in DBMS involves several techniques such as write-ahead logging, checkpointing, redundant storage, and RAID. These techniques ensure that committed changes are durable and can be recovered in the event of a system failure or crash, thereby ensuring data reliability and integrity.</a:t>
            </a:r>
            <a:endParaRPr lang="en-US" b="0" i="0" dirty="0">
              <a:effectLst/>
            </a:endParaRPr>
          </a:p>
          <a:p>
            <a:r>
              <a:rPr lang="en-US" b="0" i="0" dirty="0">
                <a:effectLst/>
              </a:rPr>
              <a:t>DBMS implements atomicity and durability by using transactions, logging, shadow paging, and backup and recovery mechanisms. These methods make the guarantee that even in the face of mistakes, failures, or crashes, the database maintains consistency.</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US" dirty="0"/>
          </a:p>
        </p:txBody>
      </p:sp>
      <p:sp>
        <p:nvSpPr>
          <p:cNvPr id="3" name="Content Placeholder 2"/>
          <p:cNvSpPr>
            <a:spLocks noGrp="1"/>
          </p:cNvSpPr>
          <p:nvPr>
            <p:ph idx="1"/>
          </p:nvPr>
        </p:nvSpPr>
        <p:spPr/>
        <p:txBody>
          <a:bodyPr/>
          <a:lstStyle/>
          <a:p>
            <a:r>
              <a:rPr lang="en-US" b="0" i="0" dirty="0">
                <a:effectLst/>
              </a:rPr>
              <a:t>Atomicity and durability are two important concepts in database management systems (DBMS) that ensure the consistency and reliability of data.</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Atomicity</a:t>
            </a:r>
            <a:endParaRPr lang="en-US" dirty="0"/>
          </a:p>
        </p:txBody>
      </p:sp>
      <p:sp>
        <p:nvSpPr>
          <p:cNvPr id="3" name="Content Placeholder 2"/>
          <p:cNvSpPr>
            <a:spLocks noGrp="1"/>
          </p:cNvSpPr>
          <p:nvPr>
            <p:ph idx="1"/>
          </p:nvPr>
        </p:nvSpPr>
        <p:spPr/>
        <p:txBody>
          <a:bodyPr/>
          <a:lstStyle/>
          <a:p>
            <a:pPr algn="just"/>
            <a:r>
              <a:rPr lang="en-US" b="0" i="0" dirty="0">
                <a:effectLst/>
              </a:rPr>
              <a:t>One of the key characteristics of transactions in database management systems (DBMS) is atomicity, which guarantees that every operation within a transaction is handled as a single, indivisible unit of work.</a:t>
            </a:r>
            <a:endParaRPr lang="en-US" b="0" i="0" dirty="0">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effectLst/>
              </a:rPr>
              <a:t>Importance of Atomicity</a:t>
            </a:r>
            <a:endParaRPr lang="en-US" dirty="0"/>
          </a:p>
        </p:txBody>
      </p:sp>
      <p:sp>
        <p:nvSpPr>
          <p:cNvPr id="3" name="Content Placeholder 2"/>
          <p:cNvSpPr>
            <a:spLocks noGrp="1"/>
          </p:cNvSpPr>
          <p:nvPr>
            <p:ph idx="1"/>
          </p:nvPr>
        </p:nvSpPr>
        <p:spPr/>
        <p:txBody>
          <a:bodyPr>
            <a:normAutofit fontScale="92500"/>
          </a:bodyPr>
          <a:lstStyle/>
          <a:p>
            <a:pPr algn="just"/>
            <a:r>
              <a:rPr lang="en-US" b="0" i="0" dirty="0">
                <a:effectLst/>
              </a:rPr>
              <a:t>A key characteristic of transactions in database management systems is atomicity (DBMS). It makes sure that every action taken as part of a transaction is handled as a single, indivisible item of labor that can either be completed in full or not at all.</a:t>
            </a:r>
            <a:endParaRPr lang="en-US" b="0" i="0" dirty="0">
              <a:effectLst/>
            </a:endParaRPr>
          </a:p>
          <a:p>
            <a:pPr algn="just"/>
            <a:r>
              <a:rPr lang="en-US" b="0" i="0" dirty="0">
                <a:effectLst/>
              </a:rPr>
              <a:t>Even in the case of mistakes, failures, or crashes, atomicity ensures that the database maintains consistency. </a:t>
            </a:r>
            <a:endParaRPr lang="en-US" b="0" i="0" dirty="0">
              <a:effectLst/>
            </a:endParaRPr>
          </a:p>
          <a:p>
            <a:pPr algn="just"/>
            <a:r>
              <a:rPr lang="en-US" b="0" i="0" dirty="0">
                <a:effectLst/>
              </a:rPr>
              <a:t>The following are some of the reasons why atomicity is essential in DBMS:</a:t>
            </a:r>
            <a:endParaRPr lang="en-US" b="0" i="0" dirty="0">
              <a:effectLst/>
            </a:endParaRPr>
          </a:p>
          <a:p>
            <a:pPr lvl="1" algn="just"/>
            <a:r>
              <a:rPr lang="en-US" b="1" i="0" dirty="0">
                <a:effectLst/>
              </a:rPr>
              <a:t>Consistency</a:t>
            </a:r>
            <a:endParaRPr lang="en-US" dirty="0"/>
          </a:p>
          <a:p>
            <a:pPr lvl="1" algn="just"/>
            <a:r>
              <a:rPr lang="en-US" b="1" i="0" dirty="0">
                <a:effectLst/>
              </a:rPr>
              <a:t>Recovery</a:t>
            </a:r>
            <a:endParaRPr lang="en-US" b="1" i="0" dirty="0">
              <a:effectLst/>
            </a:endParaRPr>
          </a:p>
          <a:p>
            <a:pPr lvl="1" algn="just"/>
            <a:r>
              <a:rPr lang="en-US" b="1" i="0" dirty="0">
                <a:effectLst/>
              </a:rPr>
              <a:t>Concurrency</a:t>
            </a:r>
            <a:endParaRPr lang="en-US" b="1" i="0" dirty="0">
              <a:effectLst/>
            </a:endParaRPr>
          </a:p>
          <a:p>
            <a:pPr lvl="1" algn="just"/>
            <a:r>
              <a:rPr lang="en-US" b="1" i="0" dirty="0">
                <a:effectLst/>
              </a:rPr>
              <a:t>Reliability</a:t>
            </a:r>
            <a:endParaRPr lang="en-US" b="0" i="0" dirty="0">
              <a:effectLst/>
            </a:endParaRPr>
          </a:p>
          <a:p>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960"/>
            <a:ext cx="10515600" cy="5728389"/>
          </a:xfrm>
        </p:spPr>
        <p:txBody>
          <a:bodyPr>
            <a:normAutofit fontScale="85000" lnSpcReduction="20000"/>
          </a:bodyPr>
          <a:lstStyle/>
          <a:p>
            <a:pPr algn="just">
              <a:buFont typeface="Arial" panose="020B0604020202020204" pitchFamily="34" charset="0"/>
              <a:buChar char="•"/>
            </a:pPr>
            <a:r>
              <a:rPr lang="en-US" b="1" i="0" dirty="0">
                <a:effectLst/>
              </a:rPr>
              <a:t>Consistency:</a:t>
            </a:r>
            <a:r>
              <a:rPr lang="en-US" b="0" i="0" dirty="0">
                <a:effectLst/>
              </a:rPr>
              <a:t> </a:t>
            </a:r>
            <a:endParaRPr lang="en-US" b="0" i="0" dirty="0">
              <a:effectLst/>
            </a:endParaRPr>
          </a:p>
          <a:p>
            <a:pPr lvl="1" algn="just"/>
            <a:r>
              <a:rPr lang="en-US" b="0" i="0" dirty="0">
                <a:effectLst/>
              </a:rPr>
              <a:t>Atomicity ensures that the database remains in a consistent state at all times. All changes made by a transaction are rolled back if it is interrupted or fails for any other reason, returning the database to its initial state. By doing this, the database's consistency and data integrity are maintained.</a:t>
            </a:r>
            <a:endParaRPr lang="en-US" b="0" i="0" dirty="0">
              <a:effectLst/>
            </a:endParaRPr>
          </a:p>
          <a:p>
            <a:pPr algn="just">
              <a:buFont typeface="Arial" panose="020B0604020202020204" pitchFamily="34" charset="0"/>
              <a:buChar char="•"/>
            </a:pPr>
            <a:r>
              <a:rPr lang="en-US" b="1" i="0" dirty="0">
                <a:effectLst/>
              </a:rPr>
              <a:t>Recovery:</a:t>
            </a:r>
            <a:endParaRPr lang="en-US" b="1" i="0" dirty="0">
              <a:effectLst/>
            </a:endParaRPr>
          </a:p>
          <a:p>
            <a:pPr lvl="1" algn="just"/>
            <a:r>
              <a:rPr lang="en-US" b="0" i="0" dirty="0">
                <a:effectLst/>
              </a:rPr>
              <a:t> Atomicity guarantees that, in the event of a system failure or crash, the database can be restored to a consistent state. All changes made by a transaction are undone if it is interrupted or fails, and the database is then reset to its initial state using the undo log. This guarantees that, even in the event of failure, the database may be restored to a consistent condition.</a:t>
            </a:r>
            <a:endParaRPr lang="en-US" b="0" i="0" dirty="0">
              <a:effectLst/>
            </a:endParaRPr>
          </a:p>
          <a:p>
            <a:pPr algn="just">
              <a:buFont typeface="Arial" panose="020B0604020202020204" pitchFamily="34" charset="0"/>
              <a:buChar char="•"/>
            </a:pPr>
            <a:r>
              <a:rPr lang="en-US" b="1" i="0" dirty="0">
                <a:effectLst/>
              </a:rPr>
              <a:t>Concurrency:</a:t>
            </a:r>
            <a:r>
              <a:rPr lang="en-US" b="0" i="0" dirty="0">
                <a:effectLst/>
              </a:rPr>
              <a:t> </a:t>
            </a:r>
            <a:endParaRPr lang="en-US" b="0" i="0" dirty="0">
              <a:effectLst/>
            </a:endParaRPr>
          </a:p>
          <a:p>
            <a:pPr lvl="1" algn="just"/>
            <a:r>
              <a:rPr lang="en-US" b="0" i="0" dirty="0">
                <a:effectLst/>
              </a:rPr>
              <a:t>Atomicity makes assurance that transactions can run simultaneously without affecting one another. Each transaction is carried out independently of the others, and its modifications are kept separate. This guarantees that numerous users can access the database concurrently without resulting in conflicts or inconsistent data.</a:t>
            </a:r>
            <a:endParaRPr lang="en-US" b="0" i="0" dirty="0">
              <a:effectLst/>
            </a:endParaRPr>
          </a:p>
          <a:p>
            <a:pPr algn="just">
              <a:buFont typeface="Arial" panose="020B0604020202020204" pitchFamily="34" charset="0"/>
              <a:buChar char="•"/>
            </a:pPr>
            <a:r>
              <a:rPr lang="en-US" b="1" i="0" dirty="0">
                <a:effectLst/>
              </a:rPr>
              <a:t>Reliability:</a:t>
            </a:r>
            <a:r>
              <a:rPr lang="en-US" b="0" i="0" dirty="0">
                <a:effectLst/>
              </a:rPr>
              <a:t> </a:t>
            </a:r>
            <a:endParaRPr lang="en-US" b="0" i="0" dirty="0">
              <a:effectLst/>
            </a:endParaRPr>
          </a:p>
          <a:p>
            <a:pPr lvl="1" algn="just"/>
            <a:r>
              <a:rPr lang="en-US" b="0" i="0" dirty="0">
                <a:effectLst/>
              </a:rPr>
              <a:t>Even in the face of mistakes or failures, atomicity makes the guarantee that the database is trustworthy. By ensuring that transactions are atomic, the database remains consistent and reliable, even in the event of system failures, crashes, or errors.</a:t>
            </a:r>
            <a:endParaRPr lang="en-US" b="0" i="0" dirty="0">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effectLst/>
              </a:rPr>
              <a:t>Implementation of Atomicity:</a:t>
            </a:r>
            <a:endParaRPr lang="en-US" dirty="0"/>
          </a:p>
        </p:txBody>
      </p:sp>
      <p:sp>
        <p:nvSpPr>
          <p:cNvPr id="3" name="Content Placeholder 2"/>
          <p:cNvSpPr>
            <a:spLocks noGrp="1"/>
          </p:cNvSpPr>
          <p:nvPr>
            <p:ph idx="1"/>
          </p:nvPr>
        </p:nvSpPr>
        <p:spPr/>
        <p:txBody>
          <a:bodyPr/>
          <a:lstStyle/>
          <a:p>
            <a:pPr marL="0" indent="0" algn="just">
              <a:buNone/>
            </a:pPr>
            <a:r>
              <a:rPr lang="en-US" b="0" i="1" dirty="0">
                <a:effectLst/>
                <a:latin typeface="+mj-lt"/>
              </a:rPr>
              <a:t>Techniques to Implement Atomicity in DBMS:</a:t>
            </a:r>
            <a:endParaRPr lang="en-US" b="0" i="1" dirty="0">
              <a:effectLst/>
              <a:latin typeface="+mj-lt"/>
            </a:endParaRPr>
          </a:p>
          <a:p>
            <a:r>
              <a:rPr lang="en-US" b="1" i="0" dirty="0">
                <a:effectLst/>
                <a:latin typeface="+mj-lt"/>
              </a:rPr>
              <a:t>Undo Log</a:t>
            </a:r>
            <a:endParaRPr lang="en-US" b="1" i="0" dirty="0">
              <a:effectLst/>
              <a:latin typeface="+mj-lt"/>
            </a:endParaRPr>
          </a:p>
          <a:p>
            <a:r>
              <a:rPr lang="en-US" b="1" i="0" dirty="0">
                <a:effectLst/>
                <a:latin typeface="+mj-lt"/>
              </a:rPr>
              <a:t>Redo Log</a:t>
            </a:r>
            <a:endParaRPr lang="en-US" b="1" dirty="0">
              <a:latin typeface="+mj-lt"/>
            </a:endParaRPr>
          </a:p>
          <a:p>
            <a:r>
              <a:rPr lang="en-US" b="1" i="0" dirty="0">
                <a:effectLst/>
                <a:latin typeface="+mj-lt"/>
              </a:rPr>
              <a:t>Two-Phase Commit</a:t>
            </a:r>
            <a:endParaRPr lang="en-US" b="1" i="0" dirty="0">
              <a:effectLst/>
              <a:latin typeface="+mj-lt"/>
            </a:endParaRPr>
          </a:p>
          <a:p>
            <a:r>
              <a:rPr lang="en-US" b="1" i="0" dirty="0">
                <a:effectLst/>
                <a:latin typeface="+mj-lt"/>
              </a:rPr>
              <a:t>Locking</a:t>
            </a:r>
            <a:endParaRPr lang="en-US" i="1" dirty="0">
              <a:latin typeface="+mj-l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506"/>
            <a:ext cx="10515600" cy="6025845"/>
          </a:xfrm>
        </p:spPr>
        <p:txBody>
          <a:bodyPr>
            <a:noAutofit/>
          </a:bodyPr>
          <a:lstStyle/>
          <a:p>
            <a:pPr algn="just">
              <a:buFont typeface="Arial" panose="020B0604020202020204" pitchFamily="34" charset="0"/>
              <a:buChar char="•"/>
            </a:pPr>
            <a:r>
              <a:rPr lang="en-US" sz="2400" b="1" i="0" dirty="0">
                <a:solidFill>
                  <a:srgbClr val="000000"/>
                </a:solidFill>
                <a:effectLst/>
              </a:rPr>
              <a:t>Undo Log:</a:t>
            </a:r>
            <a:endParaRPr lang="en-US" sz="2400" b="1" i="0" dirty="0">
              <a:solidFill>
                <a:srgbClr val="000000"/>
              </a:solidFill>
              <a:effectLst/>
            </a:endParaRPr>
          </a:p>
          <a:p>
            <a:pPr lvl="1" algn="just"/>
            <a:r>
              <a:rPr lang="en-US" sz="2000" b="0" i="0" dirty="0">
                <a:solidFill>
                  <a:srgbClr val="000000"/>
                </a:solidFill>
                <a:effectLst/>
              </a:rPr>
              <a:t> An undo log is a mechanism used to keep track of the changes made by a transaction before it is committed to the database. If a transaction fails, the undo log is used to undo the changes made by the transaction, effectively rolling back the transaction. By doing this, the database is guaranteed to remain in a consistent condition.</a:t>
            </a:r>
            <a:endParaRPr lang="en-US" sz="20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Redo Log:</a:t>
            </a:r>
            <a:endParaRPr lang="en-US" sz="2400" b="1" i="0" dirty="0">
              <a:solidFill>
                <a:srgbClr val="000000"/>
              </a:solidFill>
              <a:effectLst/>
            </a:endParaRPr>
          </a:p>
          <a:p>
            <a:pPr lvl="1" algn="just"/>
            <a:r>
              <a:rPr lang="en-US" sz="2000" b="0" i="0" dirty="0">
                <a:solidFill>
                  <a:srgbClr val="000000"/>
                </a:solidFill>
                <a:effectLst/>
              </a:rPr>
              <a:t> A redo log is a mechanism used to keep track of the changes made by a transaction after it is committed to the database. If a system failure occurs after a transaction is committed but before its changes are written to disk, the redo log can be used to redo the changes and ensure that the database is consistent.</a:t>
            </a:r>
            <a:endParaRPr lang="en-US" sz="20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Two-Phase Commit:</a:t>
            </a:r>
            <a:endParaRPr lang="en-US" sz="2400" b="1" i="0" dirty="0">
              <a:solidFill>
                <a:srgbClr val="000000"/>
              </a:solidFill>
              <a:effectLst/>
            </a:endParaRPr>
          </a:p>
          <a:p>
            <a:pPr lvl="1" algn="just"/>
            <a:r>
              <a:rPr lang="en-US" sz="2000" b="0" i="0" dirty="0">
                <a:solidFill>
                  <a:srgbClr val="000000"/>
                </a:solidFill>
                <a:effectLst/>
              </a:rPr>
              <a:t> Two-phase commit is a protocol used to ensure that all nodes in a distributed system commit or abort a transaction together. This ensures that the transaction is executed atomically across all nodes and that the database remains consistent across the entire system.</a:t>
            </a:r>
            <a:endParaRPr lang="en-US" sz="2000" b="0" i="0" dirty="0">
              <a:solidFill>
                <a:srgbClr val="000000"/>
              </a:solidFill>
              <a:effectLst/>
            </a:endParaRPr>
          </a:p>
          <a:p>
            <a:pPr algn="just">
              <a:buFont typeface="Arial" panose="020B0604020202020204" pitchFamily="34" charset="0"/>
              <a:buChar char="•"/>
            </a:pPr>
            <a:r>
              <a:rPr lang="en-US" sz="2400" b="1" i="0" dirty="0">
                <a:solidFill>
                  <a:srgbClr val="000000"/>
                </a:solidFill>
                <a:effectLst/>
              </a:rPr>
              <a:t>Locking:</a:t>
            </a:r>
            <a:endParaRPr lang="en-US" sz="2400" b="1" i="0" dirty="0">
              <a:solidFill>
                <a:srgbClr val="000000"/>
              </a:solidFill>
              <a:effectLst/>
            </a:endParaRPr>
          </a:p>
          <a:p>
            <a:pPr lvl="1" algn="just"/>
            <a:r>
              <a:rPr lang="en-US" sz="2000" b="0" i="0" dirty="0">
                <a:solidFill>
                  <a:srgbClr val="000000"/>
                </a:solidFill>
                <a:effectLst/>
              </a:rPr>
              <a:t> Locking is a mechanism used to prevent multiple transactions from accessing the same data concurrently. By ensuring that only one transaction can edit a specific piece of data at once, locking helps to avoid conflicts and maintain the consistency of the database.</a:t>
            </a:r>
            <a:endParaRPr lang="en-US" sz="2000" b="0" i="0" dirty="0">
              <a:solidFill>
                <a:srgbClr val="000000"/>
              </a:solidFill>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effectLst/>
              </a:rPr>
              <a:t>Durability</a:t>
            </a:r>
            <a:endParaRPr lang="en-US" dirty="0"/>
          </a:p>
        </p:txBody>
      </p:sp>
      <p:sp>
        <p:nvSpPr>
          <p:cNvPr id="3" name="Content Placeholder 2"/>
          <p:cNvSpPr>
            <a:spLocks noGrp="1"/>
          </p:cNvSpPr>
          <p:nvPr>
            <p:ph idx="1"/>
          </p:nvPr>
        </p:nvSpPr>
        <p:spPr/>
        <p:txBody>
          <a:bodyPr/>
          <a:lstStyle/>
          <a:p>
            <a:r>
              <a:rPr lang="en-US" b="0" i="0" dirty="0">
                <a:effectLst/>
              </a:rPr>
              <a:t>One of the key characteristics of transactions in database management systems (DBMS) is durability, which guarantees that changes made by a transaction once it has been committed are permanently kept in the database and will not be lost even in the case of a system failure or catastrophe.</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effectLst/>
              </a:rPr>
              <a:t>Importance</a:t>
            </a:r>
            <a:endParaRPr lang="en-US" dirty="0"/>
          </a:p>
        </p:txBody>
      </p:sp>
      <p:sp>
        <p:nvSpPr>
          <p:cNvPr id="3" name="Content Placeholder 2"/>
          <p:cNvSpPr>
            <a:spLocks noGrp="1"/>
          </p:cNvSpPr>
          <p:nvPr>
            <p:ph idx="1"/>
          </p:nvPr>
        </p:nvSpPr>
        <p:spPr/>
        <p:txBody>
          <a:bodyPr/>
          <a:lstStyle/>
          <a:p>
            <a:pPr algn="just"/>
            <a:r>
              <a:rPr lang="en-US" b="0" i="0" dirty="0">
                <a:effectLst/>
              </a:rPr>
              <a:t>Durability is a critical property of transactions in database management systems (DBMS) that ensures that once a transaction is committed, its changes are permanently stored in the database and will not be lost, even in the event of a system failure or crash. </a:t>
            </a:r>
            <a:endParaRPr lang="en-US" b="0" i="0" dirty="0">
              <a:effectLst/>
            </a:endParaRPr>
          </a:p>
          <a:p>
            <a:pPr algn="just"/>
            <a:r>
              <a:rPr lang="en-US" b="0" i="0" dirty="0">
                <a:effectLst/>
              </a:rPr>
              <a:t>The following are some of the reasons why durability is essential in DBMS:</a:t>
            </a:r>
            <a:endParaRPr lang="en-US" b="0" i="0" dirty="0">
              <a:effectLst/>
            </a:endParaRPr>
          </a:p>
          <a:p>
            <a:pPr lvl="1" algn="just"/>
            <a:r>
              <a:rPr lang="en-US" b="1" i="0" dirty="0">
                <a:effectLst/>
              </a:rPr>
              <a:t>Data Integrity</a:t>
            </a:r>
            <a:endParaRPr lang="en-US" dirty="0"/>
          </a:p>
          <a:p>
            <a:pPr lvl="1" algn="just"/>
            <a:r>
              <a:rPr lang="en-US" b="1" i="0" dirty="0">
                <a:effectLst/>
              </a:rPr>
              <a:t>Reliability</a:t>
            </a:r>
            <a:endParaRPr lang="en-US" b="0" i="0" dirty="0">
              <a:effectLst/>
            </a:endParaRPr>
          </a:p>
          <a:p>
            <a:pPr lvl="1" algn="just"/>
            <a:r>
              <a:rPr lang="en-US" b="1" i="0" dirty="0">
                <a:effectLst/>
              </a:rPr>
              <a:t>Recovery</a:t>
            </a:r>
            <a:endParaRPr lang="en-US" b="1" i="0" dirty="0">
              <a:effectLst/>
            </a:endParaRPr>
          </a:p>
          <a:p>
            <a:pPr lvl="1" algn="just"/>
            <a:r>
              <a:rPr lang="en-US" b="1" i="0" dirty="0">
                <a:effectLst/>
              </a:rPr>
              <a:t>Availability</a:t>
            </a:r>
            <a:endParaRPr lang="en-US" b="0" i="0" dirty="0">
              <a:effectLst/>
            </a:endParaRPr>
          </a:p>
          <a:p>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7E9CCC8A-3357-44F7-80D1-B709E4E701D8}"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8904</Words>
  <Application>WPS Presentation</Application>
  <PresentationFormat>Widescreen</PresentationFormat>
  <Paragraphs>164</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inter-regular</vt:lpstr>
      <vt:lpstr>Segoe Print</vt:lpstr>
      <vt:lpstr>Calibri Light</vt:lpstr>
      <vt:lpstr>Calibri</vt:lpstr>
      <vt:lpstr>Microsoft YaHei</vt:lpstr>
      <vt:lpstr>Arial Unicode MS</vt:lpstr>
      <vt:lpstr>Office Theme</vt:lpstr>
      <vt:lpstr>DATABASE MANAGEMENT</vt:lpstr>
      <vt:lpstr>Introduction</vt:lpstr>
      <vt:lpstr>Atomicity</vt:lpstr>
      <vt:lpstr>Importance of Atomicity</vt:lpstr>
      <vt:lpstr>PowerPoint 演示文稿</vt:lpstr>
      <vt:lpstr>Implementation of Atomicity:</vt:lpstr>
      <vt:lpstr>PowerPoint 演示文稿</vt:lpstr>
      <vt:lpstr>Durability</vt:lpstr>
      <vt:lpstr>Importance</vt:lpstr>
      <vt:lpstr>PowerPoint 演示文稿</vt:lpstr>
      <vt:lpstr>Implementation of Durability in DBMS:</vt:lpstr>
      <vt:lpstr>PowerPoint 演示文稿</vt:lpstr>
      <vt:lpstr>Common Techniques used by DBMS to Implement Atomicity and Durability: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dc:title>
  <dc:creator>crosd ojha</dc:creator>
  <cp:lastModifiedBy>LENOVO</cp:lastModifiedBy>
  <cp:revision>3</cp:revision>
  <dcterms:created xsi:type="dcterms:W3CDTF">2023-06-28T15:14:00Z</dcterms:created>
  <dcterms:modified xsi:type="dcterms:W3CDTF">2023-08-19T16:49:42Z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D9C0FF402864449CB62D5F174EDC7864_12</vt:lpwstr>
  </property>
  <property fmtid="{D5CDD505-2E9C-101B-9397-08002B2CF9AE}" pid="3" name="KSOProductBuildVer">
    <vt:lpwstr>1033-12.2.0.13110</vt:lpwstr>
  </property>
</Properties>
</file>