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0" r:id="rId3"/>
    <p:sldId id="271" r:id="rId4"/>
    <p:sldId id="257" r:id="rId5"/>
    <p:sldId id="258" r:id="rId6"/>
    <p:sldId id="274" r:id="rId7"/>
    <p:sldId id="259" r:id="rId8"/>
    <p:sldId id="273" r:id="rId9"/>
    <p:sldId id="280" r:id="rId10"/>
    <p:sldId id="281" r:id="rId11"/>
    <p:sldId id="282" r:id="rId12"/>
    <p:sldId id="283" r:id="rId13"/>
    <p:sldId id="284" r:id="rId14"/>
    <p:sldId id="285" r:id="rId15"/>
    <p:sldId id="286" r:id="rId16"/>
    <p:sldId id="260" r:id="rId17"/>
    <p:sldId id="275"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B68B4F5-E81B-44E9-91F2-BD2118FA1E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5A375-F766-417C-953C-D7509A65074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68B4F5-E81B-44E9-91F2-BD2118FA1E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5A375-F766-417C-953C-D7509A65074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68B4F5-E81B-44E9-91F2-BD2118FA1E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5A375-F766-417C-953C-D7509A65074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68B4F5-E81B-44E9-91F2-BD2118FA1E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5A375-F766-417C-953C-D7509A65074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B68B4F5-E81B-44E9-91F2-BD2118FA1E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5A375-F766-417C-953C-D7509A65074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B68B4F5-E81B-44E9-91F2-BD2118FA1E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5A375-F766-417C-953C-D7509A65074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B68B4F5-E81B-44E9-91F2-BD2118FA1E0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5A375-F766-417C-953C-D7509A65074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B68B4F5-E81B-44E9-91F2-BD2118FA1E0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5A375-F766-417C-953C-D7509A65074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8B4F5-E81B-44E9-91F2-BD2118FA1E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B5A375-F766-417C-953C-D7509A65074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68B4F5-E81B-44E9-91F2-BD2118FA1E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5A375-F766-417C-953C-D7509A65074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68B4F5-E81B-44E9-91F2-BD2118FA1E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5A375-F766-417C-953C-D7509A65074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8B4F5-E81B-44E9-91F2-BD2118FA1E0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5A375-F766-417C-953C-D7509A65074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MANAGEMENT</a:t>
            </a:r>
            <a:endParaRPr lang="en-US" dirty="0"/>
          </a:p>
        </p:txBody>
      </p:sp>
      <p:sp>
        <p:nvSpPr>
          <p:cNvPr id="3" name="Subtitle 2"/>
          <p:cNvSpPr>
            <a:spLocks noGrp="1"/>
          </p:cNvSpPr>
          <p:nvPr>
            <p:ph type="subTitle" idx="1"/>
          </p:nvPr>
        </p:nvSpPr>
        <p:spPr>
          <a:xfrm>
            <a:off x="1524000" y="3583377"/>
            <a:ext cx="9144000" cy="1655762"/>
          </a:xfrm>
        </p:spPr>
        <p:txBody>
          <a:bodyPr>
            <a:normAutofit/>
          </a:bodyPr>
          <a:lstStyle/>
          <a:p>
            <a:r>
              <a:rPr lang="en-US" sz="3200" b="1" dirty="0">
                <a:latin typeface="+mj-lt"/>
              </a:rPr>
              <a:t>Chapter 9:</a:t>
            </a:r>
            <a:endParaRPr lang="en-US" sz="3200" b="1" dirty="0">
              <a:latin typeface="+mj-lt"/>
            </a:endParaRPr>
          </a:p>
          <a:p>
            <a:r>
              <a:rPr lang="en-US" sz="3200" b="1" dirty="0">
                <a:latin typeface="+mj-lt"/>
              </a:rPr>
              <a:t>Transaction Management</a:t>
            </a:r>
            <a:endParaRPr lang="en-US" sz="3200" b="1" dirty="0">
              <a:latin typeface="+mj-lt"/>
            </a:endParaRPr>
          </a:p>
          <a:p>
            <a:r>
              <a:rPr lang="en-US" i="1" dirty="0">
                <a:latin typeface="+mj-lt"/>
              </a:rPr>
              <a:t>9.2.2 Serializability</a:t>
            </a:r>
            <a:endParaRPr lang="en-US" i="1" dirty="0">
              <a:latin typeface="+mj-lt"/>
            </a:endParaRPr>
          </a:p>
        </p:txBody>
      </p:sp>
      <p:sp>
        <p:nvSpPr>
          <p:cNvPr id="4" name="Slide Number Placeholder 3"/>
          <p:cNvSpPr>
            <a:spLocks noGrp="1"/>
          </p:cNvSpPr>
          <p:nvPr>
            <p:ph type="sldNum" sz="quarter" idx="12"/>
          </p:nvPr>
        </p:nvSpPr>
        <p:spPr/>
        <p:txBody>
          <a:bodyPr/>
          <a:lstStyle/>
          <a:p>
            <a:fld id="{4374820C-9253-4A5D-81F8-5500DFD04413}" type="slidenum">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a:t>
            </a:r>
            <a:endParaRPr lang="en-US"/>
          </a:p>
        </p:txBody>
      </p:sp>
      <p:sp>
        <p:nvSpPr>
          <p:cNvPr id="3" name="Content Placeholder 2"/>
          <p:cNvSpPr>
            <a:spLocks noGrp="1"/>
          </p:cNvSpPr>
          <p:nvPr>
            <p:ph idx="1"/>
          </p:nvPr>
        </p:nvSpPr>
        <p:spPr/>
        <p:txBody>
          <a:bodyPr/>
          <a:p>
            <a:r>
              <a:rPr lang="en-US"/>
              <a:t>Consider the schedule S: r1(x) r1(y) w2(x) w1(x) r2(y)</a:t>
            </a:r>
            <a:endParaRPr lang="en-US"/>
          </a:p>
          <a:p>
            <a:pPr marL="0" indent="0">
              <a:buNone/>
            </a:pPr>
            <a:r>
              <a:rPr lang="en-US"/>
              <a:t>Convert to table form:</a:t>
            </a:r>
            <a:endParaRPr lang="en-US"/>
          </a:p>
          <a:p>
            <a:pPr marL="0" indent="0">
              <a:buNone/>
            </a:pPr>
            <a:endParaRPr lang="en-US"/>
          </a:p>
        </p:txBody>
      </p:sp>
      <p:graphicFrame>
        <p:nvGraphicFramePr>
          <p:cNvPr id="4" name="Table 3"/>
          <p:cNvGraphicFramePr/>
          <p:nvPr/>
        </p:nvGraphicFramePr>
        <p:xfrm>
          <a:off x="1433830" y="3048635"/>
          <a:ext cx="8533130" cy="2667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a:t>T1</a:t>
                      </a:r>
                      <a:endParaRPr lang="en-US"/>
                    </a:p>
                  </a:txBody>
                  <a:tcPr/>
                </a:tc>
                <a:tc>
                  <a:txBody>
                    <a:bodyPr/>
                    <a:p>
                      <a:pPr>
                        <a:buNone/>
                      </a:pPr>
                      <a:r>
                        <a:rPr lang="en-US"/>
                        <a:t>T2</a:t>
                      </a:r>
                      <a:endParaRPr lang="en-US"/>
                    </a:p>
                  </a:txBody>
                  <a:tcPr/>
                </a:tc>
              </a:tr>
              <a:tr h="381000">
                <a:tc>
                  <a:txBody>
                    <a:bodyPr/>
                    <a:p>
                      <a:pPr>
                        <a:buNone/>
                      </a:pPr>
                      <a:r>
                        <a:rPr lang="en-US"/>
                        <a:t>R(X)</a:t>
                      </a:r>
                      <a:endParaRPr lang="en-US"/>
                    </a:p>
                  </a:txBody>
                  <a:tcPr/>
                </a:tc>
                <a:tc>
                  <a:txBody>
                    <a:bodyPr/>
                    <a:p>
                      <a:pPr>
                        <a:buNone/>
                      </a:pPr>
                      <a:endParaRPr lang="en-US"/>
                    </a:p>
                  </a:txBody>
                  <a:tcPr/>
                </a:tc>
              </a:tr>
              <a:tr h="381000">
                <a:tc>
                  <a:txBody>
                    <a:bodyPr/>
                    <a:p>
                      <a:pPr>
                        <a:buNone/>
                      </a:pPr>
                      <a:r>
                        <a:rPr lang="en-US"/>
                        <a:t>R(Y)</a:t>
                      </a:r>
                      <a:endParaRPr lang="en-US"/>
                    </a:p>
                  </a:txBody>
                  <a:tcPr/>
                </a:tc>
                <a:tc>
                  <a:txBody>
                    <a:bodyPr/>
                    <a:p>
                      <a:pPr>
                        <a:buNone/>
                      </a:pPr>
                      <a:endParaRPr lang="en-US"/>
                    </a:p>
                  </a:txBody>
                  <a:tcPr/>
                </a:tc>
              </a:tr>
              <a:tr h="381000">
                <a:tc>
                  <a:txBody>
                    <a:bodyPr/>
                    <a:p>
                      <a:pPr>
                        <a:buNone/>
                      </a:pPr>
                      <a:endParaRPr lang="en-US"/>
                    </a:p>
                  </a:txBody>
                  <a:tcPr/>
                </a:tc>
                <a:tc>
                  <a:txBody>
                    <a:bodyPr/>
                    <a:p>
                      <a:pPr>
                        <a:buNone/>
                      </a:pPr>
                      <a:r>
                        <a:rPr lang="en-US"/>
                        <a:t>W(X)</a:t>
                      </a:r>
                      <a:endParaRPr lang="en-US"/>
                    </a:p>
                  </a:txBody>
                  <a:tcPr/>
                </a:tc>
              </a:tr>
              <a:tr h="381000">
                <a:tc>
                  <a:txBody>
                    <a:bodyPr/>
                    <a:p>
                      <a:pPr>
                        <a:buNone/>
                      </a:pPr>
                      <a:r>
                        <a:rPr lang="en-US"/>
                        <a:t>W(X)</a:t>
                      </a:r>
                      <a:endParaRPr lang="en-US"/>
                    </a:p>
                  </a:txBody>
                  <a:tcPr/>
                </a:tc>
                <a:tc>
                  <a:txBody>
                    <a:bodyPr/>
                    <a:p>
                      <a:pPr>
                        <a:buNone/>
                      </a:pPr>
                      <a:endParaRPr lang="en-US"/>
                    </a:p>
                  </a:txBody>
                  <a:tcPr/>
                </a:tc>
              </a:tr>
              <a:tr h="381000">
                <a:tc>
                  <a:txBody>
                    <a:bodyPr/>
                    <a:p>
                      <a:pPr>
                        <a:buNone/>
                      </a:pPr>
                      <a:endParaRPr lang="en-US"/>
                    </a:p>
                  </a:txBody>
                  <a:tcPr/>
                </a:tc>
                <a:tc>
                  <a:txBody>
                    <a:bodyPr/>
                    <a:p>
                      <a:pPr>
                        <a:buNone/>
                      </a:pPr>
                      <a:r>
                        <a:rPr lang="en-US"/>
                        <a:t>R(Y)</a:t>
                      </a:r>
                      <a:endParaRPr lang="en-US"/>
                    </a:p>
                  </a:txBody>
                  <a:tcPr/>
                </a:tc>
              </a:tr>
              <a:tr h="381000">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Creating Precedence Graph</a:t>
            </a:r>
            <a:endParaRPr lang="en-US"/>
          </a:p>
        </p:txBody>
      </p:sp>
      <p:sp>
        <p:nvSpPr>
          <p:cNvPr id="3" name="Content Placeholder 2"/>
          <p:cNvSpPr>
            <a:spLocks noGrp="1"/>
          </p:cNvSpPr>
          <p:nvPr>
            <p:ph idx="1"/>
          </p:nvPr>
        </p:nvSpPr>
        <p:spPr/>
        <p:txBody>
          <a:bodyPr/>
          <a:p>
            <a:r>
              <a:rPr lang="en-US"/>
              <a:t>Step 1: Make two nodes corresponding to Transaction T1 and T2.</a:t>
            </a:r>
            <a:endParaRPr lang="en-US"/>
          </a:p>
          <a:p>
            <a:endParaRPr lang="en-US"/>
          </a:p>
          <a:p>
            <a:endParaRPr lang="en-US"/>
          </a:p>
          <a:p>
            <a:endParaRPr lang="en-US"/>
          </a:p>
          <a:p>
            <a:r>
              <a:rPr lang="en-US"/>
              <a:t>Step 2: For the conflicting pair r1(x) w2(x), where r1(x) happens before w2(x), draw an edge from T1 to T2.</a:t>
            </a:r>
            <a:endParaRPr lang="en-US"/>
          </a:p>
          <a:p>
            <a:endParaRPr lang="en-US"/>
          </a:p>
          <a:p>
            <a:endParaRPr lang="en-US"/>
          </a:p>
          <a:p>
            <a:pPr marL="0" indent="0">
              <a:buNone/>
            </a:pPr>
            <a:endParaRPr lang="en-US"/>
          </a:p>
        </p:txBody>
      </p:sp>
      <p:pic>
        <p:nvPicPr>
          <p:cNvPr id="4" name="Picture 3"/>
          <p:cNvPicPr>
            <a:picLocks noChangeAspect="1"/>
          </p:cNvPicPr>
          <p:nvPr/>
        </p:nvPicPr>
        <p:blipFill>
          <a:blip r:embed="rId1"/>
          <a:stretch>
            <a:fillRect/>
          </a:stretch>
        </p:blipFill>
        <p:spPr>
          <a:xfrm>
            <a:off x="1733550" y="2527300"/>
            <a:ext cx="2139950" cy="901700"/>
          </a:xfrm>
          <a:prstGeom prst="rect">
            <a:avLst/>
          </a:prstGeom>
        </p:spPr>
      </p:pic>
      <p:pic>
        <p:nvPicPr>
          <p:cNvPr id="7" name="Picture 6"/>
          <p:cNvPicPr>
            <a:picLocks noChangeAspect="1"/>
          </p:cNvPicPr>
          <p:nvPr/>
        </p:nvPicPr>
        <p:blipFill>
          <a:blip r:embed="rId2"/>
          <a:stretch>
            <a:fillRect/>
          </a:stretch>
        </p:blipFill>
        <p:spPr>
          <a:xfrm>
            <a:off x="2235835" y="5041900"/>
            <a:ext cx="2101850" cy="768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Step 3: For the conflicting pair w2(x) w1(x), where w2(x) happens before w1(x), draw an edge from T2 to T1.</a:t>
            </a:r>
            <a:endParaRPr lang="en-US"/>
          </a:p>
          <a:p>
            <a:endParaRPr lang="en-US"/>
          </a:p>
          <a:p>
            <a:endParaRPr lang="en-US"/>
          </a:p>
          <a:p>
            <a:r>
              <a:rPr lang="en-US"/>
              <a:t>Since the graph is cyclic, we can conclude that it is not conflict serializable to any schedule serial schedule.</a:t>
            </a:r>
            <a:endParaRPr lang="en-US"/>
          </a:p>
        </p:txBody>
      </p:sp>
      <p:pic>
        <p:nvPicPr>
          <p:cNvPr id="4" name="Picture 3"/>
          <p:cNvPicPr>
            <a:picLocks noChangeAspect="1"/>
          </p:cNvPicPr>
          <p:nvPr/>
        </p:nvPicPr>
        <p:blipFill>
          <a:blip r:embed="rId1"/>
          <a:stretch>
            <a:fillRect/>
          </a:stretch>
        </p:blipFill>
        <p:spPr>
          <a:xfrm>
            <a:off x="1344295" y="2694305"/>
            <a:ext cx="2063750" cy="1206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Example2</a:t>
            </a:r>
            <a:endParaRPr lang="en-US"/>
          </a:p>
        </p:txBody>
      </p:sp>
      <p:sp>
        <p:nvSpPr>
          <p:cNvPr id="3" name="Content Placeholder 2"/>
          <p:cNvSpPr>
            <a:spLocks noGrp="1"/>
          </p:cNvSpPr>
          <p:nvPr>
            <p:ph idx="1"/>
          </p:nvPr>
        </p:nvSpPr>
        <p:spPr/>
        <p:txBody>
          <a:bodyPr/>
          <a:p>
            <a:r>
              <a:rPr lang="en-US"/>
              <a:t>Consider another schedule S1: r1(x) r3(y) w1(x) w2(y) r3(x) w2(x)</a:t>
            </a:r>
            <a:endParaRPr lang="en-US"/>
          </a:p>
          <a:p>
            <a:endParaRPr lang="en-US"/>
          </a:p>
        </p:txBody>
      </p:sp>
      <p:graphicFrame>
        <p:nvGraphicFramePr>
          <p:cNvPr id="4" name="Table 3"/>
          <p:cNvGraphicFramePr/>
          <p:nvPr/>
        </p:nvGraphicFramePr>
        <p:xfrm>
          <a:off x="1280160" y="2512695"/>
          <a:ext cx="8533765" cy="2667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r>
                        <a:rPr lang="en-US"/>
                        <a:t>T1</a:t>
                      </a:r>
                      <a:endParaRPr lang="en-US"/>
                    </a:p>
                  </a:txBody>
                  <a:tcPr/>
                </a:tc>
                <a:tc>
                  <a:txBody>
                    <a:bodyPr/>
                    <a:p>
                      <a:pPr>
                        <a:buNone/>
                      </a:pPr>
                      <a:r>
                        <a:rPr lang="en-US"/>
                        <a:t>T2</a:t>
                      </a:r>
                      <a:endParaRPr lang="en-US"/>
                    </a:p>
                  </a:txBody>
                  <a:tcPr/>
                </a:tc>
                <a:tc>
                  <a:txBody>
                    <a:bodyPr/>
                    <a:p>
                      <a:pPr>
                        <a:buNone/>
                      </a:pPr>
                      <a:r>
                        <a:rPr lang="en-US"/>
                        <a:t>T3</a:t>
                      </a:r>
                      <a:endParaRPr lang="en-US"/>
                    </a:p>
                  </a:txBody>
                  <a:tcPr/>
                </a:tc>
              </a:tr>
              <a:tr h="381000">
                <a:tc>
                  <a:txBody>
                    <a:bodyPr/>
                    <a:p>
                      <a:pPr>
                        <a:buNone/>
                      </a:pPr>
                      <a:r>
                        <a:rPr lang="en-US"/>
                        <a:t>R(X)</a:t>
                      </a:r>
                      <a:endParaRPr lang="en-US"/>
                    </a:p>
                  </a:txBody>
                  <a:tcPr/>
                </a:tc>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c>
                  <a:txBody>
                    <a:bodyPr/>
                    <a:p>
                      <a:pPr>
                        <a:buNone/>
                      </a:pPr>
                      <a:r>
                        <a:rPr lang="en-US"/>
                        <a:t>R(Y)</a:t>
                      </a:r>
                      <a:endParaRPr lang="en-US"/>
                    </a:p>
                  </a:txBody>
                  <a:tcPr/>
                </a:tc>
              </a:tr>
              <a:tr h="381000">
                <a:tc>
                  <a:txBody>
                    <a:bodyPr/>
                    <a:p>
                      <a:pPr>
                        <a:buNone/>
                      </a:pPr>
                      <a:r>
                        <a:rPr lang="en-US"/>
                        <a:t>W(X)</a:t>
                      </a:r>
                      <a:endParaRPr lang="en-US"/>
                    </a:p>
                  </a:txBody>
                  <a:tcPr/>
                </a:tc>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r>
                        <a:rPr lang="en-US"/>
                        <a:t>W(Y)</a:t>
                      </a: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c>
                  <a:txBody>
                    <a:bodyPr/>
                    <a:p>
                      <a:pPr>
                        <a:buNone/>
                      </a:pPr>
                      <a:r>
                        <a:rPr lang="en-US"/>
                        <a:t>R(X)</a:t>
                      </a:r>
                      <a:endParaRPr lang="en-US"/>
                    </a:p>
                  </a:txBody>
                  <a:tcPr/>
                </a:tc>
              </a:tr>
              <a:tr h="381000">
                <a:tc>
                  <a:txBody>
                    <a:bodyPr/>
                    <a:p>
                      <a:pPr>
                        <a:buNone/>
                      </a:pPr>
                      <a:endParaRPr lang="en-US"/>
                    </a:p>
                  </a:txBody>
                  <a:tcPr/>
                </a:tc>
                <a:tc>
                  <a:txBody>
                    <a:bodyPr/>
                    <a:p>
                      <a:pPr>
                        <a:buNone/>
                      </a:pPr>
                      <a:r>
                        <a:rPr lang="en-US"/>
                        <a:t>W(X)</a:t>
                      </a:r>
                      <a:endParaRPr lang="en-US"/>
                    </a:p>
                  </a:txBody>
                  <a:tcPr/>
                </a:tc>
                <a:tc>
                  <a:txBody>
                    <a:bodyPr/>
                    <a:p>
                      <a:pPr>
                        <a:buNone/>
                      </a:pP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Precedence Graph</a:t>
            </a:r>
            <a:endParaRPr lang="en-US"/>
          </a:p>
        </p:txBody>
      </p:sp>
      <p:pic>
        <p:nvPicPr>
          <p:cNvPr id="4" name="Content Placeholder 3"/>
          <p:cNvPicPr>
            <a:picLocks noChangeAspect="1"/>
          </p:cNvPicPr>
          <p:nvPr>
            <p:ph idx="1"/>
          </p:nvPr>
        </p:nvPicPr>
        <p:blipFill>
          <a:blip r:embed="rId1"/>
          <a:stretch>
            <a:fillRect/>
          </a:stretch>
        </p:blipFill>
        <p:spPr>
          <a:xfrm>
            <a:off x="2345055" y="1280795"/>
            <a:ext cx="5227320" cy="3843655"/>
          </a:xfrm>
          <a:prstGeom prst="rect">
            <a:avLst/>
          </a:prstGeom>
        </p:spPr>
      </p:pic>
      <p:sp>
        <p:nvSpPr>
          <p:cNvPr id="5" name="Text Box 4"/>
          <p:cNvSpPr txBox="1"/>
          <p:nvPr/>
        </p:nvSpPr>
        <p:spPr>
          <a:xfrm>
            <a:off x="838835" y="5311775"/>
            <a:ext cx="9819640" cy="1036320"/>
          </a:xfrm>
          <a:prstGeom prst="rect">
            <a:avLst/>
          </a:prstGeom>
          <a:noFill/>
        </p:spPr>
        <p:txBody>
          <a:bodyPr wrap="square" rtlCol="0">
            <a:noAutofit/>
          </a:bodyPr>
          <a:p>
            <a:r>
              <a:rPr lang="en-US" sz="2800"/>
              <a:t>The graph for this schedule is: </a:t>
            </a:r>
            <a:endParaRPr lang="en-US" sz="2800"/>
          </a:p>
          <a:p>
            <a:r>
              <a:rPr lang="en-US" sz="2800" b="1"/>
              <a:t>Since the graph is acyclic, the schedule is conflict serializable.</a:t>
            </a:r>
            <a:endParaRPr lang="en-US" sz="2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1F1F1F"/>
                </a:solidFill>
                <a:effectLst/>
                <a:latin typeface="Calibri Light" panose="020F0302020204030204" charset="0"/>
                <a:cs typeface="Calibri Light" panose="020F0302020204030204" charset="0"/>
              </a:rPr>
              <a:t>View serializability </a:t>
            </a:r>
            <a:endParaRPr lang="en-US" dirty="0">
              <a:latin typeface="Calibri Light" panose="020F0302020204030204" charset="0"/>
              <a:cs typeface="Calibri Light" panose="020F0302020204030204" charset="0"/>
            </a:endParaRPr>
          </a:p>
        </p:txBody>
      </p:sp>
      <p:sp>
        <p:nvSpPr>
          <p:cNvPr id="3" name="Content Placeholder 2"/>
          <p:cNvSpPr>
            <a:spLocks noGrp="1"/>
          </p:cNvSpPr>
          <p:nvPr>
            <p:ph idx="1"/>
          </p:nvPr>
        </p:nvSpPr>
        <p:spPr/>
        <p:txBody>
          <a:bodyPr>
            <a:normAutofit/>
          </a:bodyPr>
          <a:lstStyle/>
          <a:p>
            <a:r>
              <a:rPr lang="en-US" b="0" i="0" dirty="0">
                <a:solidFill>
                  <a:srgbClr val="1F1F1F"/>
                </a:solidFill>
                <a:effectLst/>
                <a:latin typeface="Calibri" panose="020F0502020204030204" charset="0"/>
                <a:cs typeface="Calibri" panose="020F0502020204030204" charset="0"/>
              </a:rPr>
              <a:t>View serializability is a type of serializability that ensures that the results of executing a set of transactions concurrently are the same as if the transactions were executed serially, under a given view. A view is a set of data items that are relevant to a particular user or application.</a:t>
            </a:r>
            <a:endParaRPr lang="en-US" b="0" i="0" dirty="0">
              <a:solidFill>
                <a:srgbClr val="1F1F1F"/>
              </a:solidFill>
              <a:effectLst/>
              <a:latin typeface="Calibri" panose="020F0502020204030204" charset="0"/>
              <a:cs typeface="Calibri" panose="020F0502020204030204" charset="0"/>
            </a:endParaRPr>
          </a:p>
          <a:p>
            <a:r>
              <a:rPr lang="en-US" b="0" i="0" dirty="0">
                <a:solidFill>
                  <a:srgbClr val="1F1F1F"/>
                </a:solidFill>
                <a:effectLst/>
                <a:latin typeface="Calibri" panose="020F0502020204030204" charset="0"/>
                <a:cs typeface="Calibri" panose="020F0502020204030204" charset="0"/>
              </a:rPr>
              <a:t>For example, if two users are both viewing the same data item, view serializability ensures that they will not see different versions of the data item if they both execute transactions that modify the data item.</a:t>
            </a:r>
            <a:endParaRPr lang="en-US" b="0" i="0" dirty="0">
              <a:solidFill>
                <a:srgbClr val="1F1F1F"/>
              </a:solidFill>
              <a:effectLst/>
              <a:latin typeface="Calibri" panose="020F0502020204030204" charset="0"/>
              <a:cs typeface="Calibri" panose="020F0502020204030204" charset="0"/>
            </a:endParaRPr>
          </a:p>
          <a:p>
            <a:endParaRPr lang="en-US" dirty="0">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l"/>
            <a:r>
              <a:rPr lang="en-US" b="1" i="0" dirty="0">
                <a:solidFill>
                  <a:srgbClr val="343434"/>
                </a:solidFill>
                <a:effectLst/>
              </a:rPr>
              <a:t>View Equivalent</a:t>
            </a:r>
            <a:r>
              <a:rPr lang="en-US" dirty="0">
                <a:solidFill>
                  <a:srgbClr val="343434"/>
                </a:solidFill>
              </a:rPr>
              <a:t> : </a:t>
            </a:r>
            <a:r>
              <a:rPr lang="en-US" b="0" i="0" dirty="0">
                <a:solidFill>
                  <a:srgbClr val="343434"/>
                </a:solidFill>
                <a:effectLst/>
              </a:rPr>
              <a:t>Two view equivalent schedules S1 and S2 should satisfy the following conditions:</a:t>
            </a:r>
            <a:endParaRPr lang="en-US" b="0" i="0" dirty="0">
              <a:solidFill>
                <a:srgbClr val="343434"/>
              </a:solidFill>
              <a:effectLst/>
            </a:endParaRPr>
          </a:p>
          <a:p>
            <a:pPr marL="514350" indent="-514350" algn="l">
              <a:buFont typeface="+mj-lt"/>
              <a:buAutoNum type="arabicPeriod"/>
            </a:pPr>
            <a:r>
              <a:rPr lang="en-US" b="1" i="0" dirty="0">
                <a:solidFill>
                  <a:srgbClr val="343434"/>
                </a:solidFill>
                <a:effectLst/>
              </a:rPr>
              <a:t>Initial Read</a:t>
            </a:r>
            <a:endParaRPr lang="en-US" b="0" i="0" dirty="0">
              <a:solidFill>
                <a:srgbClr val="343434"/>
              </a:solidFill>
              <a:effectLst/>
            </a:endParaRPr>
          </a:p>
          <a:p>
            <a:pPr lvl="1"/>
            <a:r>
              <a:rPr lang="en-US" b="0" i="0" dirty="0">
                <a:solidFill>
                  <a:srgbClr val="343434"/>
                </a:solidFill>
                <a:effectLst/>
              </a:rPr>
              <a:t>The initial read of both the schedules </a:t>
            </a:r>
            <a:r>
              <a:rPr lang="en-US" b="1" i="1" dirty="0">
                <a:solidFill>
                  <a:srgbClr val="343434"/>
                </a:solidFill>
                <a:effectLst/>
              </a:rPr>
              <a:t>must be in the same transaction.</a:t>
            </a:r>
            <a:endParaRPr lang="en-US" b="0" i="0" dirty="0">
              <a:solidFill>
                <a:srgbClr val="343434"/>
              </a:solidFill>
              <a:effectLst/>
            </a:endParaRPr>
          </a:p>
          <a:p>
            <a:pPr lvl="1"/>
            <a:r>
              <a:rPr lang="en-US" b="0" i="0" dirty="0">
                <a:solidFill>
                  <a:srgbClr val="343434"/>
                </a:solidFill>
                <a:effectLst/>
              </a:rPr>
              <a:t>Suppose two schedule S1 and S2. In schedule S1, if a transaction</a:t>
            </a:r>
            <a:r>
              <a:rPr lang="en-US" b="1" i="1" dirty="0">
                <a:solidFill>
                  <a:srgbClr val="343434"/>
                </a:solidFill>
                <a:effectLst/>
              </a:rPr>
              <a:t> T1 is reading the data item A, then in S2, transaction T1 should also read A.</a:t>
            </a:r>
            <a:endParaRPr lang="en-US" b="0" i="0" dirty="0">
              <a:solidFill>
                <a:srgbClr val="343434"/>
              </a:solidFill>
              <a:effectLst/>
            </a:endParaRPr>
          </a:p>
          <a:p>
            <a:pPr lvl="1"/>
            <a:r>
              <a:rPr lang="en-US" b="0" i="0" dirty="0">
                <a:solidFill>
                  <a:srgbClr val="343434"/>
                </a:solidFill>
                <a:effectLst/>
              </a:rPr>
              <a:t>The two schedules S1 and S2 are view equivalent because Initial read operation in S1 is done by T1 and in S2 also it is done by T1.</a:t>
            </a:r>
            <a:endParaRPr lang="en-US" b="0" i="0" dirty="0">
              <a:solidFill>
                <a:srgbClr val="343434"/>
              </a:solidFill>
              <a:effectLst/>
            </a:endParaRPr>
          </a:p>
          <a:p>
            <a:pPr marL="514350" indent="-514350" algn="l">
              <a:buFont typeface="+mj-lt"/>
              <a:buAutoNum type="arabicPeriod"/>
            </a:pPr>
            <a:r>
              <a:rPr lang="en-US" b="1" i="0" dirty="0">
                <a:solidFill>
                  <a:srgbClr val="343434"/>
                </a:solidFill>
                <a:effectLst/>
              </a:rPr>
              <a:t>Updated Read</a:t>
            </a:r>
            <a:endParaRPr lang="en-US" b="0" i="0" dirty="0">
              <a:solidFill>
                <a:srgbClr val="343434"/>
              </a:solidFill>
              <a:effectLst/>
            </a:endParaRPr>
          </a:p>
          <a:p>
            <a:pPr lvl="1"/>
            <a:r>
              <a:rPr lang="en-US" b="0" i="0" dirty="0">
                <a:solidFill>
                  <a:srgbClr val="343434"/>
                </a:solidFill>
                <a:effectLst/>
              </a:rPr>
              <a:t>Suppose in schedule S1, if transaction </a:t>
            </a:r>
            <a:r>
              <a:rPr lang="en-US" b="1" i="1" dirty="0">
                <a:solidFill>
                  <a:srgbClr val="343434"/>
                </a:solidFill>
                <a:effectLst/>
              </a:rPr>
              <a:t>Tm is reading A which is updated by transaction Tn then in S2 also, Tm should read A which is updated by Tn.</a:t>
            </a:r>
            <a:endParaRPr lang="en-US" b="0" i="0" dirty="0">
              <a:solidFill>
                <a:srgbClr val="343434"/>
              </a:solidFill>
              <a:effectLst/>
            </a:endParaRPr>
          </a:p>
          <a:p>
            <a:pPr lvl="1"/>
            <a:r>
              <a:rPr lang="en-US" b="0" i="0" dirty="0">
                <a:solidFill>
                  <a:srgbClr val="343434"/>
                </a:solidFill>
                <a:effectLst/>
              </a:rPr>
              <a:t>The two schedules are </a:t>
            </a:r>
            <a:r>
              <a:rPr lang="en-US" b="1" i="1" dirty="0">
                <a:solidFill>
                  <a:srgbClr val="343434"/>
                </a:solidFill>
                <a:effectLst/>
              </a:rPr>
              <a:t>not view equal</a:t>
            </a:r>
            <a:r>
              <a:rPr lang="en-US" b="0" i="0" dirty="0">
                <a:solidFill>
                  <a:srgbClr val="343434"/>
                </a:solidFill>
                <a:effectLst/>
              </a:rPr>
              <a:t> because,</a:t>
            </a:r>
            <a:r>
              <a:rPr lang="en-US" b="1" i="1" dirty="0">
                <a:solidFill>
                  <a:srgbClr val="343434"/>
                </a:solidFill>
                <a:effectLst/>
              </a:rPr>
              <a:t> in S1,transaction T3 is reading A updated by transaction T2 and in S2, transaction T3 is reading A which is updated by transaction T1.</a:t>
            </a:r>
            <a:endParaRPr lang="en-US" b="0" i="0" dirty="0">
              <a:solidFill>
                <a:srgbClr val="343434"/>
              </a:solidFill>
              <a:effectLst/>
            </a:endParaRPr>
          </a:p>
          <a:p>
            <a:pPr marL="514350" indent="-514350" algn="l">
              <a:buFont typeface="+mj-lt"/>
              <a:buAutoNum type="arabicPeriod"/>
            </a:pPr>
            <a:r>
              <a:rPr lang="en-US" b="1" i="0" dirty="0">
                <a:solidFill>
                  <a:srgbClr val="343434"/>
                </a:solidFill>
                <a:effectLst/>
              </a:rPr>
              <a:t>Final Write</a:t>
            </a:r>
            <a:endParaRPr lang="en-US" b="0" i="0" dirty="0">
              <a:solidFill>
                <a:srgbClr val="343434"/>
              </a:solidFill>
              <a:effectLst/>
            </a:endParaRPr>
          </a:p>
          <a:p>
            <a:pPr lvl="1"/>
            <a:r>
              <a:rPr lang="en-US" b="0" i="0" dirty="0">
                <a:solidFill>
                  <a:srgbClr val="343434"/>
                </a:solidFill>
                <a:effectLst/>
              </a:rPr>
              <a:t>A final write must be the</a:t>
            </a:r>
            <a:r>
              <a:rPr lang="en-US" b="1" i="1" dirty="0">
                <a:solidFill>
                  <a:srgbClr val="343434"/>
                </a:solidFill>
                <a:effectLst/>
              </a:rPr>
              <a:t> same in both the schedules.</a:t>
            </a:r>
            <a:endParaRPr lang="en-US" b="0" i="0" dirty="0">
              <a:solidFill>
                <a:srgbClr val="343434"/>
              </a:solidFill>
              <a:effectLst/>
            </a:endParaRPr>
          </a:p>
          <a:p>
            <a:pPr lvl="1"/>
            <a:r>
              <a:rPr lang="en-US" b="0" i="0" dirty="0">
                <a:solidFill>
                  <a:srgbClr val="343434"/>
                </a:solidFill>
                <a:effectLst/>
              </a:rPr>
              <a:t>Suppose in schedule</a:t>
            </a:r>
            <a:r>
              <a:rPr lang="en-US" b="1" i="1" dirty="0">
                <a:solidFill>
                  <a:srgbClr val="343434"/>
                </a:solidFill>
                <a:effectLst/>
              </a:rPr>
              <a:t> S1, if a transaction T1 updates A in the last, then in S2  final write operation should also be done by transaction T1.</a:t>
            </a:r>
            <a:endParaRPr lang="en-US" b="0" i="0" dirty="0">
              <a:solidFill>
                <a:srgbClr val="343434"/>
              </a:solidFill>
              <a:effectLst/>
            </a:endParaRPr>
          </a:p>
          <a:p>
            <a:pPr marL="0" indent="0" algn="l">
              <a:buNone/>
            </a:pPr>
            <a:r>
              <a:rPr lang="en-US" b="0" i="1" dirty="0">
                <a:solidFill>
                  <a:srgbClr val="343434"/>
                </a:solidFill>
                <a:effectLst/>
              </a:rPr>
              <a:t>The two schedules is view equal because Final write operation in S1 is done by T3 and in S2 also the final write operation is done by T3.</a:t>
            </a:r>
            <a:endParaRPr lang="en-US" b="0" i="1" dirty="0">
              <a:solidFill>
                <a:srgbClr val="343434"/>
              </a:solidFill>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0" descr="View Serializability in DBMS - Scaler Topics"/>
          <p:cNvSpPr>
            <a:spLocks noChangeAspect="1" noChangeArrowheads="1"/>
          </p:cNvSpPr>
          <p:nvPr/>
        </p:nvSpPr>
        <p:spPr bwMode="auto">
          <a:xfrm>
            <a:off x="5943599" y="3276599"/>
            <a:ext cx="2883159" cy="28831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2" name="Picture 11"/>
          <p:cNvPicPr>
            <a:picLocks noChangeAspect="1"/>
          </p:cNvPicPr>
          <p:nvPr/>
        </p:nvPicPr>
        <p:blipFill>
          <a:blip r:embed="rId1"/>
          <a:stretch>
            <a:fillRect/>
          </a:stretch>
        </p:blipFill>
        <p:spPr>
          <a:xfrm>
            <a:off x="2612129" y="731959"/>
            <a:ext cx="6662940" cy="5089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Schedules in DBMS</a:t>
            </a:r>
            <a:endParaRPr lang="en-US" dirty="0"/>
          </a:p>
        </p:txBody>
      </p:sp>
      <p:pic>
        <p:nvPicPr>
          <p:cNvPr id="1026" name="Picture 2" descr="Types of Schedules in DBMS - GeeksforGeeks"/>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559292" y="1825625"/>
            <a:ext cx="7073416"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Serializability</a:t>
            </a:r>
            <a:endParaRPr lang="en-US" dirty="0"/>
          </a:p>
        </p:txBody>
      </p:sp>
      <p:sp>
        <p:nvSpPr>
          <p:cNvPr id="3" name="Content Placeholder 2"/>
          <p:cNvSpPr>
            <a:spLocks noGrp="1"/>
          </p:cNvSpPr>
          <p:nvPr>
            <p:ph idx="1"/>
          </p:nvPr>
        </p:nvSpPr>
        <p:spPr/>
        <p:txBody>
          <a:bodyPr/>
          <a:lstStyle/>
          <a:p>
            <a:r>
              <a:rPr lang="en-US" b="0" i="0" dirty="0">
                <a:solidFill>
                  <a:srgbClr val="1F1F1F"/>
                </a:solidFill>
                <a:effectLst/>
                <a:cs typeface="+mn-lt"/>
              </a:rPr>
              <a:t>Serializability is a property of a schedule of transactions in a database system that ensures that the results of the schedule are the same as if the transactions were executed one at a time, in some sequential order. </a:t>
            </a:r>
            <a:endParaRPr lang="en-US" b="0" i="0" dirty="0">
              <a:solidFill>
                <a:srgbClr val="1F1F1F"/>
              </a:solidFill>
              <a:effectLst/>
              <a:cs typeface="+mn-lt"/>
            </a:endParaRPr>
          </a:p>
          <a:p>
            <a:r>
              <a:rPr lang="en-US" b="0" i="0" dirty="0">
                <a:solidFill>
                  <a:srgbClr val="1F1F1F"/>
                </a:solidFill>
                <a:effectLst/>
                <a:cs typeface="+mn-lt"/>
              </a:rPr>
              <a:t>In other words, serializability ensures that concurrent transactions do not interfere with each other in a way that produces an invalid outcome.</a:t>
            </a:r>
            <a:endParaRPr lang="en-US" dirty="0">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1F1F"/>
                </a:solidFill>
                <a:latin typeface="Calibri" panose="020F0502020204030204" charset="0"/>
                <a:cs typeface="Calibri" panose="020F0502020204030204" charset="0"/>
              </a:rPr>
              <a:t>T</a:t>
            </a:r>
            <a:r>
              <a:rPr lang="en-US" b="0" i="0" dirty="0">
                <a:solidFill>
                  <a:srgbClr val="1F1F1F"/>
                </a:solidFill>
                <a:effectLst/>
                <a:latin typeface="Calibri" panose="020F0502020204030204" charset="0"/>
                <a:cs typeface="Calibri" panose="020F0502020204030204" charset="0"/>
              </a:rPr>
              <a:t>ypes of serializability</a:t>
            </a:r>
            <a:endParaRPr lang="en-US" dirty="0">
              <a:latin typeface="Calibri" panose="020F0502020204030204" charset="0"/>
              <a:cs typeface="Calibri" panose="020F0502020204030204" charset="0"/>
            </a:endParaRP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b="0" i="0" dirty="0">
                <a:solidFill>
                  <a:srgbClr val="1F1F1F"/>
                </a:solidFill>
                <a:effectLst/>
                <a:latin typeface="Calibri" panose="020F0502020204030204" charset="0"/>
                <a:cs typeface="Calibri" panose="020F0502020204030204" charset="0"/>
              </a:rPr>
              <a:t>Conflict serializability</a:t>
            </a:r>
            <a:endParaRPr lang="en-US" b="0" i="0" dirty="0">
              <a:solidFill>
                <a:srgbClr val="1F1F1F"/>
              </a:solidFill>
              <a:effectLst/>
              <a:latin typeface="Calibri" panose="020F0502020204030204" charset="0"/>
              <a:cs typeface="Calibri" panose="020F0502020204030204" charset="0"/>
            </a:endParaRPr>
          </a:p>
          <a:p>
            <a:pPr algn="l">
              <a:buFont typeface="Arial" panose="020B0604020202020204" pitchFamily="34" charset="0"/>
              <a:buChar char="•"/>
            </a:pPr>
            <a:r>
              <a:rPr lang="en-US" b="0" i="0" dirty="0">
                <a:solidFill>
                  <a:srgbClr val="1F1F1F"/>
                </a:solidFill>
                <a:effectLst/>
                <a:latin typeface="Calibri" panose="020F0502020204030204" charset="0"/>
                <a:cs typeface="Calibri" panose="020F0502020204030204" charset="0"/>
              </a:rPr>
              <a:t>View serializability </a:t>
            </a:r>
            <a:endParaRPr lang="en-US" b="0" i="0" dirty="0">
              <a:solidFill>
                <a:srgbClr val="1F1F1F"/>
              </a:solidFill>
              <a:effectLst/>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1F1F1F"/>
                </a:solidFill>
                <a:effectLst/>
                <a:latin typeface="Google Sans"/>
              </a:rPr>
              <a:t>Serializability</a:t>
            </a:r>
            <a:endParaRPr lang="en-US" dirty="0"/>
          </a:p>
        </p:txBody>
      </p:sp>
      <p:pic>
        <p:nvPicPr>
          <p:cNvPr id="3074" name="Picture 2" descr="Serializability - Coddicted"/>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603240" y="2167731"/>
            <a:ext cx="6335486" cy="3996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1F1F1F"/>
                </a:solidFill>
                <a:effectLst/>
                <a:latin typeface="Calibri" panose="020F0502020204030204" charset="0"/>
                <a:cs typeface="Calibri" panose="020F0502020204030204" charset="0"/>
              </a:rPr>
              <a:t>Conflict serializability </a:t>
            </a:r>
            <a:endParaRPr lang="en-US" dirty="0">
              <a:latin typeface="Calibri" panose="020F0502020204030204" charset="0"/>
              <a:cs typeface="Calibri" panose="020F0502020204030204" charset="0"/>
            </a:endParaRP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b="0" i="0" dirty="0">
                <a:solidFill>
                  <a:srgbClr val="1F1F1F"/>
                </a:solidFill>
                <a:effectLst/>
                <a:latin typeface="Calibri" panose="020F0502020204030204" charset="0"/>
                <a:cs typeface="Calibri" panose="020F0502020204030204" charset="0"/>
              </a:rPr>
              <a:t>Conflict Serializability in DBMS is simply when a schedule is converted into a serial schedule by swapping non-conflicting operations is called Conflict Serializability.</a:t>
            </a:r>
            <a:endParaRPr lang="en-US" b="0" i="0" dirty="0">
              <a:solidFill>
                <a:srgbClr val="1F1F1F"/>
              </a:solidFill>
              <a:effectLst/>
              <a:latin typeface="Calibri" panose="020F0502020204030204" charset="0"/>
              <a:cs typeface="Calibri" panose="020F0502020204030204" charset="0"/>
            </a:endParaRPr>
          </a:p>
          <a:p>
            <a:pPr algn="l">
              <a:buFont typeface="Arial" panose="020B0604020202020204" pitchFamily="34" charset="0"/>
              <a:buChar char="•"/>
            </a:pPr>
            <a:r>
              <a:rPr lang="en-US" b="0" i="0" dirty="0">
                <a:solidFill>
                  <a:srgbClr val="1F1F1F"/>
                </a:solidFill>
                <a:effectLst/>
                <a:latin typeface="Calibri" panose="020F0502020204030204" charset="0"/>
                <a:cs typeface="Calibri" panose="020F0502020204030204" charset="0"/>
              </a:rPr>
              <a:t>Conflict serializability ensures that transactions are executed in a way that avoids conflicting operations on the same data item. </a:t>
            </a:r>
            <a:endParaRPr lang="en-US" b="0" i="0" dirty="0">
              <a:solidFill>
                <a:srgbClr val="1F1F1F"/>
              </a:solidFill>
              <a:effectLst/>
              <a:latin typeface="Calibri" panose="020F0502020204030204" charset="0"/>
              <a:cs typeface="Calibri" panose="020F0502020204030204" charset="0"/>
            </a:endParaRPr>
          </a:p>
          <a:p>
            <a:pPr algn="l">
              <a:buFont typeface="Arial" panose="020B0604020202020204" pitchFamily="34" charset="0"/>
              <a:buChar char="•"/>
            </a:pPr>
            <a:r>
              <a:rPr lang="en-US" b="0" i="0" dirty="0">
                <a:solidFill>
                  <a:srgbClr val="1F1F1F"/>
                </a:solidFill>
                <a:effectLst/>
                <a:latin typeface="Calibri" panose="020F0502020204030204" charset="0"/>
                <a:cs typeface="Calibri" panose="020F0502020204030204" charset="0"/>
              </a:rPr>
              <a:t>For example, if two transactions both try to update the same data item, conflict serializability ensures that one of the transactions will be blocked from executing until the other transaction has finished.</a:t>
            </a:r>
            <a:endParaRPr lang="en-US" b="0" i="0" dirty="0">
              <a:solidFill>
                <a:srgbClr val="1F1F1F"/>
              </a:solidFill>
              <a:effectLst/>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1"/>
          <a:stretch>
            <a:fillRect/>
          </a:stretch>
        </p:blipFill>
        <p:spPr>
          <a:xfrm>
            <a:off x="2437236" y="2020866"/>
            <a:ext cx="6925642" cy="40105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Precedence Graph For Testing Conflict Serializability</a:t>
            </a:r>
            <a:endParaRPr lang="en-US"/>
          </a:p>
        </p:txBody>
      </p:sp>
      <p:sp>
        <p:nvSpPr>
          <p:cNvPr id="3" name="Content Placeholder 2"/>
          <p:cNvSpPr>
            <a:spLocks noGrp="1"/>
          </p:cNvSpPr>
          <p:nvPr>
            <p:ph idx="1"/>
          </p:nvPr>
        </p:nvSpPr>
        <p:spPr/>
        <p:txBody>
          <a:bodyPr>
            <a:normAutofit lnSpcReduction="10000"/>
          </a:bodyPr>
          <a:p>
            <a:r>
              <a:rPr lang="en-US"/>
              <a:t>A Precedence Graph or Serialization Graph is used commonly to test the Conflict Serializability of a schedule.</a:t>
            </a:r>
            <a:endParaRPr lang="en-US"/>
          </a:p>
          <a:p>
            <a:r>
              <a:rPr lang="en-US"/>
              <a:t> It is a directed Graph (V, E) consisting of a set of nodes V = {T1, T2, T3……….Tn} and a set of directed edges E = {e1, e2, e3………………em}.</a:t>
            </a:r>
            <a:endParaRPr lang="en-US"/>
          </a:p>
          <a:p>
            <a:r>
              <a:rPr lang="en-US"/>
              <a:t>The graph contains one node for each Transaction Ti. </a:t>
            </a:r>
            <a:endParaRPr lang="en-US"/>
          </a:p>
          <a:p>
            <a:r>
              <a:rPr lang="en-US"/>
              <a:t>An edge ei is of the form Tj –&gt; Tk where Tj is the starting node of ei and Tk is the ending node of ei. </a:t>
            </a:r>
            <a:endParaRPr lang="en-US"/>
          </a:p>
          <a:p>
            <a:r>
              <a:rPr lang="en-US"/>
              <a:t>An edge ei is constructed between nodes Tj to Tk if one of the operations in Tj appears in the schedule before some conflicting operation in Tk.</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Algorithm can be written as:</a:t>
            </a:r>
            <a:endParaRPr lang="en-US"/>
          </a:p>
        </p:txBody>
      </p:sp>
      <p:sp>
        <p:nvSpPr>
          <p:cNvPr id="3" name="Content Placeholder 2"/>
          <p:cNvSpPr>
            <a:spLocks noGrp="1"/>
          </p:cNvSpPr>
          <p:nvPr>
            <p:ph idx="1"/>
          </p:nvPr>
        </p:nvSpPr>
        <p:spPr/>
        <p:txBody>
          <a:bodyPr>
            <a:normAutofit lnSpcReduction="20000"/>
          </a:bodyPr>
          <a:p>
            <a:r>
              <a:rPr lang="en-US"/>
              <a:t>Create a node T in the graph for each participating transaction in the schedule.</a:t>
            </a:r>
            <a:endParaRPr lang="en-US"/>
          </a:p>
          <a:p>
            <a:r>
              <a:rPr lang="en-US"/>
              <a:t>For the conflicting operation read_item(X) and write_item(X) – If a Transaction Tj executes a read_item (X) after Ti executes a write_item (X), draw an edge from Ti to Tj in the graph.</a:t>
            </a:r>
            <a:endParaRPr lang="en-US"/>
          </a:p>
          <a:p>
            <a:r>
              <a:rPr lang="en-US"/>
              <a:t>For the conflicting operation write_item(X) and read_item(X) – If a Transaction Tj executes a write_item (X) after Ti executes a read_item (X), draw an edge from Ti to Tj in the graph.</a:t>
            </a:r>
            <a:endParaRPr lang="en-US"/>
          </a:p>
          <a:p>
            <a:r>
              <a:rPr lang="en-US"/>
              <a:t>For the conflicting operation write_item(X) and write_item(X) – If a Transaction Tj executes a write_item (X) after Ti executes a write_item (X), draw an edge from Ti to Tj in the graph.</a:t>
            </a:r>
            <a:endParaRPr lang="en-US"/>
          </a:p>
          <a:p>
            <a:r>
              <a:rPr lang="en-US"/>
              <a:t>Schedule S is serializable if there is no cycle in the precedence graph.</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4831</Words>
  <Application>WPS Presentation</Application>
  <PresentationFormat>Widescreen</PresentationFormat>
  <Paragraphs>129</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Calibri</vt:lpstr>
      <vt:lpstr>Google Sans</vt:lpstr>
      <vt:lpstr>Segoe Print</vt:lpstr>
      <vt:lpstr>Calibri Light</vt:lpstr>
      <vt:lpstr>Microsoft YaHei</vt:lpstr>
      <vt:lpstr>Arial Unicode MS</vt:lpstr>
      <vt:lpstr>Office Theme</vt:lpstr>
      <vt:lpstr>DATABASE MANAGEMENT</vt:lpstr>
      <vt:lpstr>Types of Schedules in DBMS</vt:lpstr>
      <vt:lpstr>Serializability</vt:lpstr>
      <vt:lpstr>Types of serializability</vt:lpstr>
      <vt:lpstr>Serializability</vt:lpstr>
      <vt:lpstr>Conflict serializability </vt:lpstr>
      <vt:lpstr>PowerPoint 演示文稿</vt:lpstr>
      <vt:lpstr>Precedence Graph For Testing Conflict Serializability</vt:lpstr>
      <vt:lpstr>The Algorithm can be written as:</vt:lpstr>
      <vt:lpstr>Example: </vt:lpstr>
      <vt:lpstr>Creating Precedence Graph</vt:lpstr>
      <vt:lpstr>PowerPoint 演示文稿</vt:lpstr>
      <vt:lpstr>Example2</vt:lpstr>
      <vt:lpstr>Precedence Graph</vt:lpstr>
      <vt:lpstr>View serializability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crosd ojha</dc:creator>
  <cp:lastModifiedBy>LENOVO</cp:lastModifiedBy>
  <cp:revision>6</cp:revision>
  <dcterms:created xsi:type="dcterms:W3CDTF">2023-06-28T16:50:00Z</dcterms:created>
  <dcterms:modified xsi:type="dcterms:W3CDTF">2023-08-20T01:34:14Z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F25EC55C3C8B4F2995C51BD72C971862_12</vt:lpwstr>
  </property>
  <property fmtid="{D5CDD505-2E9C-101B-9397-08002B2CF9AE}" pid="3" name="KSOProductBuildVer">
    <vt:lpwstr>1033-12.2.0.13110</vt:lpwstr>
  </property>
</Properties>
</file>