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7" r:id="rId3"/>
    <p:sldId id="271" r:id="rId4"/>
    <p:sldId id="272" r:id="rId5"/>
    <p:sldId id="273" r:id="rId6"/>
    <p:sldId id="274" r:id="rId7"/>
    <p:sldId id="275" r:id="rId8"/>
    <p:sldId id="276" r:id="rId9"/>
    <p:sldId id="277" r:id="rId10"/>
    <p:sldId id="278" r:id="rId11"/>
    <p:sldId id="279" r:id="rId12"/>
    <p:sldId id="281" r:id="rId13"/>
    <p:sldId id="280" r:id="rId14"/>
    <p:sldId id="282" r:id="rId15"/>
    <p:sldId id="283" r:id="rId16"/>
    <p:sldId id="284" r:id="rId17"/>
    <p:sldId id="287" r:id="rId18"/>
    <p:sldId id="285" r:id="rId19"/>
    <p:sldId id="28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5AE0C-D5F0-D5EF-4ACC-80905DE87E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287522-10EF-2352-6CC2-8E34EE35DE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2DA5D2-2C7B-A449-F797-AC663BB54FA1}"/>
              </a:ext>
            </a:extLst>
          </p:cNvPr>
          <p:cNvSpPr>
            <a:spLocks noGrp="1"/>
          </p:cNvSpPr>
          <p:nvPr>
            <p:ph type="dt" sz="half" idx="10"/>
          </p:nvPr>
        </p:nvSpPr>
        <p:spPr/>
        <p:txBody>
          <a:bodyPr/>
          <a:lstStyle/>
          <a:p>
            <a:fld id="{5FA8D81F-5EC4-48E1-9827-6FE2CB88E459}" type="datetimeFigureOut">
              <a:rPr lang="en-US" smtClean="0"/>
              <a:t>7/3/2023</a:t>
            </a:fld>
            <a:endParaRPr lang="en-US"/>
          </a:p>
        </p:txBody>
      </p:sp>
      <p:sp>
        <p:nvSpPr>
          <p:cNvPr id="5" name="Footer Placeholder 4">
            <a:extLst>
              <a:ext uri="{FF2B5EF4-FFF2-40B4-BE49-F238E27FC236}">
                <a16:creationId xmlns:a16="http://schemas.microsoft.com/office/drawing/2014/main" id="{5DBDD95E-C605-1948-24EF-858480119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5B2A-2140-4BBD-877D-CC1CF6C64192}"/>
              </a:ext>
            </a:extLst>
          </p:cNvPr>
          <p:cNvSpPr>
            <a:spLocks noGrp="1"/>
          </p:cNvSpPr>
          <p:nvPr>
            <p:ph type="sldNum" sz="quarter" idx="12"/>
          </p:nvPr>
        </p:nvSpPr>
        <p:spPr/>
        <p:txBody>
          <a:bodyPr/>
          <a:lstStyle/>
          <a:p>
            <a:fld id="{B12BDF88-D5A1-43B9-B1BC-1A5E6B86967D}" type="slidenum">
              <a:rPr lang="en-US" smtClean="0"/>
              <a:t>‹#›</a:t>
            </a:fld>
            <a:endParaRPr lang="en-US"/>
          </a:p>
        </p:txBody>
      </p:sp>
    </p:spTree>
    <p:extLst>
      <p:ext uri="{BB962C8B-B14F-4D97-AF65-F5344CB8AC3E}">
        <p14:creationId xmlns:p14="http://schemas.microsoft.com/office/powerpoint/2010/main" val="2034603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144AC-47B0-5F8C-BA20-3B511EC099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321D86-83D0-FB24-A22F-EE4AEF20A6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E0CA-87F6-F941-A01A-CFA518AAE76B}"/>
              </a:ext>
            </a:extLst>
          </p:cNvPr>
          <p:cNvSpPr>
            <a:spLocks noGrp="1"/>
          </p:cNvSpPr>
          <p:nvPr>
            <p:ph type="dt" sz="half" idx="10"/>
          </p:nvPr>
        </p:nvSpPr>
        <p:spPr/>
        <p:txBody>
          <a:bodyPr/>
          <a:lstStyle/>
          <a:p>
            <a:fld id="{5FA8D81F-5EC4-48E1-9827-6FE2CB88E459}" type="datetimeFigureOut">
              <a:rPr lang="en-US" smtClean="0"/>
              <a:t>7/3/2023</a:t>
            </a:fld>
            <a:endParaRPr lang="en-US"/>
          </a:p>
        </p:txBody>
      </p:sp>
      <p:sp>
        <p:nvSpPr>
          <p:cNvPr id="5" name="Footer Placeholder 4">
            <a:extLst>
              <a:ext uri="{FF2B5EF4-FFF2-40B4-BE49-F238E27FC236}">
                <a16:creationId xmlns:a16="http://schemas.microsoft.com/office/drawing/2014/main" id="{83CC32D1-515B-D539-7B2E-2241D5AA1C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39E8AE-DE29-AB1D-00A9-54565485137B}"/>
              </a:ext>
            </a:extLst>
          </p:cNvPr>
          <p:cNvSpPr>
            <a:spLocks noGrp="1"/>
          </p:cNvSpPr>
          <p:nvPr>
            <p:ph type="sldNum" sz="quarter" idx="12"/>
          </p:nvPr>
        </p:nvSpPr>
        <p:spPr/>
        <p:txBody>
          <a:bodyPr/>
          <a:lstStyle/>
          <a:p>
            <a:fld id="{B12BDF88-D5A1-43B9-B1BC-1A5E6B86967D}" type="slidenum">
              <a:rPr lang="en-US" smtClean="0"/>
              <a:t>‹#›</a:t>
            </a:fld>
            <a:endParaRPr lang="en-US"/>
          </a:p>
        </p:txBody>
      </p:sp>
    </p:spTree>
    <p:extLst>
      <p:ext uri="{BB962C8B-B14F-4D97-AF65-F5344CB8AC3E}">
        <p14:creationId xmlns:p14="http://schemas.microsoft.com/office/powerpoint/2010/main" val="967379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09B999-ADAD-CCD0-D922-1958C88D7F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619BB6-18D6-A061-B672-B0034CD4C6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A9DC9-ADEF-36D8-E09F-DABAC67501C8}"/>
              </a:ext>
            </a:extLst>
          </p:cNvPr>
          <p:cNvSpPr>
            <a:spLocks noGrp="1"/>
          </p:cNvSpPr>
          <p:nvPr>
            <p:ph type="dt" sz="half" idx="10"/>
          </p:nvPr>
        </p:nvSpPr>
        <p:spPr/>
        <p:txBody>
          <a:bodyPr/>
          <a:lstStyle/>
          <a:p>
            <a:fld id="{5FA8D81F-5EC4-48E1-9827-6FE2CB88E459}" type="datetimeFigureOut">
              <a:rPr lang="en-US" smtClean="0"/>
              <a:t>7/3/2023</a:t>
            </a:fld>
            <a:endParaRPr lang="en-US"/>
          </a:p>
        </p:txBody>
      </p:sp>
      <p:sp>
        <p:nvSpPr>
          <p:cNvPr id="5" name="Footer Placeholder 4">
            <a:extLst>
              <a:ext uri="{FF2B5EF4-FFF2-40B4-BE49-F238E27FC236}">
                <a16:creationId xmlns:a16="http://schemas.microsoft.com/office/drawing/2014/main" id="{F276B6AA-EA15-C13E-2CFA-2DD85CD46F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4DB57-AD4C-800C-81AA-56107A8BE8CA}"/>
              </a:ext>
            </a:extLst>
          </p:cNvPr>
          <p:cNvSpPr>
            <a:spLocks noGrp="1"/>
          </p:cNvSpPr>
          <p:nvPr>
            <p:ph type="sldNum" sz="quarter" idx="12"/>
          </p:nvPr>
        </p:nvSpPr>
        <p:spPr/>
        <p:txBody>
          <a:bodyPr/>
          <a:lstStyle/>
          <a:p>
            <a:fld id="{B12BDF88-D5A1-43B9-B1BC-1A5E6B86967D}" type="slidenum">
              <a:rPr lang="en-US" smtClean="0"/>
              <a:t>‹#›</a:t>
            </a:fld>
            <a:endParaRPr lang="en-US"/>
          </a:p>
        </p:txBody>
      </p:sp>
    </p:spTree>
    <p:extLst>
      <p:ext uri="{BB962C8B-B14F-4D97-AF65-F5344CB8AC3E}">
        <p14:creationId xmlns:p14="http://schemas.microsoft.com/office/powerpoint/2010/main" val="918601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4F124-BE35-B52E-69EC-0A64AC583E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FC9BF-ABD6-A5A6-4217-F409E519B9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332DFE-D088-7A95-730B-0D9D40097DD6}"/>
              </a:ext>
            </a:extLst>
          </p:cNvPr>
          <p:cNvSpPr>
            <a:spLocks noGrp="1"/>
          </p:cNvSpPr>
          <p:nvPr>
            <p:ph type="dt" sz="half" idx="10"/>
          </p:nvPr>
        </p:nvSpPr>
        <p:spPr/>
        <p:txBody>
          <a:bodyPr/>
          <a:lstStyle/>
          <a:p>
            <a:fld id="{5FA8D81F-5EC4-48E1-9827-6FE2CB88E459}" type="datetimeFigureOut">
              <a:rPr lang="en-US" smtClean="0"/>
              <a:t>7/3/2023</a:t>
            </a:fld>
            <a:endParaRPr lang="en-US"/>
          </a:p>
        </p:txBody>
      </p:sp>
      <p:sp>
        <p:nvSpPr>
          <p:cNvPr id="5" name="Footer Placeholder 4">
            <a:extLst>
              <a:ext uri="{FF2B5EF4-FFF2-40B4-BE49-F238E27FC236}">
                <a16:creationId xmlns:a16="http://schemas.microsoft.com/office/drawing/2014/main" id="{D502F051-FBEB-8B09-65A8-0536A50B69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E8D31-DDA4-B0AE-CDAC-E07383DFDB86}"/>
              </a:ext>
            </a:extLst>
          </p:cNvPr>
          <p:cNvSpPr>
            <a:spLocks noGrp="1"/>
          </p:cNvSpPr>
          <p:nvPr>
            <p:ph type="sldNum" sz="quarter" idx="12"/>
          </p:nvPr>
        </p:nvSpPr>
        <p:spPr/>
        <p:txBody>
          <a:bodyPr/>
          <a:lstStyle/>
          <a:p>
            <a:fld id="{B12BDF88-D5A1-43B9-B1BC-1A5E6B86967D}" type="slidenum">
              <a:rPr lang="en-US" smtClean="0"/>
              <a:t>‹#›</a:t>
            </a:fld>
            <a:endParaRPr lang="en-US"/>
          </a:p>
        </p:txBody>
      </p:sp>
    </p:spTree>
    <p:extLst>
      <p:ext uri="{BB962C8B-B14F-4D97-AF65-F5344CB8AC3E}">
        <p14:creationId xmlns:p14="http://schemas.microsoft.com/office/powerpoint/2010/main" val="2400170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C9D4-6476-FF80-F909-13C447B496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22AB17-A22E-E826-5BB3-2873BC2AB7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A20321-28FE-463C-2CC0-EAC5B8B177C2}"/>
              </a:ext>
            </a:extLst>
          </p:cNvPr>
          <p:cNvSpPr>
            <a:spLocks noGrp="1"/>
          </p:cNvSpPr>
          <p:nvPr>
            <p:ph type="dt" sz="half" idx="10"/>
          </p:nvPr>
        </p:nvSpPr>
        <p:spPr/>
        <p:txBody>
          <a:bodyPr/>
          <a:lstStyle/>
          <a:p>
            <a:fld id="{5FA8D81F-5EC4-48E1-9827-6FE2CB88E459}" type="datetimeFigureOut">
              <a:rPr lang="en-US" smtClean="0"/>
              <a:t>7/3/2023</a:t>
            </a:fld>
            <a:endParaRPr lang="en-US"/>
          </a:p>
        </p:txBody>
      </p:sp>
      <p:sp>
        <p:nvSpPr>
          <p:cNvPr id="5" name="Footer Placeholder 4">
            <a:extLst>
              <a:ext uri="{FF2B5EF4-FFF2-40B4-BE49-F238E27FC236}">
                <a16:creationId xmlns:a16="http://schemas.microsoft.com/office/drawing/2014/main" id="{B76E0A4C-CC8B-CFFA-DD40-81954FF2DE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2CEEAE-352A-B676-2B13-F9AE5377D691}"/>
              </a:ext>
            </a:extLst>
          </p:cNvPr>
          <p:cNvSpPr>
            <a:spLocks noGrp="1"/>
          </p:cNvSpPr>
          <p:nvPr>
            <p:ph type="sldNum" sz="quarter" idx="12"/>
          </p:nvPr>
        </p:nvSpPr>
        <p:spPr/>
        <p:txBody>
          <a:bodyPr/>
          <a:lstStyle/>
          <a:p>
            <a:fld id="{B12BDF88-D5A1-43B9-B1BC-1A5E6B86967D}" type="slidenum">
              <a:rPr lang="en-US" smtClean="0"/>
              <a:t>‹#›</a:t>
            </a:fld>
            <a:endParaRPr lang="en-US"/>
          </a:p>
        </p:txBody>
      </p:sp>
    </p:spTree>
    <p:extLst>
      <p:ext uri="{BB962C8B-B14F-4D97-AF65-F5344CB8AC3E}">
        <p14:creationId xmlns:p14="http://schemas.microsoft.com/office/powerpoint/2010/main" val="2825720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1C15D-C986-C07B-ECEC-0B0D298C38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DFE560-A000-7804-8EE8-434959096E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DC4609-63C5-FA49-533B-75D9B8DD23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9B73D6-4535-A42D-AE6F-BB0C1332562A}"/>
              </a:ext>
            </a:extLst>
          </p:cNvPr>
          <p:cNvSpPr>
            <a:spLocks noGrp="1"/>
          </p:cNvSpPr>
          <p:nvPr>
            <p:ph type="dt" sz="half" idx="10"/>
          </p:nvPr>
        </p:nvSpPr>
        <p:spPr/>
        <p:txBody>
          <a:bodyPr/>
          <a:lstStyle/>
          <a:p>
            <a:fld id="{5FA8D81F-5EC4-48E1-9827-6FE2CB88E459}" type="datetimeFigureOut">
              <a:rPr lang="en-US" smtClean="0"/>
              <a:t>7/3/2023</a:t>
            </a:fld>
            <a:endParaRPr lang="en-US"/>
          </a:p>
        </p:txBody>
      </p:sp>
      <p:sp>
        <p:nvSpPr>
          <p:cNvPr id="6" name="Footer Placeholder 5">
            <a:extLst>
              <a:ext uri="{FF2B5EF4-FFF2-40B4-BE49-F238E27FC236}">
                <a16:creationId xmlns:a16="http://schemas.microsoft.com/office/drawing/2014/main" id="{5826EC1F-B7BC-EF5E-79AF-2BCCC140E5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6047B9-9B45-25B8-176B-8706BFCC9090}"/>
              </a:ext>
            </a:extLst>
          </p:cNvPr>
          <p:cNvSpPr>
            <a:spLocks noGrp="1"/>
          </p:cNvSpPr>
          <p:nvPr>
            <p:ph type="sldNum" sz="quarter" idx="12"/>
          </p:nvPr>
        </p:nvSpPr>
        <p:spPr/>
        <p:txBody>
          <a:bodyPr/>
          <a:lstStyle/>
          <a:p>
            <a:fld id="{B12BDF88-D5A1-43B9-B1BC-1A5E6B86967D}" type="slidenum">
              <a:rPr lang="en-US" smtClean="0"/>
              <a:t>‹#›</a:t>
            </a:fld>
            <a:endParaRPr lang="en-US"/>
          </a:p>
        </p:txBody>
      </p:sp>
    </p:spTree>
    <p:extLst>
      <p:ext uri="{BB962C8B-B14F-4D97-AF65-F5344CB8AC3E}">
        <p14:creationId xmlns:p14="http://schemas.microsoft.com/office/powerpoint/2010/main" val="773798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F212F-D5A8-7FDF-79FB-98A2409D34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336BB3-0022-FECD-FDF2-9AEF6FB5C9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84B0F5-0E49-DEB0-C656-DF2F85AF31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3B8D35-2A61-6AE9-D0C4-AFBB42A006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7FA03A-1E09-6E67-7742-D0F20398C0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2A1802-A15B-4DBD-A581-B2D353C5B311}"/>
              </a:ext>
            </a:extLst>
          </p:cNvPr>
          <p:cNvSpPr>
            <a:spLocks noGrp="1"/>
          </p:cNvSpPr>
          <p:nvPr>
            <p:ph type="dt" sz="half" idx="10"/>
          </p:nvPr>
        </p:nvSpPr>
        <p:spPr/>
        <p:txBody>
          <a:bodyPr/>
          <a:lstStyle/>
          <a:p>
            <a:fld id="{5FA8D81F-5EC4-48E1-9827-6FE2CB88E459}" type="datetimeFigureOut">
              <a:rPr lang="en-US" smtClean="0"/>
              <a:t>7/3/2023</a:t>
            </a:fld>
            <a:endParaRPr lang="en-US"/>
          </a:p>
        </p:txBody>
      </p:sp>
      <p:sp>
        <p:nvSpPr>
          <p:cNvPr id="8" name="Footer Placeholder 7">
            <a:extLst>
              <a:ext uri="{FF2B5EF4-FFF2-40B4-BE49-F238E27FC236}">
                <a16:creationId xmlns:a16="http://schemas.microsoft.com/office/drawing/2014/main" id="{DEEE54C9-2CF5-7519-60C4-832F26DCE5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898187-8467-87C8-72AA-6A7849983D21}"/>
              </a:ext>
            </a:extLst>
          </p:cNvPr>
          <p:cNvSpPr>
            <a:spLocks noGrp="1"/>
          </p:cNvSpPr>
          <p:nvPr>
            <p:ph type="sldNum" sz="quarter" idx="12"/>
          </p:nvPr>
        </p:nvSpPr>
        <p:spPr/>
        <p:txBody>
          <a:bodyPr/>
          <a:lstStyle/>
          <a:p>
            <a:fld id="{B12BDF88-D5A1-43B9-B1BC-1A5E6B86967D}" type="slidenum">
              <a:rPr lang="en-US" smtClean="0"/>
              <a:t>‹#›</a:t>
            </a:fld>
            <a:endParaRPr lang="en-US"/>
          </a:p>
        </p:txBody>
      </p:sp>
    </p:spTree>
    <p:extLst>
      <p:ext uri="{BB962C8B-B14F-4D97-AF65-F5344CB8AC3E}">
        <p14:creationId xmlns:p14="http://schemas.microsoft.com/office/powerpoint/2010/main" val="2708552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F60F4-A36D-FC6E-40D0-7B2BB1A0BD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0065C1-EA78-971D-B7BA-FAAF4862C5D5}"/>
              </a:ext>
            </a:extLst>
          </p:cNvPr>
          <p:cNvSpPr>
            <a:spLocks noGrp="1"/>
          </p:cNvSpPr>
          <p:nvPr>
            <p:ph type="dt" sz="half" idx="10"/>
          </p:nvPr>
        </p:nvSpPr>
        <p:spPr/>
        <p:txBody>
          <a:bodyPr/>
          <a:lstStyle/>
          <a:p>
            <a:fld id="{5FA8D81F-5EC4-48E1-9827-6FE2CB88E459}" type="datetimeFigureOut">
              <a:rPr lang="en-US" smtClean="0"/>
              <a:t>7/3/2023</a:t>
            </a:fld>
            <a:endParaRPr lang="en-US"/>
          </a:p>
        </p:txBody>
      </p:sp>
      <p:sp>
        <p:nvSpPr>
          <p:cNvPr id="4" name="Footer Placeholder 3">
            <a:extLst>
              <a:ext uri="{FF2B5EF4-FFF2-40B4-BE49-F238E27FC236}">
                <a16:creationId xmlns:a16="http://schemas.microsoft.com/office/drawing/2014/main" id="{B5137A0D-AE77-522A-B20C-CD781F63DF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727FE1-EFA4-0F32-A2BD-4BFB643F91E6}"/>
              </a:ext>
            </a:extLst>
          </p:cNvPr>
          <p:cNvSpPr>
            <a:spLocks noGrp="1"/>
          </p:cNvSpPr>
          <p:nvPr>
            <p:ph type="sldNum" sz="quarter" idx="12"/>
          </p:nvPr>
        </p:nvSpPr>
        <p:spPr/>
        <p:txBody>
          <a:bodyPr/>
          <a:lstStyle/>
          <a:p>
            <a:fld id="{B12BDF88-D5A1-43B9-B1BC-1A5E6B86967D}" type="slidenum">
              <a:rPr lang="en-US" smtClean="0"/>
              <a:t>‹#›</a:t>
            </a:fld>
            <a:endParaRPr lang="en-US"/>
          </a:p>
        </p:txBody>
      </p:sp>
    </p:spTree>
    <p:extLst>
      <p:ext uri="{BB962C8B-B14F-4D97-AF65-F5344CB8AC3E}">
        <p14:creationId xmlns:p14="http://schemas.microsoft.com/office/powerpoint/2010/main" val="2805756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08E34A-DAAA-EFCA-D8C8-32E85CBBD158}"/>
              </a:ext>
            </a:extLst>
          </p:cNvPr>
          <p:cNvSpPr>
            <a:spLocks noGrp="1"/>
          </p:cNvSpPr>
          <p:nvPr>
            <p:ph type="dt" sz="half" idx="10"/>
          </p:nvPr>
        </p:nvSpPr>
        <p:spPr/>
        <p:txBody>
          <a:bodyPr/>
          <a:lstStyle/>
          <a:p>
            <a:fld id="{5FA8D81F-5EC4-48E1-9827-6FE2CB88E459}" type="datetimeFigureOut">
              <a:rPr lang="en-US" smtClean="0"/>
              <a:t>7/3/2023</a:t>
            </a:fld>
            <a:endParaRPr lang="en-US"/>
          </a:p>
        </p:txBody>
      </p:sp>
      <p:sp>
        <p:nvSpPr>
          <p:cNvPr id="3" name="Footer Placeholder 2">
            <a:extLst>
              <a:ext uri="{FF2B5EF4-FFF2-40B4-BE49-F238E27FC236}">
                <a16:creationId xmlns:a16="http://schemas.microsoft.com/office/drawing/2014/main" id="{FA954A93-DA63-AAF7-43F2-3DDC918AE9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B46E8C-839C-113B-16C4-A2AD6941FFEE}"/>
              </a:ext>
            </a:extLst>
          </p:cNvPr>
          <p:cNvSpPr>
            <a:spLocks noGrp="1"/>
          </p:cNvSpPr>
          <p:nvPr>
            <p:ph type="sldNum" sz="quarter" idx="12"/>
          </p:nvPr>
        </p:nvSpPr>
        <p:spPr/>
        <p:txBody>
          <a:bodyPr/>
          <a:lstStyle/>
          <a:p>
            <a:fld id="{B12BDF88-D5A1-43B9-B1BC-1A5E6B86967D}" type="slidenum">
              <a:rPr lang="en-US" smtClean="0"/>
              <a:t>‹#›</a:t>
            </a:fld>
            <a:endParaRPr lang="en-US"/>
          </a:p>
        </p:txBody>
      </p:sp>
    </p:spTree>
    <p:extLst>
      <p:ext uri="{BB962C8B-B14F-4D97-AF65-F5344CB8AC3E}">
        <p14:creationId xmlns:p14="http://schemas.microsoft.com/office/powerpoint/2010/main" val="1166259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BE4A7-B3D0-EEE9-5A11-6C5BE8EE0E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C3C37D-9D2D-79BB-098A-7CB4803AA7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4C53D8-A8B6-CF15-4FF7-AACF5C2EC7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786308-A5F9-595E-3239-676DF7A7F6EA}"/>
              </a:ext>
            </a:extLst>
          </p:cNvPr>
          <p:cNvSpPr>
            <a:spLocks noGrp="1"/>
          </p:cNvSpPr>
          <p:nvPr>
            <p:ph type="dt" sz="half" idx="10"/>
          </p:nvPr>
        </p:nvSpPr>
        <p:spPr/>
        <p:txBody>
          <a:bodyPr/>
          <a:lstStyle/>
          <a:p>
            <a:fld id="{5FA8D81F-5EC4-48E1-9827-6FE2CB88E459}" type="datetimeFigureOut">
              <a:rPr lang="en-US" smtClean="0"/>
              <a:t>7/3/2023</a:t>
            </a:fld>
            <a:endParaRPr lang="en-US"/>
          </a:p>
        </p:txBody>
      </p:sp>
      <p:sp>
        <p:nvSpPr>
          <p:cNvPr id="6" name="Footer Placeholder 5">
            <a:extLst>
              <a:ext uri="{FF2B5EF4-FFF2-40B4-BE49-F238E27FC236}">
                <a16:creationId xmlns:a16="http://schemas.microsoft.com/office/drawing/2014/main" id="{A6906911-B5F0-8CDB-AB53-A3D419A524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B3784E-4266-FB07-2802-5E407C1BCB52}"/>
              </a:ext>
            </a:extLst>
          </p:cNvPr>
          <p:cNvSpPr>
            <a:spLocks noGrp="1"/>
          </p:cNvSpPr>
          <p:nvPr>
            <p:ph type="sldNum" sz="quarter" idx="12"/>
          </p:nvPr>
        </p:nvSpPr>
        <p:spPr/>
        <p:txBody>
          <a:bodyPr/>
          <a:lstStyle/>
          <a:p>
            <a:fld id="{B12BDF88-D5A1-43B9-B1BC-1A5E6B86967D}" type="slidenum">
              <a:rPr lang="en-US" smtClean="0"/>
              <a:t>‹#›</a:t>
            </a:fld>
            <a:endParaRPr lang="en-US"/>
          </a:p>
        </p:txBody>
      </p:sp>
    </p:spTree>
    <p:extLst>
      <p:ext uri="{BB962C8B-B14F-4D97-AF65-F5344CB8AC3E}">
        <p14:creationId xmlns:p14="http://schemas.microsoft.com/office/powerpoint/2010/main" val="2337775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8CCEC-80DE-E31A-AC9D-27C316819B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3EA170-5BD6-0CEE-5A1D-C819E0DA96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10E755-CF31-CFAE-0932-EFA3D3AFF0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E57516-F606-C52E-73B2-15230460F99E}"/>
              </a:ext>
            </a:extLst>
          </p:cNvPr>
          <p:cNvSpPr>
            <a:spLocks noGrp="1"/>
          </p:cNvSpPr>
          <p:nvPr>
            <p:ph type="dt" sz="half" idx="10"/>
          </p:nvPr>
        </p:nvSpPr>
        <p:spPr/>
        <p:txBody>
          <a:bodyPr/>
          <a:lstStyle/>
          <a:p>
            <a:fld id="{5FA8D81F-5EC4-48E1-9827-6FE2CB88E459}" type="datetimeFigureOut">
              <a:rPr lang="en-US" smtClean="0"/>
              <a:t>7/3/2023</a:t>
            </a:fld>
            <a:endParaRPr lang="en-US"/>
          </a:p>
        </p:txBody>
      </p:sp>
      <p:sp>
        <p:nvSpPr>
          <p:cNvPr id="6" name="Footer Placeholder 5">
            <a:extLst>
              <a:ext uri="{FF2B5EF4-FFF2-40B4-BE49-F238E27FC236}">
                <a16:creationId xmlns:a16="http://schemas.microsoft.com/office/drawing/2014/main" id="{FDBDE224-EAAF-207E-C1D4-05D40D2DCB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97D4D8-EFEC-66D0-F9AF-881CBFB7053E}"/>
              </a:ext>
            </a:extLst>
          </p:cNvPr>
          <p:cNvSpPr>
            <a:spLocks noGrp="1"/>
          </p:cNvSpPr>
          <p:nvPr>
            <p:ph type="sldNum" sz="quarter" idx="12"/>
          </p:nvPr>
        </p:nvSpPr>
        <p:spPr/>
        <p:txBody>
          <a:bodyPr/>
          <a:lstStyle/>
          <a:p>
            <a:fld id="{B12BDF88-D5A1-43B9-B1BC-1A5E6B86967D}" type="slidenum">
              <a:rPr lang="en-US" smtClean="0"/>
              <a:t>‹#›</a:t>
            </a:fld>
            <a:endParaRPr lang="en-US"/>
          </a:p>
        </p:txBody>
      </p:sp>
    </p:spTree>
    <p:extLst>
      <p:ext uri="{BB962C8B-B14F-4D97-AF65-F5344CB8AC3E}">
        <p14:creationId xmlns:p14="http://schemas.microsoft.com/office/powerpoint/2010/main" val="853798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143F76-6222-E3B6-F4C6-3331068A0C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69C1F7-D844-82AC-65DF-15FD33E49D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98B16C-8626-E18B-ACF8-FE79AFCB22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A8D81F-5EC4-48E1-9827-6FE2CB88E459}" type="datetimeFigureOut">
              <a:rPr lang="en-US" smtClean="0"/>
              <a:t>7/3/2023</a:t>
            </a:fld>
            <a:endParaRPr lang="en-US"/>
          </a:p>
        </p:txBody>
      </p:sp>
      <p:sp>
        <p:nvSpPr>
          <p:cNvPr id="5" name="Footer Placeholder 4">
            <a:extLst>
              <a:ext uri="{FF2B5EF4-FFF2-40B4-BE49-F238E27FC236}">
                <a16:creationId xmlns:a16="http://schemas.microsoft.com/office/drawing/2014/main" id="{E96E3240-D171-6279-26A6-58BCA0C573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22CBF1-6833-4C9F-837E-5CAF14D783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BDF88-D5A1-43B9-B1BC-1A5E6B86967D}" type="slidenum">
              <a:rPr lang="en-US" smtClean="0"/>
              <a:t>‹#›</a:t>
            </a:fld>
            <a:endParaRPr lang="en-US"/>
          </a:p>
        </p:txBody>
      </p:sp>
    </p:spTree>
    <p:extLst>
      <p:ext uri="{BB962C8B-B14F-4D97-AF65-F5344CB8AC3E}">
        <p14:creationId xmlns:p14="http://schemas.microsoft.com/office/powerpoint/2010/main" val="3896430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2009-2B1F-4223-B708-A2D5050EB1DA}"/>
              </a:ext>
            </a:extLst>
          </p:cNvPr>
          <p:cNvSpPr>
            <a:spLocks noGrp="1"/>
          </p:cNvSpPr>
          <p:nvPr>
            <p:ph type="ctrTitle"/>
          </p:nvPr>
        </p:nvSpPr>
        <p:spPr/>
        <p:txBody>
          <a:bodyPr/>
          <a:lstStyle/>
          <a:p>
            <a:r>
              <a:rPr lang="en-US" dirty="0"/>
              <a:t>DATABASE MANAGEMENT</a:t>
            </a:r>
          </a:p>
        </p:txBody>
      </p:sp>
      <p:sp>
        <p:nvSpPr>
          <p:cNvPr id="3" name="Subtitle 2">
            <a:extLst>
              <a:ext uri="{FF2B5EF4-FFF2-40B4-BE49-F238E27FC236}">
                <a16:creationId xmlns:a16="http://schemas.microsoft.com/office/drawing/2014/main" id="{2A0AC8AD-8FC3-4097-AE9E-C32E1DF75EE9}"/>
              </a:ext>
            </a:extLst>
          </p:cNvPr>
          <p:cNvSpPr>
            <a:spLocks noGrp="1"/>
          </p:cNvSpPr>
          <p:nvPr>
            <p:ph type="subTitle" idx="1"/>
          </p:nvPr>
        </p:nvSpPr>
        <p:spPr>
          <a:xfrm>
            <a:off x="1524000" y="3583377"/>
            <a:ext cx="9144000" cy="1655762"/>
          </a:xfrm>
        </p:spPr>
        <p:txBody>
          <a:bodyPr>
            <a:normAutofit/>
          </a:bodyPr>
          <a:lstStyle/>
          <a:p>
            <a:r>
              <a:rPr lang="en-US" sz="3200" b="1" dirty="0">
                <a:latin typeface="+mj-lt"/>
              </a:rPr>
              <a:t>Chapter 9:</a:t>
            </a:r>
          </a:p>
          <a:p>
            <a:r>
              <a:rPr lang="en-US" sz="3200" b="1" dirty="0">
                <a:latin typeface="+mj-lt"/>
              </a:rPr>
              <a:t>Transaction Management</a:t>
            </a:r>
          </a:p>
          <a:p>
            <a:r>
              <a:rPr lang="en-US" i="1" dirty="0">
                <a:latin typeface="+mj-lt"/>
              </a:rPr>
              <a:t>9.2.3 Basic Concept of Concurrency Control and Recovery</a:t>
            </a:r>
          </a:p>
        </p:txBody>
      </p:sp>
      <p:sp>
        <p:nvSpPr>
          <p:cNvPr id="4" name="Slide Number Placeholder 3">
            <a:extLst>
              <a:ext uri="{FF2B5EF4-FFF2-40B4-BE49-F238E27FC236}">
                <a16:creationId xmlns:a16="http://schemas.microsoft.com/office/drawing/2014/main" id="{FA3D54D7-9290-EDF5-9FC4-4BF0DFD935D8}"/>
              </a:ext>
            </a:extLst>
          </p:cNvPr>
          <p:cNvSpPr>
            <a:spLocks noGrp="1"/>
          </p:cNvSpPr>
          <p:nvPr>
            <p:ph type="sldNum" sz="quarter" idx="12"/>
          </p:nvPr>
        </p:nvSpPr>
        <p:spPr/>
        <p:txBody>
          <a:bodyPr/>
          <a:lstStyle/>
          <a:p>
            <a:fld id="{4374820C-9253-4A5D-81F8-5500DFD04413}" type="slidenum">
              <a:rPr lang="en-US" smtClean="0"/>
              <a:t>1</a:t>
            </a:fld>
            <a:endParaRPr lang="en-US"/>
          </a:p>
        </p:txBody>
      </p:sp>
      <p:sp>
        <p:nvSpPr>
          <p:cNvPr id="5" name="Footer Placeholder 4">
            <a:extLst>
              <a:ext uri="{FF2B5EF4-FFF2-40B4-BE49-F238E27FC236}">
                <a16:creationId xmlns:a16="http://schemas.microsoft.com/office/drawing/2014/main" id="{08EEBC36-307D-E914-C2DF-0D0551CD44F9}"/>
              </a:ext>
            </a:extLst>
          </p:cNvPr>
          <p:cNvSpPr>
            <a:spLocks noGrp="1"/>
          </p:cNvSpPr>
          <p:nvPr>
            <p:ph type="ftr" sz="quarter" idx="11"/>
          </p:nvPr>
        </p:nvSpPr>
        <p:spPr/>
        <p:txBody>
          <a:bodyPr/>
          <a:lstStyle/>
          <a:p>
            <a:r>
              <a:rPr lang="en-US" dirty="0"/>
              <a:t>@CROSD</a:t>
            </a:r>
          </a:p>
        </p:txBody>
      </p:sp>
    </p:spTree>
    <p:extLst>
      <p:ext uri="{BB962C8B-B14F-4D97-AF65-F5344CB8AC3E}">
        <p14:creationId xmlns:p14="http://schemas.microsoft.com/office/powerpoint/2010/main" val="38436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2EC0E-3792-8AD0-8AAB-D8098E602225}"/>
              </a:ext>
            </a:extLst>
          </p:cNvPr>
          <p:cNvSpPr>
            <a:spLocks noGrp="1"/>
          </p:cNvSpPr>
          <p:nvPr>
            <p:ph type="title"/>
          </p:nvPr>
        </p:nvSpPr>
        <p:spPr/>
        <p:txBody>
          <a:bodyPr/>
          <a:lstStyle/>
          <a:p>
            <a:r>
              <a:rPr lang="en-US" dirty="0"/>
              <a:t>Why Recovery is Required in Database?</a:t>
            </a:r>
          </a:p>
        </p:txBody>
      </p:sp>
      <p:sp>
        <p:nvSpPr>
          <p:cNvPr id="3" name="Content Placeholder 2">
            <a:extLst>
              <a:ext uri="{FF2B5EF4-FFF2-40B4-BE49-F238E27FC236}">
                <a16:creationId xmlns:a16="http://schemas.microsoft.com/office/drawing/2014/main" id="{A88D02C9-258B-6454-6F78-4FF9595F0A7C}"/>
              </a:ext>
            </a:extLst>
          </p:cNvPr>
          <p:cNvSpPr>
            <a:spLocks noGrp="1"/>
          </p:cNvSpPr>
          <p:nvPr>
            <p:ph idx="1"/>
          </p:nvPr>
        </p:nvSpPr>
        <p:spPr/>
        <p:txBody>
          <a:bodyPr>
            <a:normAutofit fontScale="70000" lnSpcReduction="20000"/>
          </a:bodyPr>
          <a:lstStyle/>
          <a:p>
            <a:r>
              <a:rPr lang="en-US" dirty="0"/>
              <a:t>Hardware upgrades:</a:t>
            </a:r>
          </a:p>
          <a:p>
            <a:pPr lvl="1"/>
            <a:r>
              <a:rPr lang="en-US" dirty="0"/>
              <a:t> When a DBMS is upgraded to a new hardware system, the migration process can potentially lead to data loss or corruption. Recovery mechanisms can help ensure that the data is successfully migrated and the integrity of the database is maintained.</a:t>
            </a:r>
          </a:p>
          <a:p>
            <a:r>
              <a:rPr lang="en-US" dirty="0"/>
              <a:t>Natural disasters:</a:t>
            </a:r>
          </a:p>
          <a:p>
            <a:pPr lvl="1"/>
            <a:r>
              <a:rPr lang="en-US" dirty="0"/>
              <a:t> Natural disasters such as earthquakes, floods, or fires can damage the hardware on which the database is stored, leading to data loss. Recovery mechanisms can help restore the data from backups and minimize the impact of the disaster.</a:t>
            </a:r>
          </a:p>
          <a:p>
            <a:r>
              <a:rPr lang="en-US" dirty="0"/>
              <a:t>Compliance regulations:</a:t>
            </a:r>
          </a:p>
          <a:p>
            <a:pPr lvl="1"/>
            <a:r>
              <a:rPr lang="en-US" dirty="0"/>
              <a:t> Many industries have regulations that require businesses to retain data for a certain period of time. Recovery mechanisms can help ensure that the data is available for compliance purposes even if it was deleted or lost accidentally.</a:t>
            </a:r>
          </a:p>
          <a:p>
            <a:r>
              <a:rPr lang="en-US" dirty="0"/>
              <a:t>Data corruption:</a:t>
            </a:r>
          </a:p>
          <a:p>
            <a:pPr lvl="1"/>
            <a:r>
              <a:rPr lang="en-US" dirty="0"/>
              <a:t> Data corruption can occur due to various reasons such as hardware failure, software bugs, or viruses. Recovery mechanisms can help restore the database to a consistent state and recover any lost or corrupted data.</a:t>
            </a:r>
          </a:p>
          <a:p>
            <a:pPr marL="0" indent="0">
              <a:buNone/>
            </a:pPr>
            <a:r>
              <a:rPr lang="en-US" i="1" dirty="0"/>
              <a:t>Recovery is needed in DBMS to ensure data consistency, integrity, and availability in the face of various types of failures and errors.</a:t>
            </a:r>
          </a:p>
          <a:p>
            <a:endParaRPr lang="en-US" dirty="0"/>
          </a:p>
        </p:txBody>
      </p:sp>
    </p:spTree>
    <p:extLst>
      <p:ext uri="{BB962C8B-B14F-4D97-AF65-F5344CB8AC3E}">
        <p14:creationId xmlns:p14="http://schemas.microsoft.com/office/powerpoint/2010/main" val="1049130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635E3-2C1A-5488-FB67-7F144EEF43A6}"/>
              </a:ext>
            </a:extLst>
          </p:cNvPr>
          <p:cNvSpPr>
            <a:spLocks noGrp="1"/>
          </p:cNvSpPr>
          <p:nvPr>
            <p:ph type="title"/>
          </p:nvPr>
        </p:nvSpPr>
        <p:spPr/>
        <p:txBody>
          <a:bodyPr/>
          <a:lstStyle/>
          <a:p>
            <a:r>
              <a:rPr lang="en-US" i="0" u="none" strike="noStrike" dirty="0">
                <a:solidFill>
                  <a:srgbClr val="000000"/>
                </a:solidFill>
                <a:effectLst/>
              </a:rPr>
              <a:t>Database recovery Classification</a:t>
            </a:r>
            <a:endParaRPr lang="en-US" dirty="0"/>
          </a:p>
        </p:txBody>
      </p:sp>
      <p:sp>
        <p:nvSpPr>
          <p:cNvPr id="3" name="Content Placeholder 2">
            <a:extLst>
              <a:ext uri="{FF2B5EF4-FFF2-40B4-BE49-F238E27FC236}">
                <a16:creationId xmlns:a16="http://schemas.microsoft.com/office/drawing/2014/main" id="{D3BA5067-1014-6154-9EB7-D2B3013F5EA5}"/>
              </a:ext>
            </a:extLst>
          </p:cNvPr>
          <p:cNvSpPr>
            <a:spLocks noGrp="1"/>
          </p:cNvSpPr>
          <p:nvPr>
            <p:ph idx="1"/>
          </p:nvPr>
        </p:nvSpPr>
        <p:spPr/>
        <p:txBody>
          <a:bodyPr/>
          <a:lstStyle/>
          <a:p>
            <a:pPr marL="0" indent="0">
              <a:buNone/>
            </a:pPr>
            <a:r>
              <a:rPr lang="en-US" i="1" u="none" strike="noStrike" dirty="0">
                <a:solidFill>
                  <a:srgbClr val="000000"/>
                </a:solidFill>
                <a:effectLst/>
              </a:rPr>
              <a:t>Database recovery can be classified into two parts;</a:t>
            </a:r>
            <a:endParaRPr lang="en-US" b="1" i="1" u="none" strike="noStrike" dirty="0">
              <a:solidFill>
                <a:srgbClr val="000000"/>
              </a:solidFill>
              <a:effectLst/>
            </a:endParaRPr>
          </a:p>
          <a:p>
            <a:r>
              <a:rPr lang="en-US" b="1" i="0" u="none" strike="noStrike" dirty="0">
                <a:solidFill>
                  <a:srgbClr val="000000"/>
                </a:solidFill>
                <a:effectLst/>
              </a:rPr>
              <a:t>Rolling Forward</a:t>
            </a:r>
            <a:r>
              <a:rPr lang="en-US" b="0" i="0" u="none" strike="noStrike" dirty="0">
                <a:solidFill>
                  <a:srgbClr val="000000"/>
                </a:solidFill>
                <a:effectLst/>
              </a:rPr>
              <a:t> : </a:t>
            </a:r>
          </a:p>
          <a:p>
            <a:pPr lvl="1"/>
            <a:r>
              <a:rPr lang="en-US" b="0" i="0" u="none" strike="noStrike" dirty="0">
                <a:solidFill>
                  <a:srgbClr val="000000"/>
                </a:solidFill>
                <a:effectLst/>
              </a:rPr>
              <a:t>applies redo records to the corresponding data blocks.</a:t>
            </a:r>
            <a:endParaRPr lang="en-US" b="1" i="0" u="none" strike="noStrike" dirty="0">
              <a:solidFill>
                <a:srgbClr val="000000"/>
              </a:solidFill>
              <a:effectLst/>
            </a:endParaRPr>
          </a:p>
          <a:p>
            <a:r>
              <a:rPr lang="en-US" b="1" i="0" u="none" strike="noStrike" dirty="0">
                <a:solidFill>
                  <a:srgbClr val="000000"/>
                </a:solidFill>
                <a:effectLst/>
              </a:rPr>
              <a:t>Rolling Back</a:t>
            </a:r>
            <a:r>
              <a:rPr lang="en-US" b="0" i="0" u="none" strike="noStrike" dirty="0">
                <a:solidFill>
                  <a:srgbClr val="000000"/>
                </a:solidFill>
                <a:effectLst/>
              </a:rPr>
              <a:t> : </a:t>
            </a:r>
          </a:p>
          <a:p>
            <a:pPr lvl="1"/>
            <a:r>
              <a:rPr lang="en-US" b="0" i="0" u="none" strike="noStrike" dirty="0">
                <a:solidFill>
                  <a:srgbClr val="000000"/>
                </a:solidFill>
                <a:effectLst/>
              </a:rPr>
              <a:t>applies rollback segments to the datafiles. It is stored in transaction tables.</a:t>
            </a:r>
            <a:br>
              <a:rPr lang="en-US" b="0" i="0" u="none" strike="noStrike" dirty="0">
                <a:solidFill>
                  <a:srgbClr val="000000"/>
                </a:solidFill>
                <a:effectLst/>
                <a:latin typeface="Verdana" panose="020B0604030504040204" pitchFamily="34" charset="0"/>
              </a:rPr>
            </a:br>
            <a:endParaRPr lang="en-US" b="0" i="0" u="none" strike="noStrike" dirty="0">
              <a:solidFill>
                <a:srgbClr val="000000"/>
              </a:solidFill>
              <a:effectLst/>
              <a:latin typeface="Verdana" panose="020B0604030504040204" pitchFamily="34" charset="0"/>
            </a:endParaRPr>
          </a:p>
          <a:p>
            <a:endParaRPr lang="en-US" dirty="0"/>
          </a:p>
        </p:txBody>
      </p:sp>
    </p:spTree>
    <p:extLst>
      <p:ext uri="{BB962C8B-B14F-4D97-AF65-F5344CB8AC3E}">
        <p14:creationId xmlns:p14="http://schemas.microsoft.com/office/powerpoint/2010/main" val="2734692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F030B-6609-91AA-A1F4-9FD3EC1364E9}"/>
              </a:ext>
            </a:extLst>
          </p:cNvPr>
          <p:cNvSpPr>
            <a:spLocks noGrp="1"/>
          </p:cNvSpPr>
          <p:nvPr>
            <p:ph type="title"/>
          </p:nvPr>
        </p:nvSpPr>
        <p:spPr/>
        <p:txBody>
          <a:bodyPr/>
          <a:lstStyle/>
          <a:p>
            <a:r>
              <a:rPr lang="en-US" b="0" i="0" dirty="0">
                <a:solidFill>
                  <a:srgbClr val="000000"/>
                </a:solidFill>
                <a:effectLst/>
                <a:ea typeface="Verdana" panose="020B0604030504040204" pitchFamily="34" charset="0"/>
              </a:rPr>
              <a:t>Log-Based Recovery</a:t>
            </a:r>
            <a:endParaRPr lang="en-US" dirty="0">
              <a:ea typeface="Verdana" panose="020B0604030504040204" pitchFamily="34" charset="0"/>
            </a:endParaRPr>
          </a:p>
        </p:txBody>
      </p:sp>
      <p:sp>
        <p:nvSpPr>
          <p:cNvPr id="3" name="Content Placeholder 2">
            <a:extLst>
              <a:ext uri="{FF2B5EF4-FFF2-40B4-BE49-F238E27FC236}">
                <a16:creationId xmlns:a16="http://schemas.microsoft.com/office/drawing/2014/main" id="{F7E0CB7D-E4A3-7ED1-6368-6B232FBD1F5A}"/>
              </a:ext>
            </a:extLst>
          </p:cNvPr>
          <p:cNvSpPr>
            <a:spLocks noGrp="1"/>
          </p:cNvSpPr>
          <p:nvPr>
            <p:ph idx="1"/>
          </p:nvPr>
        </p:nvSpPr>
        <p:spPr/>
        <p:txBody>
          <a:bodyPr>
            <a:normAutofit/>
          </a:bodyPr>
          <a:lstStyle/>
          <a:p>
            <a:pPr algn="l">
              <a:buFont typeface="Arial" panose="020B0604020202020204" pitchFamily="34" charset="0"/>
              <a:buChar char="•"/>
            </a:pPr>
            <a:r>
              <a:rPr lang="en-US" b="0" i="0" u="none" strike="noStrike" dirty="0">
                <a:solidFill>
                  <a:srgbClr val="000000"/>
                </a:solidFill>
                <a:effectLst/>
                <a:ea typeface="Verdana" panose="020B0604030504040204" pitchFamily="34" charset="0"/>
              </a:rPr>
              <a:t>Logs are the sequence of records, that maintain the records of actions performed by a transaction.</a:t>
            </a:r>
          </a:p>
          <a:p>
            <a:pPr algn="l">
              <a:buFont typeface="Arial" panose="020B0604020202020204" pitchFamily="34" charset="0"/>
              <a:buChar char="•"/>
            </a:pPr>
            <a:r>
              <a:rPr lang="en-US" b="0" i="0" u="none" strike="noStrike" dirty="0">
                <a:solidFill>
                  <a:srgbClr val="000000"/>
                </a:solidFill>
                <a:effectLst/>
                <a:ea typeface="Verdana" panose="020B0604030504040204" pitchFamily="34" charset="0"/>
              </a:rPr>
              <a:t>In Log – Based Recovery, log of each transaction is maintained in some stable storage. If any failure occurs, it can be recovered from there to recover the database.</a:t>
            </a:r>
          </a:p>
          <a:p>
            <a:pPr algn="l">
              <a:buFont typeface="Arial" panose="020B0604020202020204" pitchFamily="34" charset="0"/>
              <a:buChar char="•"/>
            </a:pPr>
            <a:r>
              <a:rPr lang="en-US" b="0" i="0" u="none" strike="noStrike" dirty="0">
                <a:solidFill>
                  <a:srgbClr val="000000"/>
                </a:solidFill>
                <a:effectLst/>
                <a:ea typeface="Verdana" panose="020B0604030504040204" pitchFamily="34" charset="0"/>
              </a:rPr>
              <a:t>The log contains the information about the transaction being executed, values that have been modified and transaction state.</a:t>
            </a:r>
          </a:p>
          <a:p>
            <a:pPr algn="l">
              <a:buFont typeface="Arial" panose="020B0604020202020204" pitchFamily="34" charset="0"/>
              <a:buChar char="•"/>
            </a:pPr>
            <a:r>
              <a:rPr lang="en-US" b="0" i="0" u="none" strike="noStrike" dirty="0">
                <a:solidFill>
                  <a:srgbClr val="000000"/>
                </a:solidFill>
                <a:effectLst/>
                <a:ea typeface="Verdana" panose="020B0604030504040204" pitchFamily="34" charset="0"/>
              </a:rPr>
              <a:t>All these information will be stored in the order of execution.</a:t>
            </a:r>
          </a:p>
          <a:p>
            <a:endParaRPr lang="en-US" dirty="0">
              <a:ea typeface="Verdana" panose="020B0604030504040204" pitchFamily="34" charset="0"/>
            </a:endParaRPr>
          </a:p>
        </p:txBody>
      </p:sp>
    </p:spTree>
    <p:extLst>
      <p:ext uri="{BB962C8B-B14F-4D97-AF65-F5344CB8AC3E}">
        <p14:creationId xmlns:p14="http://schemas.microsoft.com/office/powerpoint/2010/main" val="3101461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71C03-F2DB-EF76-482E-C2E882FDA209}"/>
              </a:ext>
            </a:extLst>
          </p:cNvPr>
          <p:cNvSpPr>
            <a:spLocks noGrp="1"/>
          </p:cNvSpPr>
          <p:nvPr>
            <p:ph type="title"/>
          </p:nvPr>
        </p:nvSpPr>
        <p:spPr/>
        <p:txBody>
          <a:bodyPr/>
          <a:lstStyle/>
          <a:p>
            <a:r>
              <a:rPr lang="en-US" b="0" i="0" dirty="0">
                <a:solidFill>
                  <a:srgbClr val="000000"/>
                </a:solidFill>
                <a:effectLst/>
                <a:ea typeface="Verdana" panose="020B0604030504040204" pitchFamily="34" charset="0"/>
              </a:rPr>
              <a:t>Log-Based Recovery</a:t>
            </a:r>
            <a:endParaRPr lang="en-US" dirty="0"/>
          </a:p>
        </p:txBody>
      </p:sp>
      <p:pic>
        <p:nvPicPr>
          <p:cNvPr id="5" name="Content Placeholder 4">
            <a:extLst>
              <a:ext uri="{FF2B5EF4-FFF2-40B4-BE49-F238E27FC236}">
                <a16:creationId xmlns:a16="http://schemas.microsoft.com/office/drawing/2014/main" id="{D3F3A25C-2ED8-8616-5ED5-637BBD2A2D80}"/>
              </a:ext>
            </a:extLst>
          </p:cNvPr>
          <p:cNvPicPr>
            <a:picLocks noGrp="1" noChangeAspect="1"/>
          </p:cNvPicPr>
          <p:nvPr>
            <p:ph idx="1"/>
          </p:nvPr>
        </p:nvPicPr>
        <p:blipFill>
          <a:blip r:embed="rId2"/>
          <a:stretch>
            <a:fillRect/>
          </a:stretch>
        </p:blipFill>
        <p:spPr>
          <a:xfrm>
            <a:off x="3416808" y="1825625"/>
            <a:ext cx="5358383" cy="4351338"/>
          </a:xfrm>
        </p:spPr>
      </p:pic>
    </p:spTree>
    <p:extLst>
      <p:ext uri="{BB962C8B-B14F-4D97-AF65-F5344CB8AC3E}">
        <p14:creationId xmlns:p14="http://schemas.microsoft.com/office/powerpoint/2010/main" val="2238767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AB7A-26C2-E93C-CB00-37DEBE67E6A0}"/>
              </a:ext>
            </a:extLst>
          </p:cNvPr>
          <p:cNvSpPr>
            <a:spLocks noGrp="1"/>
          </p:cNvSpPr>
          <p:nvPr>
            <p:ph type="title"/>
          </p:nvPr>
        </p:nvSpPr>
        <p:spPr/>
        <p:txBody>
          <a:bodyPr/>
          <a:lstStyle/>
          <a:p>
            <a:r>
              <a:rPr lang="en-US" i="0" dirty="0">
                <a:solidFill>
                  <a:srgbClr val="000000"/>
                </a:solidFill>
                <a:effectLst/>
              </a:rPr>
              <a:t>Example:</a:t>
            </a:r>
            <a:endParaRPr lang="en-US" dirty="0"/>
          </a:p>
        </p:txBody>
      </p:sp>
      <p:sp>
        <p:nvSpPr>
          <p:cNvPr id="3" name="Content Placeholder 2">
            <a:extLst>
              <a:ext uri="{FF2B5EF4-FFF2-40B4-BE49-F238E27FC236}">
                <a16:creationId xmlns:a16="http://schemas.microsoft.com/office/drawing/2014/main" id="{0D2C0E7D-F2EE-5B49-5FCE-5EE25D160F06}"/>
              </a:ext>
            </a:extLst>
          </p:cNvPr>
          <p:cNvSpPr>
            <a:spLocks noGrp="1"/>
          </p:cNvSpPr>
          <p:nvPr>
            <p:ph idx="1"/>
          </p:nvPr>
        </p:nvSpPr>
        <p:spPr/>
        <p:txBody>
          <a:bodyPr>
            <a:normAutofit lnSpcReduction="10000"/>
          </a:bodyPr>
          <a:lstStyle/>
          <a:p>
            <a:pPr marL="0" indent="0">
              <a:buNone/>
            </a:pPr>
            <a:r>
              <a:rPr lang="en-US" b="0" i="0" dirty="0">
                <a:solidFill>
                  <a:srgbClr val="000000"/>
                </a:solidFill>
                <a:effectLst/>
              </a:rPr>
              <a:t>Assume, a transaction to modify the address of an employee. The following logs are written for this transaction,</a:t>
            </a:r>
            <a:br>
              <a:rPr lang="en-US" dirty="0"/>
            </a:br>
            <a:br>
              <a:rPr lang="en-US" dirty="0"/>
            </a:br>
            <a:r>
              <a:rPr lang="en-US" b="1" i="0" dirty="0">
                <a:solidFill>
                  <a:srgbClr val="000000"/>
                </a:solidFill>
                <a:effectLst/>
              </a:rPr>
              <a:t>Log 1:</a:t>
            </a:r>
            <a:r>
              <a:rPr lang="en-US" b="0" i="0" dirty="0">
                <a:solidFill>
                  <a:srgbClr val="000000"/>
                </a:solidFill>
                <a:effectLst/>
              </a:rPr>
              <a:t> Transaction is initiated, writes 'START' log.</a:t>
            </a:r>
            <a:br>
              <a:rPr lang="en-US" dirty="0"/>
            </a:br>
            <a:r>
              <a:rPr lang="en-US" b="1" i="0" dirty="0">
                <a:solidFill>
                  <a:srgbClr val="000000"/>
                </a:solidFill>
                <a:effectLst/>
              </a:rPr>
              <a:t>Log: &lt;T</a:t>
            </a:r>
            <a:r>
              <a:rPr lang="en-US" b="1" i="0" baseline="-25000" dirty="0">
                <a:solidFill>
                  <a:srgbClr val="000000"/>
                </a:solidFill>
                <a:effectLst/>
              </a:rPr>
              <a:t>n</a:t>
            </a:r>
            <a:r>
              <a:rPr lang="en-US" b="1" i="0" dirty="0">
                <a:solidFill>
                  <a:srgbClr val="000000"/>
                </a:solidFill>
                <a:effectLst/>
              </a:rPr>
              <a:t> START&gt;</a:t>
            </a:r>
            <a:br>
              <a:rPr lang="en-US" dirty="0"/>
            </a:br>
            <a:br>
              <a:rPr lang="en-US" dirty="0"/>
            </a:br>
            <a:r>
              <a:rPr lang="en-US" b="1" i="0" dirty="0">
                <a:solidFill>
                  <a:srgbClr val="000000"/>
                </a:solidFill>
                <a:effectLst/>
              </a:rPr>
              <a:t>Log 2:</a:t>
            </a:r>
            <a:r>
              <a:rPr lang="en-US" b="0" i="0" dirty="0">
                <a:solidFill>
                  <a:srgbClr val="000000"/>
                </a:solidFill>
                <a:effectLst/>
              </a:rPr>
              <a:t> Transaction modifies the address from 'Pune' to 'Mumbai'.</a:t>
            </a:r>
            <a:br>
              <a:rPr lang="en-US" dirty="0"/>
            </a:br>
            <a:r>
              <a:rPr lang="en-US" b="1" i="0" dirty="0">
                <a:solidFill>
                  <a:srgbClr val="000000"/>
                </a:solidFill>
                <a:effectLst/>
              </a:rPr>
              <a:t>Log: &lt;T</a:t>
            </a:r>
            <a:r>
              <a:rPr lang="en-US" b="1" i="0" baseline="-25000" dirty="0">
                <a:solidFill>
                  <a:srgbClr val="000000"/>
                </a:solidFill>
                <a:effectLst/>
              </a:rPr>
              <a:t>n</a:t>
            </a:r>
            <a:r>
              <a:rPr lang="en-US" b="1" i="0" dirty="0">
                <a:solidFill>
                  <a:srgbClr val="000000"/>
                </a:solidFill>
                <a:effectLst/>
              </a:rPr>
              <a:t> Address, 'Pune', 'Mumbai'&gt;</a:t>
            </a:r>
            <a:br>
              <a:rPr lang="en-US" b="1" i="0" dirty="0">
                <a:solidFill>
                  <a:srgbClr val="000000"/>
                </a:solidFill>
                <a:effectLst/>
              </a:rPr>
            </a:br>
            <a:br>
              <a:rPr lang="en-US" dirty="0"/>
            </a:br>
            <a:r>
              <a:rPr lang="en-US" b="1" i="0" dirty="0">
                <a:solidFill>
                  <a:srgbClr val="000000"/>
                </a:solidFill>
                <a:effectLst/>
              </a:rPr>
              <a:t>Log 3:</a:t>
            </a:r>
            <a:r>
              <a:rPr lang="en-US" b="0" i="0" dirty="0">
                <a:solidFill>
                  <a:srgbClr val="000000"/>
                </a:solidFill>
                <a:effectLst/>
              </a:rPr>
              <a:t> Transaction is completed. The log indicates the end of the transaction.</a:t>
            </a:r>
            <a:br>
              <a:rPr lang="en-US" dirty="0"/>
            </a:br>
            <a:r>
              <a:rPr lang="en-US" b="1" i="0" dirty="0">
                <a:solidFill>
                  <a:srgbClr val="000000"/>
                </a:solidFill>
                <a:effectLst/>
              </a:rPr>
              <a:t>Log: &lt;T</a:t>
            </a:r>
            <a:r>
              <a:rPr lang="en-US" b="1" i="0" baseline="-25000" dirty="0">
                <a:solidFill>
                  <a:srgbClr val="000000"/>
                </a:solidFill>
                <a:effectLst/>
              </a:rPr>
              <a:t>n</a:t>
            </a:r>
            <a:r>
              <a:rPr lang="en-US" b="1" i="0" dirty="0">
                <a:solidFill>
                  <a:srgbClr val="000000"/>
                </a:solidFill>
                <a:effectLst/>
              </a:rPr>
              <a:t> COMMIT&gt;</a:t>
            </a:r>
            <a:endParaRPr lang="en-US" dirty="0"/>
          </a:p>
        </p:txBody>
      </p:sp>
    </p:spTree>
    <p:extLst>
      <p:ext uri="{BB962C8B-B14F-4D97-AF65-F5344CB8AC3E}">
        <p14:creationId xmlns:p14="http://schemas.microsoft.com/office/powerpoint/2010/main" val="4144911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06F9A-A159-5B01-D081-8F384E19FC50}"/>
              </a:ext>
            </a:extLst>
          </p:cNvPr>
          <p:cNvSpPr>
            <a:spLocks noGrp="1"/>
          </p:cNvSpPr>
          <p:nvPr>
            <p:ph type="title"/>
          </p:nvPr>
        </p:nvSpPr>
        <p:spPr/>
        <p:txBody>
          <a:bodyPr/>
          <a:lstStyle/>
          <a:p>
            <a:r>
              <a:rPr lang="en-US" dirty="0"/>
              <a:t>Log File creation Methods</a:t>
            </a:r>
          </a:p>
        </p:txBody>
      </p:sp>
      <p:sp>
        <p:nvSpPr>
          <p:cNvPr id="3" name="Content Placeholder 2">
            <a:extLst>
              <a:ext uri="{FF2B5EF4-FFF2-40B4-BE49-F238E27FC236}">
                <a16:creationId xmlns:a16="http://schemas.microsoft.com/office/drawing/2014/main" id="{EB5372C0-72BA-0A73-4909-6D35C65A8896}"/>
              </a:ext>
            </a:extLst>
          </p:cNvPr>
          <p:cNvSpPr>
            <a:spLocks noGrp="1"/>
          </p:cNvSpPr>
          <p:nvPr>
            <p:ph idx="1"/>
          </p:nvPr>
        </p:nvSpPr>
        <p:spPr/>
        <p:txBody>
          <a:bodyPr>
            <a:normAutofit fontScale="92500" lnSpcReduction="10000"/>
          </a:bodyPr>
          <a:lstStyle/>
          <a:p>
            <a:pPr marL="0" indent="0">
              <a:buNone/>
            </a:pPr>
            <a:r>
              <a:rPr lang="en-US" i="1" dirty="0">
                <a:solidFill>
                  <a:srgbClr val="000000"/>
                </a:solidFill>
                <a:effectLst/>
              </a:rPr>
              <a:t>There are two methods of creating the log files and updating the database,</a:t>
            </a:r>
            <a:br>
              <a:rPr lang="en-US" dirty="0"/>
            </a:br>
            <a:br>
              <a:rPr lang="en-US" dirty="0"/>
            </a:br>
            <a:r>
              <a:rPr lang="en-US" dirty="0"/>
              <a:t>1. </a:t>
            </a:r>
            <a:r>
              <a:rPr lang="en-US" b="1" i="0" dirty="0">
                <a:solidFill>
                  <a:srgbClr val="000000"/>
                </a:solidFill>
                <a:effectLst/>
              </a:rPr>
              <a:t>In Deferred Database Modification,</a:t>
            </a:r>
            <a:r>
              <a:rPr lang="en-US" b="0" i="0" dirty="0">
                <a:solidFill>
                  <a:srgbClr val="000000"/>
                </a:solidFill>
                <a:effectLst/>
              </a:rPr>
              <a:t> all the logs for the transaction are created and stored into stable storage system. In the above example, three log records are created and stored it in some storage system, the database will be updated with those steps.</a:t>
            </a:r>
            <a:br>
              <a:rPr lang="en-US" dirty="0"/>
            </a:br>
            <a:r>
              <a:rPr lang="en-US" dirty="0"/>
              <a:t>2. </a:t>
            </a:r>
            <a:r>
              <a:rPr lang="en-US" b="1" i="0" dirty="0">
                <a:solidFill>
                  <a:srgbClr val="000000"/>
                </a:solidFill>
                <a:effectLst/>
              </a:rPr>
              <a:t>In Immediate Database Modification,</a:t>
            </a:r>
            <a:r>
              <a:rPr lang="en-US" b="0" i="0" dirty="0">
                <a:solidFill>
                  <a:srgbClr val="000000"/>
                </a:solidFill>
                <a:effectLst/>
              </a:rPr>
              <a:t> after creating each log record, the database is modified for each step of log entry immediately. In the above example, the database is modified at each step of log entry that means after first log entry, transaction will hit the database to fetch the record, then the second log will be entered followed by updating the employee's address, then the third log followed by committing the database changes.</a:t>
            </a:r>
            <a:endParaRPr lang="en-US" dirty="0"/>
          </a:p>
        </p:txBody>
      </p:sp>
    </p:spTree>
    <p:extLst>
      <p:ext uri="{BB962C8B-B14F-4D97-AF65-F5344CB8AC3E}">
        <p14:creationId xmlns:p14="http://schemas.microsoft.com/office/powerpoint/2010/main" val="1447107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2E244-D9E9-EDE3-AC52-EE68BEB6A0DB}"/>
              </a:ext>
            </a:extLst>
          </p:cNvPr>
          <p:cNvSpPr>
            <a:spLocks noGrp="1"/>
          </p:cNvSpPr>
          <p:nvPr>
            <p:ph type="title"/>
          </p:nvPr>
        </p:nvSpPr>
        <p:spPr/>
        <p:txBody>
          <a:bodyPr>
            <a:normAutofit/>
          </a:bodyPr>
          <a:lstStyle/>
          <a:p>
            <a:r>
              <a:rPr lang="en-US" b="0" i="0" dirty="0">
                <a:solidFill>
                  <a:srgbClr val="000000"/>
                </a:solidFill>
                <a:effectLst/>
              </a:rPr>
              <a:t>Recovery with Concurrent Transaction</a:t>
            </a:r>
            <a:endParaRPr lang="en-US" dirty="0"/>
          </a:p>
        </p:txBody>
      </p:sp>
      <p:sp>
        <p:nvSpPr>
          <p:cNvPr id="3" name="Content Placeholder 2">
            <a:extLst>
              <a:ext uri="{FF2B5EF4-FFF2-40B4-BE49-F238E27FC236}">
                <a16:creationId xmlns:a16="http://schemas.microsoft.com/office/drawing/2014/main" id="{D8911C58-24A7-5943-6544-13437D314AF5}"/>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000000"/>
                </a:solidFill>
                <a:effectLst/>
                <a:ea typeface="Verdana" panose="020B0604030504040204" pitchFamily="34" charset="0"/>
              </a:rPr>
              <a:t>When two transactions are executed in parallel, the logs are interleaved. It would become difficult for the recovery system to return all logs to a previous point and then start recovering.</a:t>
            </a:r>
          </a:p>
          <a:p>
            <a:pPr algn="l">
              <a:buFont typeface="Arial" panose="020B0604020202020204" pitchFamily="34" charset="0"/>
              <a:buChar char="•"/>
            </a:pPr>
            <a:r>
              <a:rPr lang="en-US" b="0" i="0" u="none" strike="noStrike" dirty="0">
                <a:solidFill>
                  <a:srgbClr val="000000"/>
                </a:solidFill>
                <a:effectLst/>
                <a:ea typeface="Verdana" panose="020B0604030504040204" pitchFamily="34" charset="0"/>
              </a:rPr>
              <a:t>To overcome this situation 'Checkpoint' is used.</a:t>
            </a:r>
          </a:p>
          <a:p>
            <a:pPr marL="0" indent="0">
              <a:buNone/>
            </a:pPr>
            <a:endParaRPr lang="en-US" dirty="0">
              <a:ea typeface="Verdana" panose="020B0604030504040204" pitchFamily="34" charset="0"/>
            </a:endParaRPr>
          </a:p>
        </p:txBody>
      </p:sp>
    </p:spTree>
    <p:extLst>
      <p:ext uri="{BB962C8B-B14F-4D97-AF65-F5344CB8AC3E}">
        <p14:creationId xmlns:p14="http://schemas.microsoft.com/office/powerpoint/2010/main" val="1234140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648D0-BBB1-C192-43B4-8F56B69A91E8}"/>
              </a:ext>
            </a:extLst>
          </p:cNvPr>
          <p:cNvSpPr>
            <a:spLocks noGrp="1"/>
          </p:cNvSpPr>
          <p:nvPr>
            <p:ph type="title"/>
          </p:nvPr>
        </p:nvSpPr>
        <p:spPr/>
        <p:txBody>
          <a:bodyPr/>
          <a:lstStyle/>
          <a:p>
            <a:r>
              <a:rPr lang="en-US" dirty="0"/>
              <a:t>Diagram</a:t>
            </a:r>
          </a:p>
        </p:txBody>
      </p:sp>
      <p:pic>
        <p:nvPicPr>
          <p:cNvPr id="2050" name="Picture 2" descr="DBMS - Data Recovery">
            <a:extLst>
              <a:ext uri="{FF2B5EF4-FFF2-40B4-BE49-F238E27FC236}">
                <a16:creationId xmlns:a16="http://schemas.microsoft.com/office/drawing/2014/main" id="{A92DC0C1-6B91-9227-870A-62B656F405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0000" y="2488658"/>
            <a:ext cx="6431999" cy="3297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05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710AC-307F-17ED-30AB-21B0F6CAD08F}"/>
              </a:ext>
            </a:extLst>
          </p:cNvPr>
          <p:cNvSpPr>
            <a:spLocks noGrp="1"/>
          </p:cNvSpPr>
          <p:nvPr>
            <p:ph type="title"/>
          </p:nvPr>
        </p:nvSpPr>
        <p:spPr/>
        <p:txBody>
          <a:bodyPr/>
          <a:lstStyle/>
          <a:p>
            <a:r>
              <a:rPr lang="en-US" i="0" dirty="0">
                <a:solidFill>
                  <a:srgbClr val="000000"/>
                </a:solidFill>
                <a:effectLst/>
              </a:rPr>
              <a:t>Checkpoint</a:t>
            </a:r>
            <a:endParaRPr lang="en-US" dirty="0"/>
          </a:p>
        </p:txBody>
      </p:sp>
      <p:sp>
        <p:nvSpPr>
          <p:cNvPr id="3" name="Content Placeholder 2">
            <a:extLst>
              <a:ext uri="{FF2B5EF4-FFF2-40B4-BE49-F238E27FC236}">
                <a16:creationId xmlns:a16="http://schemas.microsoft.com/office/drawing/2014/main" id="{07B2B543-E316-DAE4-EAEB-4A6A98339841}"/>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0" i="0" u="none" strike="noStrike" dirty="0">
                <a:solidFill>
                  <a:srgbClr val="000000"/>
                </a:solidFill>
                <a:effectLst/>
                <a:ea typeface="Verdana" panose="020B0604030504040204" pitchFamily="34" charset="0"/>
              </a:rPr>
              <a:t>Checkpoint acts like a benchmark.</a:t>
            </a:r>
          </a:p>
          <a:p>
            <a:pPr algn="l">
              <a:buFont typeface="Arial" panose="020B0604020202020204" pitchFamily="34" charset="0"/>
              <a:buChar char="•"/>
            </a:pPr>
            <a:r>
              <a:rPr lang="en-US" b="0" i="0" u="none" strike="noStrike" dirty="0">
                <a:solidFill>
                  <a:srgbClr val="000000"/>
                </a:solidFill>
                <a:effectLst/>
                <a:ea typeface="Verdana" panose="020B0604030504040204" pitchFamily="34" charset="0"/>
              </a:rPr>
              <a:t>Checkpoints are also called as </a:t>
            </a:r>
            <a:r>
              <a:rPr lang="en-US" b="1" i="0" u="none" strike="noStrike" dirty="0" err="1">
                <a:solidFill>
                  <a:srgbClr val="000000"/>
                </a:solidFill>
                <a:effectLst/>
                <a:ea typeface="Verdana" panose="020B0604030504040204" pitchFamily="34" charset="0"/>
              </a:rPr>
              <a:t>Syncpoints</a:t>
            </a:r>
            <a:r>
              <a:rPr lang="en-US" b="1" i="0" u="none" strike="noStrike" dirty="0">
                <a:solidFill>
                  <a:srgbClr val="000000"/>
                </a:solidFill>
                <a:effectLst/>
                <a:ea typeface="Verdana" panose="020B0604030504040204" pitchFamily="34" charset="0"/>
              </a:rPr>
              <a:t> or </a:t>
            </a:r>
            <a:r>
              <a:rPr lang="en-US" b="1" i="0" u="none" strike="noStrike" dirty="0" err="1">
                <a:solidFill>
                  <a:srgbClr val="000000"/>
                </a:solidFill>
                <a:effectLst/>
                <a:ea typeface="Verdana" panose="020B0604030504040204" pitchFamily="34" charset="0"/>
              </a:rPr>
              <a:t>Savepoints</a:t>
            </a:r>
            <a:r>
              <a:rPr lang="en-US" b="1" i="0" u="none" strike="noStrike" dirty="0">
                <a:solidFill>
                  <a:srgbClr val="000000"/>
                </a:solidFill>
                <a:effectLst/>
                <a:ea typeface="Verdana" panose="020B0604030504040204" pitchFamily="34" charset="0"/>
              </a:rPr>
              <a:t>.</a:t>
            </a:r>
            <a:endParaRPr lang="en-US" b="0" i="0" u="none" strike="noStrike" dirty="0">
              <a:solidFill>
                <a:srgbClr val="000000"/>
              </a:solidFill>
              <a:effectLst/>
              <a:ea typeface="Verdana" panose="020B0604030504040204" pitchFamily="34" charset="0"/>
            </a:endParaRPr>
          </a:p>
          <a:p>
            <a:pPr algn="l">
              <a:buFont typeface="Arial" panose="020B0604020202020204" pitchFamily="34" charset="0"/>
              <a:buChar char="•"/>
            </a:pPr>
            <a:r>
              <a:rPr lang="en-US" b="0" i="0" u="none" strike="noStrike" dirty="0">
                <a:solidFill>
                  <a:srgbClr val="000000"/>
                </a:solidFill>
                <a:effectLst/>
                <a:ea typeface="Verdana" panose="020B0604030504040204" pitchFamily="34" charset="0"/>
              </a:rPr>
              <a:t>It is a mechanism where all the previous logs are removed from the system and stored permanently in a storage system.</a:t>
            </a:r>
          </a:p>
          <a:p>
            <a:pPr algn="l">
              <a:buFont typeface="Arial" panose="020B0604020202020204" pitchFamily="34" charset="0"/>
              <a:buChar char="•"/>
            </a:pPr>
            <a:r>
              <a:rPr lang="en-US" b="0" i="0" u="none" strike="noStrike" dirty="0">
                <a:solidFill>
                  <a:srgbClr val="000000"/>
                </a:solidFill>
                <a:effectLst/>
                <a:ea typeface="Verdana" panose="020B0604030504040204" pitchFamily="34" charset="0"/>
              </a:rPr>
              <a:t>It declares a point before which the database management system was in consistent state and all the transactions were committed.</a:t>
            </a:r>
          </a:p>
          <a:p>
            <a:pPr algn="l">
              <a:buFont typeface="Arial" panose="020B0604020202020204" pitchFamily="34" charset="0"/>
              <a:buChar char="•"/>
            </a:pPr>
            <a:r>
              <a:rPr lang="en-US" b="0" i="0" u="none" strike="noStrike" dirty="0">
                <a:solidFill>
                  <a:srgbClr val="000000"/>
                </a:solidFill>
                <a:effectLst/>
                <a:ea typeface="Verdana" panose="020B0604030504040204" pitchFamily="34" charset="0"/>
              </a:rPr>
              <a:t>It is a point of synchronization between the database and the transaction log file.</a:t>
            </a:r>
          </a:p>
          <a:p>
            <a:pPr algn="l">
              <a:buFont typeface="Arial" panose="020B0604020202020204" pitchFamily="34" charset="0"/>
              <a:buChar char="•"/>
            </a:pPr>
            <a:r>
              <a:rPr lang="en-US" b="0" i="0" u="none" strike="noStrike" dirty="0">
                <a:solidFill>
                  <a:srgbClr val="000000"/>
                </a:solidFill>
                <a:effectLst/>
                <a:ea typeface="Verdana" panose="020B0604030504040204" pitchFamily="34" charset="0"/>
              </a:rPr>
              <a:t>It involves operations like writing log records in main memory to secondary storage, writing the modified blocks in the database buffers to secondary storage and writing a checkpoint record to the log file.</a:t>
            </a:r>
          </a:p>
          <a:p>
            <a:pPr algn="l">
              <a:buFont typeface="Arial" panose="020B0604020202020204" pitchFamily="34" charset="0"/>
              <a:buChar char="•"/>
            </a:pPr>
            <a:r>
              <a:rPr lang="en-US" b="0" i="0" u="none" strike="noStrike" dirty="0">
                <a:solidFill>
                  <a:srgbClr val="000000"/>
                </a:solidFill>
                <a:effectLst/>
                <a:ea typeface="Verdana" panose="020B0604030504040204" pitchFamily="34" charset="0"/>
              </a:rPr>
              <a:t>The checkpoint record contains the identifiers of all transactions that are active at the time of the checkpoint.</a:t>
            </a:r>
          </a:p>
          <a:p>
            <a:endParaRPr lang="en-US" dirty="0">
              <a:ea typeface="Verdana" panose="020B0604030504040204" pitchFamily="34" charset="0"/>
            </a:endParaRPr>
          </a:p>
        </p:txBody>
      </p:sp>
    </p:spTree>
    <p:extLst>
      <p:ext uri="{BB962C8B-B14F-4D97-AF65-F5344CB8AC3E}">
        <p14:creationId xmlns:p14="http://schemas.microsoft.com/office/powerpoint/2010/main" val="3255938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026AB-9821-5F80-CBEB-B4A46A7E2F16}"/>
              </a:ext>
            </a:extLst>
          </p:cNvPr>
          <p:cNvSpPr>
            <a:spLocks noGrp="1"/>
          </p:cNvSpPr>
          <p:nvPr>
            <p:ph type="title"/>
          </p:nvPr>
        </p:nvSpPr>
        <p:spPr/>
        <p:txBody>
          <a:bodyPr/>
          <a:lstStyle/>
          <a:p>
            <a:r>
              <a:rPr lang="en-US" i="0" dirty="0">
                <a:solidFill>
                  <a:srgbClr val="000000"/>
                </a:solidFill>
                <a:effectLst/>
              </a:rPr>
              <a:t>Recovery</a:t>
            </a:r>
            <a:endParaRPr lang="en-US" dirty="0"/>
          </a:p>
        </p:txBody>
      </p:sp>
      <p:sp>
        <p:nvSpPr>
          <p:cNvPr id="3" name="Content Placeholder 2">
            <a:extLst>
              <a:ext uri="{FF2B5EF4-FFF2-40B4-BE49-F238E27FC236}">
                <a16:creationId xmlns:a16="http://schemas.microsoft.com/office/drawing/2014/main" id="{FC80972E-EF5A-6965-45CB-80AADB810F25}"/>
              </a:ext>
            </a:extLst>
          </p:cNvPr>
          <p:cNvSpPr>
            <a:spLocks noGrp="1"/>
          </p:cNvSpPr>
          <p:nvPr>
            <p:ph idx="1"/>
          </p:nvPr>
        </p:nvSpPr>
        <p:spPr/>
        <p:txBody>
          <a:bodyPr>
            <a:normAutofit fontScale="92500"/>
          </a:bodyPr>
          <a:lstStyle/>
          <a:p>
            <a:pPr algn="l">
              <a:buFont typeface="Arial" panose="020B0604020202020204" pitchFamily="34" charset="0"/>
              <a:buChar char="•"/>
            </a:pPr>
            <a:r>
              <a:rPr lang="en-US" b="0" i="0" u="none" strike="noStrike" dirty="0">
                <a:solidFill>
                  <a:srgbClr val="000000"/>
                </a:solidFill>
                <a:effectLst/>
                <a:ea typeface="Verdana" panose="020B0604030504040204" pitchFamily="34" charset="0"/>
              </a:rPr>
              <a:t>When concurrent transactions crash and recover, the checkpoint is added to the transaction and recovery system recovers the database from failure in following manner,</a:t>
            </a:r>
          </a:p>
          <a:p>
            <a:pPr marL="914400" lvl="1" indent="-457200">
              <a:buFont typeface="+mj-lt"/>
              <a:buAutoNum type="arabicPeriod"/>
            </a:pPr>
            <a:r>
              <a:rPr lang="en-US" b="0" i="0" u="none" strike="noStrike" dirty="0">
                <a:solidFill>
                  <a:srgbClr val="000000"/>
                </a:solidFill>
                <a:effectLst/>
                <a:ea typeface="Verdana" panose="020B0604030504040204" pitchFamily="34" charset="0"/>
              </a:rPr>
              <a:t>Recovery system reads the log files from end to start checkpoint. It can reverse the transaction.</a:t>
            </a:r>
          </a:p>
          <a:p>
            <a:pPr marL="914400" lvl="1" indent="-457200">
              <a:buFont typeface="+mj-lt"/>
              <a:buAutoNum type="arabicPeriod"/>
            </a:pPr>
            <a:r>
              <a:rPr lang="en-US" b="0" i="0" u="none" strike="noStrike" dirty="0">
                <a:solidFill>
                  <a:srgbClr val="000000"/>
                </a:solidFill>
                <a:effectLst/>
                <a:ea typeface="Verdana" panose="020B0604030504040204" pitchFamily="34" charset="0"/>
              </a:rPr>
              <a:t>It maintains undo log and redo log.</a:t>
            </a:r>
          </a:p>
          <a:p>
            <a:pPr marL="914400" lvl="1" indent="-457200">
              <a:buFont typeface="+mj-lt"/>
              <a:buAutoNum type="arabicPeriod"/>
            </a:pPr>
            <a:r>
              <a:rPr lang="en-US" b="0" i="0" u="none" strike="noStrike" dirty="0">
                <a:solidFill>
                  <a:srgbClr val="000000"/>
                </a:solidFill>
                <a:effectLst/>
                <a:ea typeface="Verdana" panose="020B0604030504040204" pitchFamily="34" charset="0"/>
              </a:rPr>
              <a:t>It puts the transaction in the redo log if the recovery system sees a log </a:t>
            </a:r>
            <a:r>
              <a:rPr lang="en-US" sz="1900" b="0" i="0" u="none" strike="noStrike" dirty="0">
                <a:solidFill>
                  <a:srgbClr val="000000"/>
                </a:solidFill>
                <a:effectLst/>
                <a:ea typeface="Verdana" panose="020B0604030504040204" pitchFamily="34" charset="0"/>
              </a:rPr>
              <a:t>&lt;T</a:t>
            </a:r>
            <a:r>
              <a:rPr lang="en-US" sz="1900" b="0" i="0" u="none" strike="noStrike" baseline="-25000" dirty="0">
                <a:solidFill>
                  <a:srgbClr val="000000"/>
                </a:solidFill>
                <a:effectLst/>
                <a:ea typeface="Verdana" panose="020B0604030504040204" pitchFamily="34" charset="0"/>
              </a:rPr>
              <a:t>n</a:t>
            </a:r>
            <a:r>
              <a:rPr lang="en-US" sz="1900" b="0" i="0" u="none" strike="noStrike" dirty="0">
                <a:solidFill>
                  <a:srgbClr val="000000"/>
                </a:solidFill>
                <a:effectLst/>
                <a:ea typeface="Verdana" panose="020B0604030504040204" pitchFamily="34" charset="0"/>
              </a:rPr>
              <a:t>, Commit&gt;.</a:t>
            </a:r>
            <a:endParaRPr lang="en-US" b="0" i="0" u="none" strike="noStrike" dirty="0">
              <a:solidFill>
                <a:srgbClr val="000000"/>
              </a:solidFill>
              <a:effectLst/>
              <a:ea typeface="Verdana" panose="020B0604030504040204" pitchFamily="34" charset="0"/>
            </a:endParaRPr>
          </a:p>
          <a:p>
            <a:pPr marL="914400" lvl="1" indent="-457200">
              <a:buFont typeface="+mj-lt"/>
              <a:buAutoNum type="arabicPeriod"/>
            </a:pPr>
            <a:r>
              <a:rPr lang="en-US" b="0" i="0" u="none" strike="noStrike" dirty="0">
                <a:solidFill>
                  <a:srgbClr val="000000"/>
                </a:solidFill>
                <a:effectLst/>
                <a:ea typeface="Verdana" panose="020B0604030504040204" pitchFamily="34" charset="0"/>
              </a:rPr>
              <a:t>It puts the transaction in undo log if the recovery system sees a log with </a:t>
            </a:r>
            <a:r>
              <a:rPr lang="en-US" sz="1900" b="0" i="0" u="none" strike="noStrike" dirty="0">
                <a:solidFill>
                  <a:srgbClr val="000000"/>
                </a:solidFill>
                <a:effectLst/>
                <a:ea typeface="Verdana" panose="020B0604030504040204" pitchFamily="34" charset="0"/>
              </a:rPr>
              <a:t>&lt;T</a:t>
            </a:r>
            <a:r>
              <a:rPr lang="en-US" sz="1900" b="0" i="0" u="none" strike="noStrike" baseline="-25000" dirty="0">
                <a:solidFill>
                  <a:srgbClr val="000000"/>
                </a:solidFill>
                <a:effectLst/>
                <a:ea typeface="Verdana" panose="020B0604030504040204" pitchFamily="34" charset="0"/>
              </a:rPr>
              <a:t>n</a:t>
            </a:r>
            <a:r>
              <a:rPr lang="en-US" sz="1900" b="0" i="0" u="none" strike="noStrike" dirty="0">
                <a:solidFill>
                  <a:srgbClr val="000000"/>
                </a:solidFill>
                <a:effectLst/>
                <a:ea typeface="Verdana" panose="020B0604030504040204" pitchFamily="34" charset="0"/>
              </a:rPr>
              <a:t>,  Start&gt;</a:t>
            </a:r>
            <a:r>
              <a:rPr lang="en-US" b="0" i="0" u="none" strike="noStrike" dirty="0">
                <a:solidFill>
                  <a:srgbClr val="000000"/>
                </a:solidFill>
                <a:effectLst/>
                <a:ea typeface="Verdana" panose="020B0604030504040204" pitchFamily="34" charset="0"/>
              </a:rPr>
              <a:t>.</a:t>
            </a:r>
          </a:p>
          <a:p>
            <a:r>
              <a:rPr lang="en-US" b="0" i="0" u="none" strike="noStrike" dirty="0">
                <a:solidFill>
                  <a:srgbClr val="000000"/>
                </a:solidFill>
                <a:effectLst/>
                <a:ea typeface="Verdana" panose="020B0604030504040204" pitchFamily="34" charset="0"/>
              </a:rPr>
              <a:t>All the transactions in the undo log are undone and their logs are removed.</a:t>
            </a:r>
          </a:p>
          <a:p>
            <a:r>
              <a:rPr lang="en-US" b="0" i="0" u="none" strike="noStrike" dirty="0">
                <a:solidFill>
                  <a:srgbClr val="000000"/>
                </a:solidFill>
                <a:effectLst/>
                <a:ea typeface="Verdana" panose="020B0604030504040204" pitchFamily="34" charset="0"/>
              </a:rPr>
              <a:t>All the transactions in the redo log and their previous logs are removed and then redone before saving their logs.</a:t>
            </a:r>
          </a:p>
          <a:p>
            <a:pPr marL="0" indent="0">
              <a:buNone/>
            </a:pPr>
            <a:endParaRPr lang="en-US" dirty="0">
              <a:ea typeface="Verdana" panose="020B0604030504040204" pitchFamily="34" charset="0"/>
            </a:endParaRPr>
          </a:p>
        </p:txBody>
      </p:sp>
    </p:spTree>
    <p:extLst>
      <p:ext uri="{BB962C8B-B14F-4D97-AF65-F5344CB8AC3E}">
        <p14:creationId xmlns:p14="http://schemas.microsoft.com/office/powerpoint/2010/main" val="208413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50475-F321-81A3-BCB6-A00EC757BB30}"/>
              </a:ext>
            </a:extLst>
          </p:cNvPr>
          <p:cNvSpPr>
            <a:spLocks noGrp="1"/>
          </p:cNvSpPr>
          <p:nvPr>
            <p:ph type="title"/>
          </p:nvPr>
        </p:nvSpPr>
        <p:spPr/>
        <p:txBody>
          <a:bodyPr/>
          <a:lstStyle/>
          <a:p>
            <a:r>
              <a:rPr lang="en-US" dirty="0"/>
              <a:t>Concurrency Control</a:t>
            </a:r>
          </a:p>
        </p:txBody>
      </p:sp>
      <p:sp>
        <p:nvSpPr>
          <p:cNvPr id="3" name="Content Placeholder 2">
            <a:extLst>
              <a:ext uri="{FF2B5EF4-FFF2-40B4-BE49-F238E27FC236}">
                <a16:creationId xmlns:a16="http://schemas.microsoft.com/office/drawing/2014/main" id="{66838670-E16F-BF97-9A66-94788BCE9735}"/>
              </a:ext>
            </a:extLst>
          </p:cNvPr>
          <p:cNvSpPr>
            <a:spLocks noGrp="1"/>
          </p:cNvSpPr>
          <p:nvPr>
            <p:ph idx="1"/>
          </p:nvPr>
        </p:nvSpPr>
        <p:spPr/>
        <p:txBody>
          <a:bodyPr/>
          <a:lstStyle/>
          <a:p>
            <a:r>
              <a:rPr lang="en-US" b="0" i="0" dirty="0">
                <a:effectLst/>
              </a:rPr>
              <a:t>Concurrency control in database management systems (DBMS) is a technique used to manage simultaneous access to shared data by multiple transactions or processes. </a:t>
            </a:r>
          </a:p>
          <a:p>
            <a:r>
              <a:rPr lang="en-US" b="0" i="0" dirty="0">
                <a:effectLst/>
              </a:rPr>
              <a:t>It ensures that the transactions can execute concurrently while preserving data consistency and integrity.</a:t>
            </a:r>
          </a:p>
          <a:p>
            <a:r>
              <a:rPr lang="en-US" b="0" i="0" dirty="0">
                <a:effectLst/>
              </a:rPr>
              <a:t>The primary goal of concurrency control is to prevent undesirable phenomena such as </a:t>
            </a:r>
            <a:r>
              <a:rPr lang="en-US" b="1" i="0" dirty="0">
                <a:effectLst/>
              </a:rPr>
              <a:t>lost updates</a:t>
            </a:r>
            <a:r>
              <a:rPr lang="en-US" b="0" i="0" dirty="0">
                <a:effectLst/>
              </a:rPr>
              <a:t>, inconsistent reads, and conflicts that may arise when multiple transactions access and modify the same data simultaneously. </a:t>
            </a:r>
            <a:endParaRPr lang="en-US" dirty="0"/>
          </a:p>
        </p:txBody>
      </p:sp>
    </p:spTree>
    <p:extLst>
      <p:ext uri="{BB962C8B-B14F-4D97-AF65-F5344CB8AC3E}">
        <p14:creationId xmlns:p14="http://schemas.microsoft.com/office/powerpoint/2010/main" val="2312817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EFF3C-216F-C5C7-6741-5D7BD6088B70}"/>
              </a:ext>
            </a:extLst>
          </p:cNvPr>
          <p:cNvSpPr>
            <a:spLocks noGrp="1"/>
          </p:cNvSpPr>
          <p:nvPr>
            <p:ph type="title"/>
          </p:nvPr>
        </p:nvSpPr>
        <p:spPr/>
        <p:txBody>
          <a:bodyPr/>
          <a:lstStyle/>
          <a:p>
            <a:r>
              <a:rPr lang="en-US" b="0" i="0" dirty="0">
                <a:solidFill>
                  <a:srgbClr val="000000"/>
                </a:solidFill>
                <a:effectLst/>
                <a:cs typeface="Heebo" panose="020F0502020204030204" pitchFamily="2" charset="-79"/>
              </a:rPr>
              <a:t>Advantages</a:t>
            </a:r>
            <a:endParaRPr lang="en-US" dirty="0"/>
          </a:p>
        </p:txBody>
      </p:sp>
      <p:sp>
        <p:nvSpPr>
          <p:cNvPr id="3" name="Content Placeholder 2">
            <a:extLst>
              <a:ext uri="{FF2B5EF4-FFF2-40B4-BE49-F238E27FC236}">
                <a16:creationId xmlns:a16="http://schemas.microsoft.com/office/drawing/2014/main" id="{CAF87751-A792-AEE8-C403-713F83295896}"/>
              </a:ext>
            </a:extLst>
          </p:cNvPr>
          <p:cNvSpPr>
            <a:spLocks noGrp="1"/>
          </p:cNvSpPr>
          <p:nvPr>
            <p:ph idx="1"/>
          </p:nvPr>
        </p:nvSpPr>
        <p:spPr/>
        <p:txBody>
          <a:bodyPr/>
          <a:lstStyle/>
          <a:p>
            <a:pPr marL="0" indent="0" algn="just">
              <a:buNone/>
            </a:pPr>
            <a:r>
              <a:rPr lang="en-US" b="0" i="1" dirty="0">
                <a:solidFill>
                  <a:srgbClr val="000000"/>
                </a:solidFill>
                <a:effectLst/>
              </a:rPr>
              <a:t>The advantages of concurrency control are as follows </a:t>
            </a:r>
            <a:r>
              <a:rPr lang="en-US" b="0" i="0" dirty="0">
                <a:solidFill>
                  <a:srgbClr val="000000"/>
                </a:solidFill>
                <a:effectLst/>
              </a:rPr>
              <a:t>−</a:t>
            </a:r>
          </a:p>
          <a:p>
            <a:pPr algn="just">
              <a:buFont typeface="Arial" panose="020B0604020202020204" pitchFamily="34" charset="0"/>
              <a:buChar char="•"/>
            </a:pPr>
            <a:r>
              <a:rPr lang="en-US" b="0" i="0" dirty="0">
                <a:solidFill>
                  <a:srgbClr val="000000"/>
                </a:solidFill>
                <a:effectLst/>
              </a:rPr>
              <a:t>Waiting time will be decreased.</a:t>
            </a:r>
          </a:p>
          <a:p>
            <a:pPr algn="just">
              <a:buFont typeface="Arial" panose="020B0604020202020204" pitchFamily="34" charset="0"/>
              <a:buChar char="•"/>
            </a:pPr>
            <a:r>
              <a:rPr lang="en-US" b="0" i="0" dirty="0">
                <a:solidFill>
                  <a:srgbClr val="000000"/>
                </a:solidFill>
                <a:effectLst/>
              </a:rPr>
              <a:t>Response time will decrease.</a:t>
            </a:r>
          </a:p>
          <a:p>
            <a:pPr algn="just">
              <a:buFont typeface="Arial" panose="020B0604020202020204" pitchFamily="34" charset="0"/>
              <a:buChar char="•"/>
            </a:pPr>
            <a:r>
              <a:rPr lang="en-US" b="0" i="0" dirty="0">
                <a:solidFill>
                  <a:srgbClr val="000000"/>
                </a:solidFill>
                <a:effectLst/>
              </a:rPr>
              <a:t>Resource utilization will increase.</a:t>
            </a:r>
          </a:p>
          <a:p>
            <a:pPr algn="just">
              <a:buFont typeface="Arial" panose="020B0604020202020204" pitchFamily="34" charset="0"/>
              <a:buChar char="•"/>
            </a:pPr>
            <a:r>
              <a:rPr lang="en-US" b="0" i="0" dirty="0">
                <a:solidFill>
                  <a:srgbClr val="000000"/>
                </a:solidFill>
                <a:effectLst/>
              </a:rPr>
              <a:t>System performance &amp; Efficiency is increased.</a:t>
            </a:r>
          </a:p>
        </p:txBody>
      </p:sp>
    </p:spTree>
    <p:extLst>
      <p:ext uri="{BB962C8B-B14F-4D97-AF65-F5344CB8AC3E}">
        <p14:creationId xmlns:p14="http://schemas.microsoft.com/office/powerpoint/2010/main" val="2793431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DD174-E59D-3AE0-A25B-367CEC2B4999}"/>
              </a:ext>
            </a:extLst>
          </p:cNvPr>
          <p:cNvSpPr>
            <a:spLocks noGrp="1"/>
          </p:cNvSpPr>
          <p:nvPr>
            <p:ph type="title"/>
          </p:nvPr>
        </p:nvSpPr>
        <p:spPr/>
        <p:txBody>
          <a:bodyPr/>
          <a:lstStyle/>
          <a:p>
            <a:r>
              <a:rPr lang="en-US" dirty="0"/>
              <a:t>Control concurrency</a:t>
            </a:r>
          </a:p>
        </p:txBody>
      </p:sp>
      <p:sp>
        <p:nvSpPr>
          <p:cNvPr id="3" name="Content Placeholder 2">
            <a:extLst>
              <a:ext uri="{FF2B5EF4-FFF2-40B4-BE49-F238E27FC236}">
                <a16:creationId xmlns:a16="http://schemas.microsoft.com/office/drawing/2014/main" id="{B228ED90-AAE6-5CD8-CB7E-F1BA0D0D5FE5}"/>
              </a:ext>
            </a:extLst>
          </p:cNvPr>
          <p:cNvSpPr>
            <a:spLocks noGrp="1"/>
          </p:cNvSpPr>
          <p:nvPr>
            <p:ph idx="1"/>
          </p:nvPr>
        </p:nvSpPr>
        <p:spPr/>
        <p:txBody>
          <a:bodyPr/>
          <a:lstStyle/>
          <a:p>
            <a:r>
              <a:rPr lang="en-US" dirty="0"/>
              <a:t>The simultaneous execution of transactions over shared databases can create several data integrity and consistency problems.</a:t>
            </a:r>
          </a:p>
          <a:p>
            <a:r>
              <a:rPr lang="en-US" dirty="0"/>
              <a:t>For example, if too many people are logging in the ATM machines, serial updates and synchronization in the bank servers should happen whenever the transaction is done, if not it gives wrong information and wrong data in the database.</a:t>
            </a:r>
          </a:p>
        </p:txBody>
      </p:sp>
    </p:spTree>
    <p:extLst>
      <p:ext uri="{BB962C8B-B14F-4D97-AF65-F5344CB8AC3E}">
        <p14:creationId xmlns:p14="http://schemas.microsoft.com/office/powerpoint/2010/main" val="1670315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1A5F-A7D2-8E41-3BEC-D3354F741B8C}"/>
              </a:ext>
            </a:extLst>
          </p:cNvPr>
          <p:cNvSpPr>
            <a:spLocks noGrp="1"/>
          </p:cNvSpPr>
          <p:nvPr>
            <p:ph type="title"/>
          </p:nvPr>
        </p:nvSpPr>
        <p:spPr/>
        <p:txBody>
          <a:bodyPr/>
          <a:lstStyle/>
          <a:p>
            <a:r>
              <a:rPr lang="en-US" b="0" i="0" dirty="0">
                <a:solidFill>
                  <a:srgbClr val="000000"/>
                </a:solidFill>
                <a:effectLst/>
                <a:cs typeface="Heebo" pitchFamily="2" charset="-79"/>
              </a:rPr>
              <a:t>Main problems in using Concurrency</a:t>
            </a:r>
            <a:endParaRPr lang="en-US" dirty="0"/>
          </a:p>
        </p:txBody>
      </p:sp>
      <p:sp>
        <p:nvSpPr>
          <p:cNvPr id="3" name="Content Placeholder 2">
            <a:extLst>
              <a:ext uri="{FF2B5EF4-FFF2-40B4-BE49-F238E27FC236}">
                <a16:creationId xmlns:a16="http://schemas.microsoft.com/office/drawing/2014/main" id="{A48A6C7F-BCD9-A4B3-532E-8A8481ECE16F}"/>
              </a:ext>
            </a:extLst>
          </p:cNvPr>
          <p:cNvSpPr>
            <a:spLocks noGrp="1"/>
          </p:cNvSpPr>
          <p:nvPr>
            <p:ph idx="1"/>
          </p:nvPr>
        </p:nvSpPr>
        <p:spPr/>
        <p:txBody>
          <a:bodyPr>
            <a:normAutofit fontScale="92500" lnSpcReduction="10000"/>
          </a:bodyPr>
          <a:lstStyle/>
          <a:p>
            <a:pPr marL="0" indent="0" algn="just">
              <a:buNone/>
            </a:pPr>
            <a:r>
              <a:rPr lang="en-US" b="0" i="1" dirty="0">
                <a:solidFill>
                  <a:srgbClr val="000000"/>
                </a:solidFill>
                <a:effectLst/>
              </a:rPr>
              <a:t>The problems which arise while using concurrency are as follows −</a:t>
            </a:r>
          </a:p>
          <a:p>
            <a:pPr algn="just">
              <a:buFont typeface="Arial" panose="020B0604020202020204" pitchFamily="34" charset="0"/>
              <a:buChar char="•"/>
            </a:pPr>
            <a:r>
              <a:rPr lang="en-US" b="1" i="0" dirty="0">
                <a:solidFill>
                  <a:srgbClr val="000000"/>
                </a:solidFill>
                <a:effectLst/>
              </a:rPr>
              <a:t>Updates will be lost</a:t>
            </a:r>
            <a:r>
              <a:rPr lang="en-US" b="0" i="0" dirty="0">
                <a:solidFill>
                  <a:srgbClr val="000000"/>
                </a:solidFill>
                <a:effectLst/>
              </a:rPr>
              <a:t> − </a:t>
            </a:r>
          </a:p>
          <a:p>
            <a:pPr lvl="1" algn="just"/>
            <a:r>
              <a:rPr lang="en-US" b="0" i="0" dirty="0">
                <a:solidFill>
                  <a:srgbClr val="000000"/>
                </a:solidFill>
                <a:effectLst/>
              </a:rPr>
              <a:t>One transaction does some changes and another transaction deletes that change. One transaction nullifies the updates of another transaction.</a:t>
            </a:r>
          </a:p>
          <a:p>
            <a:pPr algn="just">
              <a:buFont typeface="Arial" panose="020B0604020202020204" pitchFamily="34" charset="0"/>
              <a:buChar char="•"/>
            </a:pPr>
            <a:r>
              <a:rPr lang="en-US" b="1" i="0" dirty="0">
                <a:solidFill>
                  <a:srgbClr val="000000"/>
                </a:solidFill>
                <a:effectLst/>
              </a:rPr>
              <a:t>Uncommitted Dependency or dirty read problem</a:t>
            </a:r>
            <a:r>
              <a:rPr lang="en-US" b="0" i="0" dirty="0">
                <a:solidFill>
                  <a:srgbClr val="000000"/>
                </a:solidFill>
                <a:effectLst/>
              </a:rPr>
              <a:t> − </a:t>
            </a:r>
          </a:p>
          <a:p>
            <a:pPr lvl="1" algn="just"/>
            <a:r>
              <a:rPr lang="en-US" b="0" i="0" dirty="0">
                <a:solidFill>
                  <a:srgbClr val="000000"/>
                </a:solidFill>
                <a:effectLst/>
              </a:rPr>
              <a:t>On variable has updated in one transaction, at the same time another transaction has started and deleted the value of the variable there the variable is not getting updated or committed that has been done on the first transaction this gives us false values or the previous values of the variables this is a major problem.</a:t>
            </a:r>
          </a:p>
          <a:p>
            <a:pPr algn="just">
              <a:buFont typeface="Arial" panose="020B0604020202020204" pitchFamily="34" charset="0"/>
              <a:buChar char="•"/>
            </a:pPr>
            <a:r>
              <a:rPr lang="en-US" b="1" i="0" dirty="0">
                <a:solidFill>
                  <a:srgbClr val="000000"/>
                </a:solidFill>
                <a:effectLst/>
              </a:rPr>
              <a:t>Inconsistent retrievals</a:t>
            </a:r>
            <a:r>
              <a:rPr lang="en-US" b="0" i="0" dirty="0">
                <a:solidFill>
                  <a:srgbClr val="000000"/>
                </a:solidFill>
                <a:effectLst/>
              </a:rPr>
              <a:t> − </a:t>
            </a:r>
          </a:p>
          <a:p>
            <a:pPr lvl="1" algn="just"/>
            <a:r>
              <a:rPr lang="en-US" b="0" i="0" dirty="0">
                <a:solidFill>
                  <a:srgbClr val="000000"/>
                </a:solidFill>
                <a:effectLst/>
              </a:rPr>
              <a:t>One transaction is updating multiple different variables, another transaction is in a process to update those variables, and the problem occurs is inconsistency of the same variable in different instances.</a:t>
            </a:r>
          </a:p>
          <a:p>
            <a:endParaRPr lang="en-US" dirty="0"/>
          </a:p>
        </p:txBody>
      </p:sp>
    </p:spTree>
    <p:extLst>
      <p:ext uri="{BB962C8B-B14F-4D97-AF65-F5344CB8AC3E}">
        <p14:creationId xmlns:p14="http://schemas.microsoft.com/office/powerpoint/2010/main" val="595538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6F92B-2CB1-344A-B840-D6DD4CC24B8E}"/>
              </a:ext>
            </a:extLst>
          </p:cNvPr>
          <p:cNvSpPr>
            <a:spLocks noGrp="1"/>
          </p:cNvSpPr>
          <p:nvPr>
            <p:ph type="title"/>
          </p:nvPr>
        </p:nvSpPr>
        <p:spPr/>
        <p:txBody>
          <a:bodyPr/>
          <a:lstStyle/>
          <a:p>
            <a:r>
              <a:rPr lang="en-US" b="0" i="0" dirty="0">
                <a:solidFill>
                  <a:srgbClr val="000000"/>
                </a:solidFill>
                <a:effectLst/>
                <a:cs typeface="Heebo" pitchFamily="2" charset="-79"/>
              </a:rPr>
              <a:t>Concurrency control techniques</a:t>
            </a:r>
            <a:endParaRPr lang="en-US" dirty="0"/>
          </a:p>
        </p:txBody>
      </p:sp>
      <p:sp>
        <p:nvSpPr>
          <p:cNvPr id="3" name="Content Placeholder 2">
            <a:extLst>
              <a:ext uri="{FF2B5EF4-FFF2-40B4-BE49-F238E27FC236}">
                <a16:creationId xmlns:a16="http://schemas.microsoft.com/office/drawing/2014/main" id="{C37AB618-8F83-5F6F-5002-3CF19502B16B}"/>
              </a:ext>
            </a:extLst>
          </p:cNvPr>
          <p:cNvSpPr>
            <a:spLocks noGrp="1"/>
          </p:cNvSpPr>
          <p:nvPr>
            <p:ph idx="1"/>
          </p:nvPr>
        </p:nvSpPr>
        <p:spPr/>
        <p:txBody>
          <a:bodyPr>
            <a:normAutofit fontScale="92500" lnSpcReduction="10000"/>
          </a:bodyPr>
          <a:lstStyle/>
          <a:p>
            <a:pPr algn="l"/>
            <a:r>
              <a:rPr lang="en-US" b="0" i="0" dirty="0">
                <a:effectLst/>
                <a:cs typeface="Heebo" pitchFamily="2" charset="-79"/>
              </a:rPr>
              <a:t>Locking</a:t>
            </a:r>
          </a:p>
          <a:p>
            <a:pPr lvl="1" algn="just"/>
            <a:r>
              <a:rPr lang="en-US" b="0" i="0" dirty="0">
                <a:effectLst/>
              </a:rPr>
              <a:t>Lock guaranties exclusive use of data items to a current transaction. It first accesses the data items by acquiring a lock, after completion of the transaction it releases the lock.</a:t>
            </a:r>
          </a:p>
          <a:p>
            <a:pPr algn="just"/>
            <a:r>
              <a:rPr lang="en-US" b="0" i="0" dirty="0">
                <a:effectLst/>
              </a:rPr>
              <a:t>Types of Locks</a:t>
            </a:r>
          </a:p>
          <a:p>
            <a:pPr lvl="1" algn="just"/>
            <a:r>
              <a:rPr lang="en-US" b="0" i="0" dirty="0">
                <a:effectLst/>
              </a:rPr>
              <a:t>Shared Lock [Transaction can read only the data item values]</a:t>
            </a:r>
          </a:p>
          <a:p>
            <a:pPr lvl="2" algn="just"/>
            <a:r>
              <a:rPr lang="en-US" b="0" i="0" dirty="0">
                <a:effectLst/>
              </a:rPr>
              <a:t> Shared lock is also known as read lock which allows multiple transactions to read the data simultaneously. The transaction which is holding a shared lock can only read the data item but it can not modify the data item.</a:t>
            </a:r>
          </a:p>
          <a:p>
            <a:pPr lvl="1" algn="just"/>
            <a:r>
              <a:rPr lang="en-US" b="0" i="0" dirty="0">
                <a:effectLst/>
              </a:rPr>
              <a:t>Exclusive Lock [Used for both read and write data item values]</a:t>
            </a:r>
          </a:p>
          <a:p>
            <a:pPr lvl="2" algn="just"/>
            <a:r>
              <a:rPr lang="en-US" b="0" i="0" dirty="0">
                <a:effectLst/>
              </a:rPr>
              <a:t>Exclusive lock is also known as the write lock. Exclusive lock allows a transaction to update a data item. Only one transaction can hold the exclusive lock on a data item at a time. While a transaction is holding an exclusive lock on a data item, no other transaction is allowed to acquire a shared/exclusive lock on the same data item.</a:t>
            </a:r>
          </a:p>
          <a:p>
            <a:endParaRPr lang="en-US" dirty="0"/>
          </a:p>
        </p:txBody>
      </p:sp>
    </p:spTree>
    <p:extLst>
      <p:ext uri="{BB962C8B-B14F-4D97-AF65-F5344CB8AC3E}">
        <p14:creationId xmlns:p14="http://schemas.microsoft.com/office/powerpoint/2010/main" val="4070938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8A250-B837-7135-07BC-3C7401DA7AEB}"/>
              </a:ext>
            </a:extLst>
          </p:cNvPr>
          <p:cNvSpPr>
            <a:spLocks noGrp="1"/>
          </p:cNvSpPr>
          <p:nvPr>
            <p:ph type="title"/>
          </p:nvPr>
        </p:nvSpPr>
        <p:spPr/>
        <p:txBody>
          <a:bodyPr/>
          <a:lstStyle/>
          <a:p>
            <a:r>
              <a:rPr lang="en-US" b="0" i="0" dirty="0">
                <a:solidFill>
                  <a:srgbClr val="000000"/>
                </a:solidFill>
                <a:effectLst/>
                <a:cs typeface="Heebo" pitchFamily="2" charset="-79"/>
              </a:rPr>
              <a:t>Concurrency control techniques</a:t>
            </a:r>
            <a:endParaRPr lang="en-US" dirty="0"/>
          </a:p>
        </p:txBody>
      </p:sp>
      <p:sp>
        <p:nvSpPr>
          <p:cNvPr id="3" name="Content Placeholder 2">
            <a:extLst>
              <a:ext uri="{FF2B5EF4-FFF2-40B4-BE49-F238E27FC236}">
                <a16:creationId xmlns:a16="http://schemas.microsoft.com/office/drawing/2014/main" id="{67EAD634-EFA7-59FA-68F7-0E37B37B967F}"/>
              </a:ext>
            </a:extLst>
          </p:cNvPr>
          <p:cNvSpPr>
            <a:spLocks noGrp="1"/>
          </p:cNvSpPr>
          <p:nvPr>
            <p:ph idx="1"/>
          </p:nvPr>
        </p:nvSpPr>
        <p:spPr/>
        <p:txBody>
          <a:bodyPr>
            <a:normAutofit/>
          </a:bodyPr>
          <a:lstStyle/>
          <a:p>
            <a:r>
              <a:rPr lang="en-US" b="0" i="0" dirty="0">
                <a:effectLst/>
                <a:cs typeface="Heebo" pitchFamily="2" charset="-79"/>
              </a:rPr>
              <a:t>Time Stamping</a:t>
            </a:r>
          </a:p>
          <a:p>
            <a:pPr lvl="1"/>
            <a:r>
              <a:rPr lang="en-US" b="0" i="0" dirty="0">
                <a:effectLst/>
              </a:rPr>
              <a:t>Time stamp is a unique identifier created by DBMS that indicates relative starting time of a transaction. Whatever transaction we are doing it stores the starting time of the transaction and denotes a specific time.</a:t>
            </a:r>
          </a:p>
          <a:p>
            <a:pPr lvl="1"/>
            <a:r>
              <a:rPr lang="en-US" b="0" i="0" dirty="0">
                <a:effectLst/>
              </a:rPr>
              <a:t>This can be generated using a system clock or logical counter. This can be started whenever a transaction is started. Here, the logical counter is incremented after a new timestamp has been assigned.</a:t>
            </a:r>
          </a:p>
          <a:p>
            <a:r>
              <a:rPr lang="en-US" b="0" i="0" dirty="0">
                <a:effectLst/>
                <a:cs typeface="Heebo" pitchFamily="2" charset="-79"/>
              </a:rPr>
              <a:t>Optimistic</a:t>
            </a:r>
          </a:p>
          <a:p>
            <a:pPr lvl="1"/>
            <a:r>
              <a:rPr lang="en-US" b="0" i="0" dirty="0">
                <a:effectLst/>
              </a:rPr>
              <a:t>It is based on the assumption that conflict is rare and it is more efficient to allow transactions to proceed without imposing delays to ensure serializability.</a:t>
            </a:r>
            <a:endParaRPr lang="en-US" dirty="0"/>
          </a:p>
        </p:txBody>
      </p:sp>
    </p:spTree>
    <p:extLst>
      <p:ext uri="{BB962C8B-B14F-4D97-AF65-F5344CB8AC3E}">
        <p14:creationId xmlns:p14="http://schemas.microsoft.com/office/powerpoint/2010/main" val="2768615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0094-4D16-3004-769B-D8067CEDC978}"/>
              </a:ext>
            </a:extLst>
          </p:cNvPr>
          <p:cNvSpPr>
            <a:spLocks noGrp="1"/>
          </p:cNvSpPr>
          <p:nvPr>
            <p:ph type="title"/>
          </p:nvPr>
        </p:nvSpPr>
        <p:spPr/>
        <p:txBody>
          <a:bodyPr/>
          <a:lstStyle/>
          <a:p>
            <a:r>
              <a:rPr lang="en-US" dirty="0"/>
              <a:t>Database Recovery</a:t>
            </a:r>
          </a:p>
        </p:txBody>
      </p:sp>
      <p:sp>
        <p:nvSpPr>
          <p:cNvPr id="3" name="Content Placeholder 2">
            <a:extLst>
              <a:ext uri="{FF2B5EF4-FFF2-40B4-BE49-F238E27FC236}">
                <a16:creationId xmlns:a16="http://schemas.microsoft.com/office/drawing/2014/main" id="{4C7365BD-0DC3-79C7-C7F5-8650F5E0C7B5}"/>
              </a:ext>
            </a:extLst>
          </p:cNvPr>
          <p:cNvSpPr>
            <a:spLocks noGrp="1"/>
          </p:cNvSpPr>
          <p:nvPr>
            <p:ph idx="1"/>
          </p:nvPr>
        </p:nvSpPr>
        <p:spPr/>
        <p:txBody>
          <a:bodyPr/>
          <a:lstStyle/>
          <a:p>
            <a:r>
              <a:rPr lang="en-US" dirty="0"/>
              <a:t>Recovery is basically making the database or rebuilding the database after the problem of failures.</a:t>
            </a:r>
          </a:p>
          <a:p>
            <a:r>
              <a:rPr lang="en-US" dirty="0"/>
              <a:t>The most basic objective of database recovery is to maintain the integrity of the database.</a:t>
            </a:r>
          </a:p>
          <a:p>
            <a:r>
              <a:rPr lang="en-US" dirty="0"/>
              <a:t>Backup and Recovery is basically a way to restore critical data in case of a loss.</a:t>
            </a:r>
          </a:p>
        </p:txBody>
      </p:sp>
    </p:spTree>
    <p:extLst>
      <p:ext uri="{BB962C8B-B14F-4D97-AF65-F5344CB8AC3E}">
        <p14:creationId xmlns:p14="http://schemas.microsoft.com/office/powerpoint/2010/main" val="361633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B77A7-06C6-D362-EFDF-AF63BD80DBFC}"/>
              </a:ext>
            </a:extLst>
          </p:cNvPr>
          <p:cNvSpPr>
            <a:spLocks noGrp="1"/>
          </p:cNvSpPr>
          <p:nvPr>
            <p:ph type="title"/>
          </p:nvPr>
        </p:nvSpPr>
        <p:spPr/>
        <p:txBody>
          <a:bodyPr/>
          <a:lstStyle/>
          <a:p>
            <a:r>
              <a:rPr lang="en-US" dirty="0"/>
              <a:t>Why Recovery is Required in Database?</a:t>
            </a:r>
          </a:p>
        </p:txBody>
      </p:sp>
      <p:sp>
        <p:nvSpPr>
          <p:cNvPr id="3" name="Content Placeholder 2">
            <a:extLst>
              <a:ext uri="{FF2B5EF4-FFF2-40B4-BE49-F238E27FC236}">
                <a16:creationId xmlns:a16="http://schemas.microsoft.com/office/drawing/2014/main" id="{BA9DDD2D-A57A-7BA4-3164-4535C6C6932B}"/>
              </a:ext>
            </a:extLst>
          </p:cNvPr>
          <p:cNvSpPr>
            <a:spLocks noGrp="1"/>
          </p:cNvSpPr>
          <p:nvPr>
            <p:ph idx="1"/>
          </p:nvPr>
        </p:nvSpPr>
        <p:spPr/>
        <p:txBody>
          <a:bodyPr>
            <a:normAutofit fontScale="85000" lnSpcReduction="20000"/>
          </a:bodyPr>
          <a:lstStyle/>
          <a:p>
            <a:r>
              <a:rPr lang="en-US" dirty="0"/>
              <a:t>System failures:</a:t>
            </a:r>
          </a:p>
          <a:p>
            <a:pPr lvl="1"/>
            <a:r>
              <a:rPr lang="en-US" dirty="0"/>
              <a:t> The DBMS can experience various types of failures, such as hardware failures, software bugs, or power outages, which can lead to data corruption or loss. Recovery mechanisms can help restore the database to a consistent state after such failures.</a:t>
            </a:r>
          </a:p>
          <a:p>
            <a:r>
              <a:rPr lang="en-US" dirty="0"/>
              <a:t>Transaction failures: </a:t>
            </a:r>
          </a:p>
          <a:p>
            <a:pPr lvl="1"/>
            <a:r>
              <a:rPr lang="en-US" dirty="0"/>
              <a:t>Transactions can fail due to various reasons, such as network failures, deadlock, or errors in application logic. Recovery mechanisms can help roll back or undo the effects of such failed transactions to ensure data consistency.</a:t>
            </a:r>
          </a:p>
          <a:p>
            <a:r>
              <a:rPr lang="en-US" dirty="0"/>
              <a:t>Human errors:</a:t>
            </a:r>
          </a:p>
          <a:p>
            <a:pPr lvl="1"/>
            <a:r>
              <a:rPr lang="en-US" dirty="0"/>
              <a:t> Human errors such as accidental deletion, updating or overwriting data, or incorrect data entry can cause data inconsistencies. Recovery mechanisms can help recover the lost or corrupted data and restore it to the correct state.</a:t>
            </a:r>
          </a:p>
          <a:p>
            <a:r>
              <a:rPr lang="en-US" dirty="0"/>
              <a:t>Security breaches:</a:t>
            </a:r>
          </a:p>
          <a:p>
            <a:pPr lvl="1"/>
            <a:r>
              <a:rPr lang="en-US" dirty="0"/>
              <a:t> Security breaches such as hacking or unauthorized access can compromise the integrity of data. Recovery mechanisms can help restore the database to a consistent state and prevent further data breaches.</a:t>
            </a:r>
          </a:p>
        </p:txBody>
      </p:sp>
    </p:spTree>
    <p:extLst>
      <p:ext uri="{BB962C8B-B14F-4D97-AF65-F5344CB8AC3E}">
        <p14:creationId xmlns:p14="http://schemas.microsoft.com/office/powerpoint/2010/main" val="1023434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1217</TotalTime>
  <Words>1737</Words>
  <Application>Microsoft Office PowerPoint</Application>
  <PresentationFormat>Widescreen</PresentationFormat>
  <Paragraphs>100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Verdana</vt:lpstr>
      <vt:lpstr>Office Theme</vt:lpstr>
      <vt:lpstr>DATABASE MANAGEMENT</vt:lpstr>
      <vt:lpstr>Concurrency Control</vt:lpstr>
      <vt:lpstr>Advantages</vt:lpstr>
      <vt:lpstr>Control concurrency</vt:lpstr>
      <vt:lpstr>Main problems in using Concurrency</vt:lpstr>
      <vt:lpstr>Concurrency control techniques</vt:lpstr>
      <vt:lpstr>Concurrency control techniques</vt:lpstr>
      <vt:lpstr>Database Recovery</vt:lpstr>
      <vt:lpstr>Why Recovery is Required in Database?</vt:lpstr>
      <vt:lpstr>Why Recovery is Required in Database?</vt:lpstr>
      <vt:lpstr>Database recovery Classification</vt:lpstr>
      <vt:lpstr>Log-Based Recovery</vt:lpstr>
      <vt:lpstr>Log-Based Recovery</vt:lpstr>
      <vt:lpstr>Example:</vt:lpstr>
      <vt:lpstr>Log File creation Methods</vt:lpstr>
      <vt:lpstr>Recovery with Concurrent Transaction</vt:lpstr>
      <vt:lpstr>Diagram</vt:lpstr>
      <vt:lpstr>Checkpoint</vt:lpstr>
      <vt:lpstr>Recovery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crosd ojha</dc:creator>
  <cp:lastModifiedBy>crosd ojha</cp:lastModifiedBy>
  <cp:revision>6</cp:revision>
  <dcterms:created xsi:type="dcterms:W3CDTF">2023-07-01T06:34:26Z</dcterms:created>
  <dcterms:modified xsi:type="dcterms:W3CDTF">2023-07-03T18:04:25Z</dcterms:modified>
</cp:coreProperties>
</file>