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Lst>
  <p:sldSz cx="18288000" cy="10287000"/>
  <p:notesSz cx="6858000" cy="9144000"/>
  <p:embeddedFontLst>
    <p:embeddedFont>
      <p:font typeface="Knewave" charset="1" panose="0200080600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Kollektif" charset="1" panose="020B0604020101010102"/>
      <p:regular r:id="rId11"/>
    </p:embeddedFont>
    <p:embeddedFont>
      <p:font typeface="Kollektif Bold" charset="1" panose="020B0604020101010102"/>
      <p:regular r:id="rId12"/>
    </p:embeddedFont>
    <p:embeddedFont>
      <p:font typeface="Kollektif Italics" charset="1" panose="020B0604020101010102"/>
      <p:regular r:id="rId13"/>
    </p:embeddedFont>
    <p:embeddedFont>
      <p:font typeface="Kollektif Bold Italics" charset="1" panose="020B0604020101010102"/>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41346" y="6951854"/>
            <a:ext cx="4178745" cy="4953254"/>
          </a:xfrm>
          <a:custGeom>
            <a:avLst/>
            <a:gdLst/>
            <a:ahLst/>
            <a:cxnLst/>
            <a:rect r="r" b="b" t="t" l="l"/>
            <a:pathLst>
              <a:path h="4953254" w="4178745">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71138">
            <a:off x="15635300" y="-1854681"/>
            <a:ext cx="4601363" cy="5454202"/>
          </a:xfrm>
          <a:custGeom>
            <a:avLst/>
            <a:gdLst/>
            <a:ahLst/>
            <a:cxnLst/>
            <a:rect r="r" b="b" t="t" l="l"/>
            <a:pathLst>
              <a:path h="5454202" w="4601363">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448027" y="1928710"/>
            <a:ext cx="14890100" cy="4146690"/>
          </a:xfrm>
          <a:prstGeom prst="rect">
            <a:avLst/>
          </a:prstGeom>
        </p:spPr>
        <p:txBody>
          <a:bodyPr anchor="t" rtlCol="false" tIns="0" lIns="0" bIns="0" rIns="0">
            <a:spAutoFit/>
          </a:bodyPr>
          <a:lstStyle/>
          <a:p>
            <a:pPr algn="ctr">
              <a:lnSpc>
                <a:spcPts val="16744"/>
              </a:lnSpc>
            </a:pPr>
            <a:r>
              <a:rPr lang="en-US" sz="11163" spc="558">
                <a:solidFill>
                  <a:srgbClr val="474A53"/>
                </a:solidFill>
                <a:latin typeface="Knewave Bold"/>
              </a:rPr>
              <a:t>WOUND CLASSIFICATION </a:t>
            </a:r>
          </a:p>
        </p:txBody>
      </p:sp>
      <p:sp>
        <p:nvSpPr>
          <p:cNvPr name="TextBox 10" id="10"/>
          <p:cNvSpPr txBox="true"/>
          <p:nvPr/>
        </p:nvSpPr>
        <p:spPr>
          <a:xfrm rot="0">
            <a:off x="3448545" y="6312537"/>
            <a:ext cx="11390911" cy="1218778"/>
          </a:xfrm>
          <a:prstGeom prst="rect">
            <a:avLst/>
          </a:prstGeom>
        </p:spPr>
        <p:txBody>
          <a:bodyPr anchor="t" rtlCol="false" tIns="0" lIns="0" bIns="0" rIns="0">
            <a:spAutoFit/>
          </a:bodyPr>
          <a:lstStyle/>
          <a:p>
            <a:pPr algn="ctr">
              <a:lnSpc>
                <a:spcPts val="8948"/>
              </a:lnSpc>
            </a:pPr>
            <a:r>
              <a:rPr lang="en-US" sz="6391">
                <a:solidFill>
                  <a:srgbClr val="975B3F"/>
                </a:solidFill>
                <a:latin typeface="Kollektif"/>
              </a:rPr>
              <a:t>Presented By Nagendra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68009" y="7196701"/>
            <a:ext cx="3948590" cy="4680441"/>
          </a:xfrm>
          <a:custGeom>
            <a:avLst/>
            <a:gdLst/>
            <a:ahLst/>
            <a:cxnLst/>
            <a:rect r="r" b="b" t="t" l="l"/>
            <a:pathLst>
              <a:path h="4680441" w="3948590">
                <a:moveTo>
                  <a:pt x="0" y="0"/>
                </a:moveTo>
                <a:lnTo>
                  <a:pt x="3948591" y="0"/>
                </a:lnTo>
                <a:lnTo>
                  <a:pt x="3948591" y="4680440"/>
                </a:lnTo>
                <a:lnTo>
                  <a:pt x="0" y="4680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096951" y="2742901"/>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Project Overview</a:t>
            </a:r>
          </a:p>
        </p:txBody>
      </p:sp>
      <p:sp>
        <p:nvSpPr>
          <p:cNvPr name="TextBox 10" id="10"/>
          <p:cNvSpPr txBox="true"/>
          <p:nvPr/>
        </p:nvSpPr>
        <p:spPr>
          <a:xfrm rot="0">
            <a:off x="3348356" y="4484088"/>
            <a:ext cx="10811970" cy="2098040"/>
          </a:xfrm>
          <a:prstGeom prst="rect">
            <a:avLst/>
          </a:prstGeom>
        </p:spPr>
        <p:txBody>
          <a:bodyPr anchor="t" rtlCol="false" tIns="0" lIns="0" bIns="0" rIns="0">
            <a:spAutoFit/>
          </a:bodyPr>
          <a:lstStyle/>
          <a:p>
            <a:pPr algn="ctr">
              <a:lnSpc>
                <a:spcPts val="4060"/>
              </a:lnSpc>
              <a:spcBef>
                <a:spcPct val="0"/>
              </a:spcBef>
            </a:pPr>
            <a:r>
              <a:rPr lang="en-US" sz="2900">
                <a:solidFill>
                  <a:srgbClr val="474A53"/>
                </a:solidFill>
                <a:latin typeface="Kollektif"/>
              </a:rPr>
              <a:t>Objective: The primary objective of this project is to develop an automated system for classifying various types of wounds, including abrasions, bruises, burns, cuts, ingrown nails, lacerations, and stab wounds, using Convolutional Neural Networks (CNNs).</a:t>
            </a:r>
          </a:p>
        </p:txBody>
      </p:sp>
      <p:sp>
        <p:nvSpPr>
          <p:cNvPr name="TextBox 11" id="11"/>
          <p:cNvSpPr txBox="true"/>
          <p:nvPr/>
        </p:nvSpPr>
        <p:spPr>
          <a:xfrm rot="0">
            <a:off x="15191049" y="962025"/>
            <a:ext cx="2463187" cy="985473"/>
          </a:xfrm>
          <a:prstGeom prst="rect">
            <a:avLst/>
          </a:prstGeom>
        </p:spPr>
        <p:txBody>
          <a:bodyPr anchor="t" rtlCol="false" tIns="0" lIns="0" bIns="0" rIns="0">
            <a:spAutoFit/>
          </a:bodyPr>
          <a:lstStyle/>
          <a:p>
            <a:pPr algn="ctr" marL="0" indent="0" lvl="0">
              <a:lnSpc>
                <a:spcPts val="6784"/>
              </a:lnSpc>
            </a:pPr>
            <a:r>
              <a:rPr lang="en-US" sz="6057">
                <a:solidFill>
                  <a:srgbClr val="F2E9DA"/>
                </a:solidFill>
                <a:latin typeface="Kollektif Bold"/>
              </a:rPr>
              <a:t>Intro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01408" y="1478535"/>
            <a:ext cx="9885184"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Dataset</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982691"/>
            <a:ext cx="3499696" cy="782139"/>
          </a:xfrm>
          <a:prstGeom prst="rect">
            <a:avLst/>
          </a:prstGeom>
        </p:spPr>
        <p:txBody>
          <a:bodyPr anchor="t" rtlCol="false" tIns="0" lIns="0" bIns="0" rIns="0">
            <a:spAutoFit/>
          </a:bodyPr>
          <a:lstStyle/>
          <a:p>
            <a:pPr algn="ctr" marL="0" indent="0" lvl="0">
              <a:lnSpc>
                <a:spcPts val="5376"/>
              </a:lnSpc>
            </a:pPr>
            <a:r>
              <a:rPr lang="en-US" sz="4800">
                <a:solidFill>
                  <a:srgbClr val="F2E9DA"/>
                </a:solidFill>
                <a:latin typeface="Kollektif Bold"/>
              </a:rPr>
              <a:t>Chapter 1</a:t>
            </a:r>
          </a:p>
        </p:txBody>
      </p:sp>
      <p:sp>
        <p:nvSpPr>
          <p:cNvPr name="TextBox 11" id="11"/>
          <p:cNvSpPr txBox="true"/>
          <p:nvPr/>
        </p:nvSpPr>
        <p:spPr>
          <a:xfrm rot="0">
            <a:off x="2710909" y="3928745"/>
            <a:ext cx="12866182" cy="2781935"/>
          </a:xfrm>
          <a:prstGeom prst="rect">
            <a:avLst/>
          </a:prstGeom>
        </p:spPr>
        <p:txBody>
          <a:bodyPr anchor="t" rtlCol="false" tIns="0" lIns="0" bIns="0" rIns="0">
            <a:spAutoFit/>
          </a:bodyPr>
          <a:lstStyle/>
          <a:p>
            <a:pPr algn="ctr" marL="561341" indent="-280670" lvl="1">
              <a:lnSpc>
                <a:spcPts val="3640"/>
              </a:lnSpc>
              <a:spcBef>
                <a:spcPct val="0"/>
              </a:spcBef>
              <a:buFont typeface="Arial"/>
              <a:buChar char="•"/>
            </a:pPr>
            <a:r>
              <a:rPr lang="en-US" sz="2600">
                <a:solidFill>
                  <a:srgbClr val="474A53"/>
                </a:solidFill>
                <a:latin typeface="Kollektif"/>
              </a:rPr>
              <a:t>Gathe</a:t>
            </a:r>
            <a:r>
              <a:rPr lang="en-US" sz="2600">
                <a:solidFill>
                  <a:srgbClr val="474A53"/>
                </a:solidFill>
                <a:latin typeface="Kollektif"/>
              </a:rPr>
              <a:t>r a diverse dataset of images containing different types of wounds, each labeled with the corresponding wound category.</a:t>
            </a:r>
          </a:p>
          <a:p>
            <a:pPr algn="ctr" marL="561341" indent="-280670" lvl="1">
              <a:lnSpc>
                <a:spcPts val="3640"/>
              </a:lnSpc>
              <a:spcBef>
                <a:spcPct val="0"/>
              </a:spcBef>
              <a:buFont typeface="Arial"/>
              <a:buChar char="•"/>
            </a:pPr>
            <a:r>
              <a:rPr lang="en-US" sz="2600">
                <a:solidFill>
                  <a:srgbClr val="474A53"/>
                </a:solidFill>
                <a:latin typeface="Kollektif"/>
              </a:rPr>
              <a:t>Preprocess the dataset, including resizing, normalizing, and splitting into training, validation, and test sets.</a:t>
            </a:r>
          </a:p>
          <a:p>
            <a:pPr algn="ctr" marL="561341" indent="-280670" lvl="1">
              <a:lnSpc>
                <a:spcPts val="3640"/>
              </a:lnSpc>
              <a:spcBef>
                <a:spcPct val="0"/>
              </a:spcBef>
              <a:buFont typeface="Arial"/>
              <a:buChar char="•"/>
            </a:pPr>
            <a:r>
              <a:rPr lang="en-US" sz="2600">
                <a:solidFill>
                  <a:srgbClr val="474A53"/>
                </a:solidFill>
                <a:latin typeface="Kollektif"/>
              </a:rPr>
              <a:t>The dataset is taken from the kaggle. </a:t>
            </a:r>
          </a:p>
          <a:p>
            <a:pPr algn="ctr" marL="561341" indent="-280670" lvl="1">
              <a:lnSpc>
                <a:spcPts val="3640"/>
              </a:lnSpc>
              <a:buFont typeface="Arial"/>
              <a:buChar char="•"/>
            </a:pPr>
            <a:r>
              <a:rPr lang="en-US" sz="2600">
                <a:solidFill>
                  <a:srgbClr val="474A53"/>
                </a:solidFill>
                <a:latin typeface="Kollektif"/>
              </a:rPr>
              <a:t>https://www.kaggle.com/datasets/yasinpratomo/wound-dataset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941385" y="1841030"/>
            <a:ext cx="1308038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CNN model development</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982691"/>
            <a:ext cx="3499696" cy="782139"/>
          </a:xfrm>
          <a:prstGeom prst="rect">
            <a:avLst/>
          </a:prstGeom>
        </p:spPr>
        <p:txBody>
          <a:bodyPr anchor="t" rtlCol="false" tIns="0" lIns="0" bIns="0" rIns="0">
            <a:spAutoFit/>
          </a:bodyPr>
          <a:lstStyle/>
          <a:p>
            <a:pPr algn="ctr" marL="0" indent="0" lvl="0">
              <a:lnSpc>
                <a:spcPts val="5376"/>
              </a:lnSpc>
            </a:pPr>
            <a:r>
              <a:rPr lang="en-US" sz="4800">
                <a:solidFill>
                  <a:srgbClr val="F2E9DA"/>
                </a:solidFill>
                <a:latin typeface="Kollektif Bold"/>
              </a:rPr>
              <a:t>Chapter 1</a:t>
            </a:r>
          </a:p>
        </p:txBody>
      </p:sp>
      <p:sp>
        <p:nvSpPr>
          <p:cNvPr name="TextBox 11" id="11"/>
          <p:cNvSpPr txBox="true"/>
          <p:nvPr/>
        </p:nvSpPr>
        <p:spPr>
          <a:xfrm rot="0">
            <a:off x="2710909" y="4601583"/>
            <a:ext cx="12866182" cy="3239135"/>
          </a:xfrm>
          <a:prstGeom prst="rect">
            <a:avLst/>
          </a:prstGeom>
        </p:spPr>
        <p:txBody>
          <a:bodyPr anchor="t" rtlCol="false" tIns="0" lIns="0" bIns="0" rIns="0">
            <a:spAutoFit/>
          </a:bodyPr>
          <a:lstStyle/>
          <a:p>
            <a:pPr algn="ctr" marL="561341" indent="-280670" lvl="1">
              <a:lnSpc>
                <a:spcPts val="3640"/>
              </a:lnSpc>
              <a:buFont typeface="Arial"/>
              <a:buChar char="•"/>
            </a:pPr>
            <a:r>
              <a:rPr lang="en-US" sz="2600">
                <a:solidFill>
                  <a:srgbClr val="474A53"/>
                </a:solidFill>
                <a:latin typeface="Kollektif"/>
              </a:rPr>
              <a:t>D</a:t>
            </a:r>
            <a:r>
              <a:rPr lang="en-US" sz="2600">
                <a:solidFill>
                  <a:srgbClr val="474A53"/>
                </a:solidFill>
                <a:latin typeface="Kollektif"/>
              </a:rPr>
              <a:t>esign a CNN architecture tailored to the wound classification task.</a:t>
            </a:r>
          </a:p>
          <a:p>
            <a:pPr algn="ctr" marL="561341" indent="-280670" lvl="1">
              <a:lnSpc>
                <a:spcPts val="3640"/>
              </a:lnSpc>
              <a:buFont typeface="Arial"/>
              <a:buChar char="•"/>
            </a:pPr>
            <a:r>
              <a:rPr lang="en-US" sz="2600">
                <a:solidFill>
                  <a:srgbClr val="474A53"/>
                </a:solidFill>
                <a:latin typeface="Kollektif"/>
              </a:rPr>
              <a:t>The model should include convolutional layers for feature extraction and fully connected layers for classification.</a:t>
            </a:r>
          </a:p>
          <a:p>
            <a:pPr algn="ctr" marL="561341" indent="-280670" lvl="1">
              <a:lnSpc>
                <a:spcPts val="3640"/>
              </a:lnSpc>
              <a:buFont typeface="Arial"/>
              <a:buChar char="•"/>
            </a:pPr>
            <a:r>
              <a:rPr lang="en-US" sz="2600">
                <a:solidFill>
                  <a:srgbClr val="474A53"/>
                </a:solidFill>
                <a:latin typeface="Kollektif"/>
              </a:rPr>
              <a:t>Implement suitable activation functions, pooling layers, and dropout layers for regularization.</a:t>
            </a:r>
          </a:p>
          <a:p>
            <a:pPr algn="ctr" marL="561341" indent="-280670" lvl="1">
              <a:lnSpc>
                <a:spcPts val="3640"/>
              </a:lnSpc>
              <a:buFont typeface="Arial"/>
              <a:buChar char="•"/>
            </a:pPr>
            <a:r>
              <a:rPr lang="en-US" sz="2600">
                <a:solidFill>
                  <a:srgbClr val="474A53"/>
                </a:solidFill>
                <a:latin typeface="Kollektif"/>
              </a:rPr>
              <a:t>Apply data augmentation techniques to increase the diversity of the training dataset, reducing overfitting.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01408" y="1637306"/>
            <a:ext cx="9885184" cy="2588006"/>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Model Training and evaluation</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982691"/>
            <a:ext cx="3499696" cy="782139"/>
          </a:xfrm>
          <a:prstGeom prst="rect">
            <a:avLst/>
          </a:prstGeom>
        </p:spPr>
        <p:txBody>
          <a:bodyPr anchor="t" rtlCol="false" tIns="0" lIns="0" bIns="0" rIns="0">
            <a:spAutoFit/>
          </a:bodyPr>
          <a:lstStyle/>
          <a:p>
            <a:pPr algn="ctr" marL="0" indent="0" lvl="0">
              <a:lnSpc>
                <a:spcPts val="5376"/>
              </a:lnSpc>
            </a:pPr>
            <a:r>
              <a:rPr lang="en-US" sz="4800">
                <a:solidFill>
                  <a:srgbClr val="F2E9DA"/>
                </a:solidFill>
                <a:latin typeface="Kollektif Bold"/>
              </a:rPr>
              <a:t>Chapter 2</a:t>
            </a:r>
          </a:p>
        </p:txBody>
      </p:sp>
      <p:sp>
        <p:nvSpPr>
          <p:cNvPr name="TextBox 11" id="11"/>
          <p:cNvSpPr txBox="true"/>
          <p:nvPr/>
        </p:nvSpPr>
        <p:spPr>
          <a:xfrm rot="0">
            <a:off x="2710909" y="4698474"/>
            <a:ext cx="12866182" cy="2324735"/>
          </a:xfrm>
          <a:prstGeom prst="rect">
            <a:avLst/>
          </a:prstGeom>
        </p:spPr>
        <p:txBody>
          <a:bodyPr anchor="t" rtlCol="false" tIns="0" lIns="0" bIns="0" rIns="0">
            <a:spAutoFit/>
          </a:bodyPr>
          <a:lstStyle/>
          <a:p>
            <a:pPr algn="ctr" marL="561341" indent="-280670" lvl="1">
              <a:lnSpc>
                <a:spcPts val="3640"/>
              </a:lnSpc>
              <a:spcBef>
                <a:spcPct val="0"/>
              </a:spcBef>
              <a:buFont typeface="Arial"/>
              <a:buChar char="•"/>
            </a:pPr>
            <a:r>
              <a:rPr lang="en-US" sz="2600">
                <a:solidFill>
                  <a:srgbClr val="474A53"/>
                </a:solidFill>
                <a:latin typeface="Kollektif"/>
              </a:rPr>
              <a:t>T</a:t>
            </a:r>
            <a:r>
              <a:rPr lang="en-US" sz="2600">
                <a:solidFill>
                  <a:srgbClr val="474A53"/>
                </a:solidFill>
                <a:latin typeface="Kollektif"/>
              </a:rPr>
              <a:t>rain the CNN model using the prepared dataset, optimizing for accuracy and suitable evaluation metrics.</a:t>
            </a:r>
          </a:p>
          <a:p>
            <a:pPr algn="ctr" marL="561341" indent="-280670" lvl="1">
              <a:lnSpc>
                <a:spcPts val="3640"/>
              </a:lnSpc>
              <a:spcBef>
                <a:spcPct val="0"/>
              </a:spcBef>
              <a:buFont typeface="Arial"/>
              <a:buChar char="•"/>
            </a:pPr>
            <a:r>
              <a:rPr lang="en-US" sz="2600">
                <a:solidFill>
                  <a:srgbClr val="474A53"/>
                </a:solidFill>
                <a:latin typeface="Kollektif"/>
              </a:rPr>
              <a:t>Use techniques like early stopping to prevent overfitting and save the best-performing model.</a:t>
            </a:r>
          </a:p>
          <a:p>
            <a:pPr algn="ctr">
              <a:lnSpc>
                <a:spcPts val="3640"/>
              </a:lnSpc>
              <a:spcBef>
                <a:spcPct val="0"/>
              </a:spcBef>
            </a:pPr>
          </a:p>
        </p:txBody>
      </p:sp>
      <p:sp>
        <p:nvSpPr>
          <p:cNvPr name="TextBox 12" id="12"/>
          <p:cNvSpPr txBox="true"/>
          <p:nvPr/>
        </p:nvSpPr>
        <p:spPr>
          <a:xfrm rot="0">
            <a:off x="2710909" y="6918434"/>
            <a:ext cx="11839076" cy="1867535"/>
          </a:xfrm>
          <a:prstGeom prst="rect">
            <a:avLst/>
          </a:prstGeom>
        </p:spPr>
        <p:txBody>
          <a:bodyPr anchor="t" rtlCol="false" tIns="0" lIns="0" bIns="0" rIns="0">
            <a:spAutoFit/>
          </a:bodyPr>
          <a:lstStyle/>
          <a:p>
            <a:pPr algn="ctr" marL="561341" indent="-280670" lvl="1">
              <a:lnSpc>
                <a:spcPts val="3640"/>
              </a:lnSpc>
              <a:spcBef>
                <a:spcPct val="0"/>
              </a:spcBef>
              <a:buFont typeface="Arial"/>
              <a:buChar char="•"/>
            </a:pPr>
            <a:r>
              <a:rPr lang="en-US" sz="2600">
                <a:solidFill>
                  <a:srgbClr val="474A53"/>
                </a:solidFill>
                <a:latin typeface="Kollektif"/>
              </a:rPr>
              <a:t>Evaluat</a:t>
            </a:r>
            <a:r>
              <a:rPr lang="en-US" sz="2600">
                <a:solidFill>
                  <a:srgbClr val="474A53"/>
                </a:solidFill>
                <a:latin typeface="Kollektif"/>
              </a:rPr>
              <a:t>e the trained model on the test dataset to measure its accuracy, precision, recall, F1-score, and confusion matrix.</a:t>
            </a:r>
          </a:p>
          <a:p>
            <a:pPr algn="ctr" marL="561341" indent="-280670" lvl="1">
              <a:lnSpc>
                <a:spcPts val="3640"/>
              </a:lnSpc>
              <a:spcBef>
                <a:spcPct val="0"/>
              </a:spcBef>
              <a:buFont typeface="Arial"/>
              <a:buChar char="•"/>
            </a:pPr>
            <a:r>
              <a:rPr lang="en-US" sz="2600">
                <a:solidFill>
                  <a:srgbClr val="474A53"/>
                </a:solidFill>
                <a:latin typeface="Kollektif"/>
              </a:rPr>
              <a:t>Fine-tune the model if necessary based on the evaluation results.</a:t>
            </a:r>
          </a:p>
          <a:p>
            <a:pPr algn="ctr">
              <a:lnSpc>
                <a:spcPts val="364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DAFwwFEPSjw</dc:identifier>
  <dcterms:modified xsi:type="dcterms:W3CDTF">2011-08-01T06:04:30Z</dcterms:modified>
  <cp:revision>1</cp:revision>
  <dc:title>Ict project</dc:title>
</cp:coreProperties>
</file>