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g72e6b28c8b_3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72e6b28c8b_3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g72e6b28c8b_3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72e6b28c8b_3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Google Shape;121;g72e6b28c8b_3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72e6b28c8b_3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Google Shape;128;g72e6b28c8b_3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72e6b28c8b_3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Google Shape;136;g72e6b28c8b_4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72e6b28c8b_4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 name="Shape 57"/>
        <p:cNvGrpSpPr/>
        <p:nvPr/>
      </p:nvGrpSpPr>
      <p:grpSpPr>
        <a:xfrm>
          <a:off x="0" y="0"/>
          <a:ext cx="0" cy="0"/>
          <a:chOff x="0" y="0"/>
          <a:chExt cx="0" cy="0"/>
        </a:xfrm>
      </p:grpSpPr>
      <p:sp>
        <p:nvSpPr>
          <p:cNvPr id="58" name="Google Shape;58;g72c5c42b9c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72c5c42b9c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Google Shape;64;g72e6b28c8b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72e6b28c8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Google Shape;70;g72e6b28c8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72e6b28c8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200">
                <a:solidFill>
                  <a:srgbClr val="373737"/>
                </a:solidFill>
                <a:highlight>
                  <a:schemeClr val="lt1"/>
                </a:highlight>
                <a:latin typeface="Times New Roman"/>
                <a:ea typeface="Times New Roman"/>
                <a:cs typeface="Times New Roman"/>
                <a:sym typeface="Times New Roman"/>
              </a:rPr>
              <a:t>From its direct and channel pricing strategy to its retail and online storefronts, Apple sells its products like no other company in the consumer electronics space.</a:t>
            </a:r>
            <a:endParaRPr sz="1200">
              <a:solidFill>
                <a:srgbClr val="373737"/>
              </a:solidFill>
              <a:highlight>
                <a:schemeClr val="lt1"/>
              </a:highlight>
              <a:latin typeface="Times New Roman"/>
              <a:ea typeface="Times New Roman"/>
              <a:cs typeface="Times New Roman"/>
              <a:sym typeface="Times New Roman"/>
            </a:endParaRPr>
          </a:p>
          <a:p>
            <a:pPr indent="0" lvl="0" marL="0" rtl="0" algn="l">
              <a:spcBef>
                <a:spcPts val="160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Google Shape;76;g72e6b28c8b_4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72e6b28c8b_4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g72e6b28c8b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72e6b28c8b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72e6b28c8b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72e6b28c8b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g72c5c42b9c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72c5c42b9c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g72e6b28c8b_2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72e6b28c8b_2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s://www.statista.com/statistics/382260/segments-share-revenue-of-apple/"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marketinghrdpresentation.com/apps25/2013/06/10/financial-strategy-at-apple/"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hyperlink" Target="https://bohatala.com/strategic-human-resource-activities-at-apple-inc/"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png"/><Relationship Id="rId4" Type="http://schemas.openxmlformats.org/officeDocument/2006/relationships/hyperlink" Target="https://blog.hubspot.com/service/apples-customer-service"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jpg"/><Relationship Id="rId4" Type="http://schemas.openxmlformats.org/officeDocument/2006/relationships/hyperlink" Target="https://mpk732.wordpress.com/2015/05/16/apples-sales-and-channel-strategy-key-to-its-success/"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fourweekmba.com/distribution-channels/" TargetMode="External"/><Relationship Id="rId4" Type="http://schemas.openxmlformats.org/officeDocument/2006/relationships/hyperlink" Target="https://mpk732.wordpress.com/2015/05/16/apples-sales-and-channel-strategy-key-to-its-success/"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fourweekmba.com/distribution-channels/" TargetMode="External"/><Relationship Id="rId4" Type="http://schemas.openxmlformats.org/officeDocument/2006/relationships/hyperlink" Target="https://mpk732.wordpress.com/2015/05/16/apples-sales-and-channel-strategy-key-to-its-success/"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jpg"/><Relationship Id="rId4" Type="http://schemas.openxmlformats.org/officeDocument/2006/relationships/hyperlink" Target="https://fourweekmba.com/apple-distribution-strategy/"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s://www.cbinsights.com/research/report/apple-strategy/"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www.forbes.com/sites/christinemoorman/2018/01/12/why-apple-is-still-a-great-marketer-and-what-you-can-learn/#3e57e19b15bd" TargetMode="External"/><Relationship Id="rId4" Type="http://schemas.openxmlformats.org/officeDocument/2006/relationships/hyperlink" Target="https://www.businessinsider.com/apples-shifting-online-ad-strategy-2014-4"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pic>
        <p:nvPicPr>
          <p:cNvPr id="54" name="Google Shape;54;p13"/>
          <p:cNvPicPr preferRelativeResize="0"/>
          <p:nvPr/>
        </p:nvPicPr>
        <p:blipFill>
          <a:blip r:embed="rId3">
            <a:alphaModFix/>
          </a:blip>
          <a:stretch>
            <a:fillRect/>
          </a:stretch>
        </p:blipFill>
        <p:spPr>
          <a:xfrm>
            <a:off x="2783559" y="1301018"/>
            <a:ext cx="3576891" cy="2541475"/>
          </a:xfrm>
          <a:prstGeom prst="rect">
            <a:avLst/>
          </a:prstGeom>
          <a:noFill/>
          <a:ln>
            <a:noFill/>
          </a:ln>
        </p:spPr>
      </p:pic>
      <p:sp>
        <p:nvSpPr>
          <p:cNvPr id="55" name="Google Shape;55;p13"/>
          <p:cNvSpPr txBox="1"/>
          <p:nvPr>
            <p:ph type="ctrTitle"/>
          </p:nvPr>
        </p:nvSpPr>
        <p:spPr>
          <a:xfrm>
            <a:off x="311700" y="534275"/>
            <a:ext cx="8520600" cy="1057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sz="6000">
                <a:solidFill>
                  <a:srgbClr val="666666"/>
                </a:solidFill>
                <a:latin typeface="Times New Roman"/>
                <a:ea typeface="Times New Roman"/>
                <a:cs typeface="Times New Roman"/>
                <a:sym typeface="Times New Roman"/>
              </a:rPr>
              <a:t>Product Segment</a:t>
            </a:r>
            <a:endParaRPr b="1" sz="6000">
              <a:solidFill>
                <a:srgbClr val="666666"/>
              </a:solidFill>
              <a:latin typeface="Times New Roman"/>
              <a:ea typeface="Times New Roman"/>
              <a:cs typeface="Times New Roman"/>
              <a:sym typeface="Times New Roman"/>
            </a:endParaRPr>
          </a:p>
        </p:txBody>
      </p:sp>
      <p:sp>
        <p:nvSpPr>
          <p:cNvPr id="56" name="Google Shape;56;p13"/>
          <p:cNvSpPr txBox="1"/>
          <p:nvPr/>
        </p:nvSpPr>
        <p:spPr>
          <a:xfrm>
            <a:off x="3169800" y="3623950"/>
            <a:ext cx="2804400" cy="1368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
              <a:t> </a:t>
            </a:r>
            <a:r>
              <a:rPr lang="en"/>
              <a:t>By</a:t>
            </a:r>
            <a:endParaRPr/>
          </a:p>
          <a:p>
            <a:pPr indent="0" lvl="0" marL="0" rtl="0" algn="ctr">
              <a:spcBef>
                <a:spcPts val="0"/>
              </a:spcBef>
              <a:spcAft>
                <a:spcPts val="0"/>
              </a:spcAft>
              <a:buNone/>
            </a:pPr>
            <a:r>
              <a:rPr i="1" lang="en"/>
              <a:t>Team SAS</a:t>
            </a:r>
            <a:endParaRPr i="1"/>
          </a:p>
          <a:p>
            <a:pPr indent="0" lvl="0" marL="0" rtl="0" algn="ctr">
              <a:spcBef>
                <a:spcPts val="0"/>
              </a:spcBef>
              <a:spcAft>
                <a:spcPts val="0"/>
              </a:spcAft>
              <a:buNone/>
            </a:pPr>
            <a:r>
              <a:t/>
            </a:r>
            <a:endParaRPr/>
          </a:p>
          <a:p>
            <a:pPr indent="0" lvl="0" marL="457200" rtl="0" algn="l">
              <a:spcBef>
                <a:spcPts val="0"/>
              </a:spcBef>
              <a:spcAft>
                <a:spcPts val="0"/>
              </a:spcAft>
              <a:buNone/>
            </a:pPr>
            <a:r>
              <a:rPr b="1" lang="en"/>
              <a:t>   </a:t>
            </a:r>
            <a:r>
              <a:rPr b="1" lang="en"/>
              <a:t>S</a:t>
            </a:r>
            <a:r>
              <a:rPr lang="en"/>
              <a:t>rivatsav Vuddamarry</a:t>
            </a:r>
            <a:endParaRPr/>
          </a:p>
          <a:p>
            <a:pPr indent="457200" lvl="0" marL="0" rtl="0" algn="l">
              <a:spcBef>
                <a:spcPts val="0"/>
              </a:spcBef>
              <a:spcAft>
                <a:spcPts val="0"/>
              </a:spcAft>
              <a:buNone/>
            </a:pPr>
            <a:r>
              <a:rPr b="1" lang="en"/>
              <a:t>   </a:t>
            </a:r>
            <a:r>
              <a:rPr b="1" lang="en"/>
              <a:t>A</a:t>
            </a:r>
            <a:r>
              <a:rPr lang="en"/>
              <a:t>nderson Klein</a:t>
            </a:r>
            <a:endParaRPr/>
          </a:p>
          <a:p>
            <a:pPr indent="457200" lvl="0" marL="0" rtl="0" algn="l">
              <a:spcBef>
                <a:spcPts val="0"/>
              </a:spcBef>
              <a:spcAft>
                <a:spcPts val="0"/>
              </a:spcAft>
              <a:buNone/>
            </a:pPr>
            <a:r>
              <a:rPr b="1" lang="en"/>
              <a:t>   </a:t>
            </a:r>
            <a:r>
              <a:rPr b="1" lang="en"/>
              <a:t>S</a:t>
            </a:r>
            <a:r>
              <a:rPr lang="en"/>
              <a:t>ankalp Thakur</a:t>
            </a:r>
            <a:endParaRPr/>
          </a:p>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Google Shape;111;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Functions - Finance</a:t>
            </a:r>
            <a:endParaRPr/>
          </a:p>
        </p:txBody>
      </p:sp>
      <p:sp>
        <p:nvSpPr>
          <p:cNvPr id="112" name="Google Shape;112;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lnSpc>
                <a:spcPct val="200000"/>
              </a:lnSpc>
              <a:spcBef>
                <a:spcPts val="0"/>
              </a:spcBef>
              <a:spcAft>
                <a:spcPts val="0"/>
              </a:spcAft>
              <a:buNone/>
            </a:pPr>
            <a:r>
              <a:rPr lang="en" sz="1400">
                <a:solidFill>
                  <a:srgbClr val="444444"/>
                </a:solidFill>
                <a:highlight>
                  <a:srgbClr val="FFFFFF"/>
                </a:highlight>
              </a:rPr>
              <a:t>Apple annual/quarterly operating income history and growth rate from 2006 to 2019. Operating income can be defined as income after operating expenses have been deducted and before interest payments and taxes have been deducted.</a:t>
            </a:r>
            <a:endParaRPr sz="1400">
              <a:solidFill>
                <a:srgbClr val="444444"/>
              </a:solidFill>
              <a:highlight>
                <a:srgbClr val="FFFFFF"/>
              </a:highlight>
            </a:endParaRPr>
          </a:p>
          <a:p>
            <a:pPr indent="-317500" lvl="0" marL="457200" rtl="0" algn="l">
              <a:spcBef>
                <a:spcPts val="1600"/>
              </a:spcBef>
              <a:spcAft>
                <a:spcPts val="0"/>
              </a:spcAft>
              <a:buClr>
                <a:srgbClr val="444444"/>
              </a:buClr>
              <a:buSzPts val="1400"/>
              <a:buFont typeface="Roboto"/>
              <a:buChar char="●"/>
            </a:pPr>
            <a:r>
              <a:rPr lang="en" sz="1400">
                <a:solidFill>
                  <a:srgbClr val="444444"/>
                </a:solidFill>
                <a:highlight>
                  <a:srgbClr val="FFFFFF"/>
                </a:highlight>
              </a:rPr>
              <a:t>Apple operating income for the quarter ending December 31, 2019 was </a:t>
            </a:r>
            <a:r>
              <a:rPr b="1" lang="en" sz="1400">
                <a:solidFill>
                  <a:srgbClr val="444444"/>
                </a:solidFill>
                <a:highlight>
                  <a:srgbClr val="FFFFFF"/>
                </a:highlight>
              </a:rPr>
              <a:t>$25.569B</a:t>
            </a:r>
            <a:r>
              <a:rPr lang="en" sz="1400">
                <a:solidFill>
                  <a:srgbClr val="444444"/>
                </a:solidFill>
                <a:highlight>
                  <a:srgbClr val="FFFFFF"/>
                </a:highlight>
              </a:rPr>
              <a:t>, a </a:t>
            </a:r>
            <a:r>
              <a:rPr b="1" lang="en" sz="1400">
                <a:solidFill>
                  <a:srgbClr val="444444"/>
                </a:solidFill>
                <a:highlight>
                  <a:srgbClr val="FFFFFF"/>
                </a:highlight>
              </a:rPr>
              <a:t>9.52% increase</a:t>
            </a:r>
            <a:r>
              <a:rPr lang="en" sz="1400">
                <a:solidFill>
                  <a:srgbClr val="444444"/>
                </a:solidFill>
                <a:highlight>
                  <a:srgbClr val="FFFFFF"/>
                </a:highlight>
              </a:rPr>
              <a:t> year-over-year.</a:t>
            </a:r>
            <a:endParaRPr sz="1400">
              <a:solidFill>
                <a:srgbClr val="444444"/>
              </a:solidFill>
              <a:highlight>
                <a:srgbClr val="FFFFFF"/>
              </a:highlight>
            </a:endParaRPr>
          </a:p>
          <a:p>
            <a:pPr indent="-317500" lvl="0" marL="457200" rtl="0" algn="l">
              <a:spcBef>
                <a:spcPts val="0"/>
              </a:spcBef>
              <a:spcAft>
                <a:spcPts val="0"/>
              </a:spcAft>
              <a:buClr>
                <a:srgbClr val="444444"/>
              </a:buClr>
              <a:buSzPts val="1400"/>
              <a:buFont typeface="Roboto"/>
              <a:buChar char="●"/>
            </a:pPr>
            <a:r>
              <a:rPr lang="en" sz="1400">
                <a:solidFill>
                  <a:srgbClr val="444444"/>
                </a:solidFill>
                <a:highlight>
                  <a:srgbClr val="FFFFFF"/>
                </a:highlight>
              </a:rPr>
              <a:t>Apple operating income for the twelve months ending December 31, 2019 was </a:t>
            </a:r>
            <a:r>
              <a:rPr b="1" lang="en" sz="1400">
                <a:solidFill>
                  <a:srgbClr val="444444"/>
                </a:solidFill>
                <a:highlight>
                  <a:srgbClr val="FFFFFF"/>
                </a:highlight>
              </a:rPr>
              <a:t>$66.153B</a:t>
            </a:r>
            <a:r>
              <a:rPr lang="en" sz="1400">
                <a:solidFill>
                  <a:srgbClr val="444444"/>
                </a:solidFill>
                <a:highlight>
                  <a:srgbClr val="FFFFFF"/>
                </a:highlight>
              </a:rPr>
              <a:t>, a </a:t>
            </a:r>
            <a:r>
              <a:rPr b="1" lang="en" sz="1400">
                <a:solidFill>
                  <a:srgbClr val="444444"/>
                </a:solidFill>
                <a:highlight>
                  <a:srgbClr val="FFFFFF"/>
                </a:highlight>
              </a:rPr>
              <a:t>2.67% decline</a:t>
            </a:r>
            <a:r>
              <a:rPr lang="en" sz="1400">
                <a:solidFill>
                  <a:srgbClr val="444444"/>
                </a:solidFill>
                <a:highlight>
                  <a:srgbClr val="FFFFFF"/>
                </a:highlight>
              </a:rPr>
              <a:t> year-over-year.</a:t>
            </a:r>
            <a:endParaRPr sz="1400">
              <a:solidFill>
                <a:srgbClr val="444444"/>
              </a:solidFill>
              <a:highlight>
                <a:srgbClr val="FFFFFF"/>
              </a:highlight>
            </a:endParaRPr>
          </a:p>
          <a:p>
            <a:pPr indent="-317500" lvl="0" marL="457200" rtl="0" algn="l">
              <a:spcBef>
                <a:spcPts val="0"/>
              </a:spcBef>
              <a:spcAft>
                <a:spcPts val="0"/>
              </a:spcAft>
              <a:buClr>
                <a:srgbClr val="444444"/>
              </a:buClr>
              <a:buSzPts val="1400"/>
              <a:buFont typeface="Roboto"/>
              <a:buChar char="●"/>
            </a:pPr>
            <a:r>
              <a:rPr lang="en" sz="1400">
                <a:solidFill>
                  <a:srgbClr val="444444"/>
                </a:solidFill>
                <a:highlight>
                  <a:srgbClr val="FFFFFF"/>
                </a:highlight>
              </a:rPr>
              <a:t>Apple annual operating income for 2019 was </a:t>
            </a:r>
            <a:r>
              <a:rPr b="1" lang="en" sz="1400">
                <a:solidFill>
                  <a:srgbClr val="444444"/>
                </a:solidFill>
                <a:highlight>
                  <a:srgbClr val="FFFFFF"/>
                </a:highlight>
              </a:rPr>
              <a:t>$63.93B</a:t>
            </a:r>
            <a:r>
              <a:rPr lang="en" sz="1400">
                <a:solidFill>
                  <a:srgbClr val="444444"/>
                </a:solidFill>
                <a:highlight>
                  <a:srgbClr val="FFFFFF"/>
                </a:highlight>
              </a:rPr>
              <a:t>, a </a:t>
            </a:r>
            <a:r>
              <a:rPr b="1" lang="en" sz="1400">
                <a:solidFill>
                  <a:srgbClr val="444444"/>
                </a:solidFill>
                <a:highlight>
                  <a:srgbClr val="FFFFFF"/>
                </a:highlight>
              </a:rPr>
              <a:t>9.83% decline</a:t>
            </a:r>
            <a:r>
              <a:rPr lang="en" sz="1400">
                <a:solidFill>
                  <a:srgbClr val="444444"/>
                </a:solidFill>
                <a:highlight>
                  <a:srgbClr val="FFFFFF"/>
                </a:highlight>
              </a:rPr>
              <a:t> from 2018.</a:t>
            </a:r>
            <a:endParaRPr sz="1400">
              <a:solidFill>
                <a:srgbClr val="444444"/>
              </a:solidFill>
              <a:highlight>
                <a:srgbClr val="FFFFFF"/>
              </a:highlight>
            </a:endParaRPr>
          </a:p>
          <a:p>
            <a:pPr indent="-317500" lvl="0" marL="457200" rtl="0" algn="l">
              <a:spcBef>
                <a:spcPts val="0"/>
              </a:spcBef>
              <a:spcAft>
                <a:spcPts val="0"/>
              </a:spcAft>
              <a:buClr>
                <a:srgbClr val="444444"/>
              </a:buClr>
              <a:buSzPts val="1400"/>
              <a:buFont typeface="Roboto"/>
              <a:buChar char="●"/>
            </a:pPr>
            <a:r>
              <a:rPr lang="en" sz="1400">
                <a:solidFill>
                  <a:srgbClr val="444444"/>
                </a:solidFill>
                <a:highlight>
                  <a:srgbClr val="FFFFFF"/>
                </a:highlight>
              </a:rPr>
              <a:t>Apple annual operating income for 2018 was </a:t>
            </a:r>
            <a:r>
              <a:rPr b="1" lang="en" sz="1400">
                <a:solidFill>
                  <a:srgbClr val="444444"/>
                </a:solidFill>
                <a:highlight>
                  <a:srgbClr val="FFFFFF"/>
                </a:highlight>
              </a:rPr>
              <a:t>$70.898B</a:t>
            </a:r>
            <a:r>
              <a:rPr lang="en" sz="1400">
                <a:solidFill>
                  <a:srgbClr val="444444"/>
                </a:solidFill>
                <a:highlight>
                  <a:srgbClr val="FFFFFF"/>
                </a:highlight>
              </a:rPr>
              <a:t>, a </a:t>
            </a:r>
            <a:r>
              <a:rPr b="1" lang="en" sz="1400">
                <a:solidFill>
                  <a:srgbClr val="444444"/>
                </a:solidFill>
                <a:highlight>
                  <a:srgbClr val="FFFFFF"/>
                </a:highlight>
              </a:rPr>
              <a:t>15.57% increase</a:t>
            </a:r>
            <a:r>
              <a:rPr lang="en" sz="1400">
                <a:solidFill>
                  <a:srgbClr val="444444"/>
                </a:solidFill>
                <a:highlight>
                  <a:srgbClr val="FFFFFF"/>
                </a:highlight>
              </a:rPr>
              <a:t> from 2017.</a:t>
            </a:r>
            <a:endParaRPr sz="1400">
              <a:solidFill>
                <a:srgbClr val="444444"/>
              </a:solidFill>
              <a:highlight>
                <a:srgbClr val="FFFFFF"/>
              </a:highlight>
            </a:endParaRPr>
          </a:p>
          <a:p>
            <a:pPr indent="-317500" lvl="0" marL="457200" rtl="0" algn="l">
              <a:spcBef>
                <a:spcPts val="0"/>
              </a:spcBef>
              <a:spcAft>
                <a:spcPts val="0"/>
              </a:spcAft>
              <a:buClr>
                <a:srgbClr val="444444"/>
              </a:buClr>
              <a:buSzPts val="1400"/>
              <a:buFont typeface="Roboto"/>
              <a:buChar char="●"/>
            </a:pPr>
            <a:r>
              <a:rPr lang="en" sz="1400">
                <a:solidFill>
                  <a:srgbClr val="444444"/>
                </a:solidFill>
                <a:highlight>
                  <a:srgbClr val="FFFFFF"/>
                </a:highlight>
              </a:rPr>
              <a:t>Apple annual operating income for 2017 was </a:t>
            </a:r>
            <a:r>
              <a:rPr b="1" lang="en" sz="1400">
                <a:solidFill>
                  <a:srgbClr val="444444"/>
                </a:solidFill>
                <a:highlight>
                  <a:srgbClr val="FFFFFF"/>
                </a:highlight>
              </a:rPr>
              <a:t>$61.344B</a:t>
            </a:r>
            <a:r>
              <a:rPr lang="en" sz="1400">
                <a:solidFill>
                  <a:srgbClr val="444444"/>
                </a:solidFill>
                <a:highlight>
                  <a:srgbClr val="FFFFFF"/>
                </a:highlight>
              </a:rPr>
              <a:t>, a </a:t>
            </a:r>
            <a:r>
              <a:rPr b="1" lang="en" sz="1400">
                <a:solidFill>
                  <a:srgbClr val="444444"/>
                </a:solidFill>
                <a:highlight>
                  <a:srgbClr val="FFFFFF"/>
                </a:highlight>
              </a:rPr>
              <a:t>2.2% increase</a:t>
            </a:r>
            <a:r>
              <a:rPr lang="en" sz="1400">
                <a:solidFill>
                  <a:srgbClr val="444444"/>
                </a:solidFill>
                <a:highlight>
                  <a:srgbClr val="FFFFFF"/>
                </a:highlight>
              </a:rPr>
              <a:t> from 2016.</a:t>
            </a:r>
            <a:endParaRPr sz="1400">
              <a:solidFill>
                <a:srgbClr val="444444"/>
              </a:solidFill>
              <a:highlight>
                <a:srgbClr val="FFFFFF"/>
              </a:highlight>
            </a:endParaRPr>
          </a:p>
          <a:p>
            <a:pPr indent="0" lvl="0" marL="457200" rtl="0" algn="l">
              <a:lnSpc>
                <a:spcPct val="200000"/>
              </a:lnSpc>
              <a:spcBef>
                <a:spcPts val="8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rPr lang="en" sz="1100" u="sng">
                <a:solidFill>
                  <a:schemeClr val="hlink"/>
                </a:solidFill>
                <a:hlinkClick r:id="rId3"/>
              </a:rPr>
              <a:t>https://www.statista.com/statistics/382260/segments-share-revenue-of-apple/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Google Shape;117;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Finance	</a:t>
            </a:r>
            <a:endParaRPr/>
          </a:p>
        </p:txBody>
      </p:sp>
      <p:sp>
        <p:nvSpPr>
          <p:cNvPr id="118" name="Google Shape;118;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This financial strategy of which is to maximize margin can be seen on every product model of Apple. Apple gadget and model have unique features of which the consumers cannot buy from other market except Apple.</a:t>
            </a:r>
            <a:endParaRPr sz="1400"/>
          </a:p>
          <a:p>
            <a:pPr indent="-317500" lvl="0" marL="457200" rtl="0" algn="l">
              <a:spcBef>
                <a:spcPts val="0"/>
              </a:spcBef>
              <a:spcAft>
                <a:spcPts val="0"/>
              </a:spcAft>
              <a:buSzPts val="1400"/>
              <a:buChar char="●"/>
            </a:pPr>
            <a:r>
              <a:rPr lang="en" sz="1400"/>
              <a:t>Apple will not let their competitors get close to their standard in order to make them be of par excellence.</a:t>
            </a:r>
            <a:endParaRPr sz="1400"/>
          </a:p>
          <a:p>
            <a:pPr indent="-317500" lvl="0" marL="457200" rtl="0" algn="l">
              <a:spcBef>
                <a:spcPts val="0"/>
              </a:spcBef>
              <a:spcAft>
                <a:spcPts val="0"/>
              </a:spcAft>
              <a:buSzPts val="1400"/>
              <a:buChar char="●"/>
            </a:pPr>
            <a:r>
              <a:rPr lang="en" sz="1400"/>
              <a:t>Financial Strategy at Apple involves launching super hyping products in order to attract the buying public at the early point when the product was launch.</a:t>
            </a:r>
            <a:endParaRPr sz="1100">
              <a:solidFill>
                <a:schemeClr val="dk1"/>
              </a:solidFill>
            </a:endParaRPr>
          </a:p>
          <a:p>
            <a:pPr indent="-317500" lvl="0" marL="457200" rtl="0" algn="l">
              <a:spcBef>
                <a:spcPts val="0"/>
              </a:spcBef>
              <a:spcAft>
                <a:spcPts val="0"/>
              </a:spcAft>
              <a:buSzPts val="1400"/>
              <a:buChar char="●"/>
            </a:pPr>
            <a:r>
              <a:rPr lang="en" sz="1400"/>
              <a:t>Apple plans to double the size of its services business within the next four years, turning revenues from the App Store, iCloud and its Music and video services into a nearly $50bn-a-year business by 2021.</a:t>
            </a:r>
            <a:endParaRPr sz="1400"/>
          </a:p>
          <a:p>
            <a:pPr indent="0" lvl="0" marL="0" rtl="0" algn="l">
              <a:spcBef>
                <a:spcPts val="1200"/>
              </a:spcBef>
              <a:spcAft>
                <a:spcPts val="1600"/>
              </a:spcAft>
              <a:buNone/>
            </a:pPr>
            <a:r>
              <a:t/>
            </a:r>
            <a:endParaRPr sz="1400"/>
          </a:p>
        </p:txBody>
      </p:sp>
      <p:sp>
        <p:nvSpPr>
          <p:cNvPr id="119" name="Google Shape;119;p23"/>
          <p:cNvSpPr txBox="1"/>
          <p:nvPr/>
        </p:nvSpPr>
        <p:spPr>
          <a:xfrm>
            <a:off x="808825" y="4717175"/>
            <a:ext cx="7667400" cy="32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3"/>
              </a:rPr>
              <a:t>http://marketinghrdpresentation.com/apps25/2013/06/10/financial-strategy-at-apple/</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Google Shape;124;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HR	</a:t>
            </a:r>
            <a:endParaRPr/>
          </a:p>
        </p:txBody>
      </p:sp>
      <p:sp>
        <p:nvSpPr>
          <p:cNvPr id="125" name="Google Shape;125;p24"/>
          <p:cNvSpPr txBox="1"/>
          <p:nvPr>
            <p:ph idx="1" type="body"/>
          </p:nvPr>
        </p:nvSpPr>
        <p:spPr>
          <a:xfrm>
            <a:off x="311700" y="1064000"/>
            <a:ext cx="8520600" cy="3502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Apple has based its success on the strength of its employees. </a:t>
            </a:r>
            <a:endParaRPr/>
          </a:p>
          <a:p>
            <a:pPr indent="-342900" lvl="0" marL="457200" rtl="0" algn="l">
              <a:spcBef>
                <a:spcPts val="0"/>
              </a:spcBef>
              <a:spcAft>
                <a:spcPts val="0"/>
              </a:spcAft>
              <a:buSzPts val="1800"/>
              <a:buChar char="●"/>
            </a:pPr>
            <a:r>
              <a:rPr lang="en"/>
              <a:t>Great talents and efficient management skills are the primary reason why Apple has become a leader in the manufacture of consumer electronics.</a:t>
            </a:r>
            <a:endParaRPr/>
          </a:p>
          <a:p>
            <a:pPr indent="-342900" lvl="0" marL="457200" rtl="0" algn="l">
              <a:spcBef>
                <a:spcPts val="0"/>
              </a:spcBef>
              <a:spcAft>
                <a:spcPts val="0"/>
              </a:spcAft>
              <a:buSzPts val="1800"/>
              <a:buChar char="●"/>
            </a:pPr>
            <a:r>
              <a:rPr lang="en"/>
              <a:t>The primary objective of the company is to attract and retain its employees. </a:t>
            </a:r>
            <a:endParaRPr/>
          </a:p>
          <a:p>
            <a:pPr indent="-342900" lvl="0" marL="457200" rtl="0" algn="l">
              <a:spcBef>
                <a:spcPts val="0"/>
              </a:spcBef>
              <a:spcAft>
                <a:spcPts val="0"/>
              </a:spcAft>
              <a:buSzPts val="1800"/>
              <a:buChar char="●"/>
            </a:pPr>
            <a:r>
              <a:rPr lang="en"/>
              <a:t>Apple has invested a lot in recruitment process with the primary objective of getting the right talents who can fit the organizational culture.</a:t>
            </a:r>
            <a:endParaRPr/>
          </a:p>
          <a:p>
            <a:pPr indent="-342900" lvl="0" marL="457200" rtl="0" algn="l">
              <a:spcBef>
                <a:spcPts val="0"/>
              </a:spcBef>
              <a:spcAft>
                <a:spcPts val="0"/>
              </a:spcAft>
              <a:buSzPts val="1800"/>
              <a:buChar char="●"/>
            </a:pPr>
            <a:r>
              <a:rPr lang="en"/>
              <a:t>Apple provides equal employment opportunities to all people regardless of their gender, race, ethnicity or disability among others.</a:t>
            </a:r>
            <a:endParaRPr/>
          </a:p>
          <a:p>
            <a:pPr indent="-342900" lvl="0" marL="457200" rtl="0" algn="l">
              <a:spcBef>
                <a:spcPts val="0"/>
              </a:spcBef>
              <a:spcAft>
                <a:spcPts val="0"/>
              </a:spcAft>
              <a:buSzPts val="1800"/>
              <a:buChar char="●"/>
            </a:pPr>
            <a:r>
              <a:rPr lang="en"/>
              <a:t>The company has a program known Apple Fellows Program that was created in 1995 to recognize employees who make an extraordinary contribution to the company.</a:t>
            </a:r>
            <a:endParaRPr/>
          </a:p>
        </p:txBody>
      </p:sp>
      <p:sp>
        <p:nvSpPr>
          <p:cNvPr id="126" name="Google Shape;126;p24"/>
          <p:cNvSpPr txBox="1"/>
          <p:nvPr/>
        </p:nvSpPr>
        <p:spPr>
          <a:xfrm>
            <a:off x="713350" y="4612475"/>
            <a:ext cx="7010100" cy="25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3"/>
              </a:rPr>
              <a:t>https://bohatala.com/strategic-human-resource-activities-at-apple-inc/</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Google Shape;131;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Customer success, service and support</a:t>
            </a:r>
            <a:endParaRPr/>
          </a:p>
        </p:txBody>
      </p:sp>
      <p:sp>
        <p:nvSpPr>
          <p:cNvPr id="132" name="Google Shape;132;p25"/>
          <p:cNvSpPr txBox="1"/>
          <p:nvPr>
            <p:ph idx="1" type="body"/>
          </p:nvPr>
        </p:nvSpPr>
        <p:spPr>
          <a:xfrm>
            <a:off x="311700" y="1152475"/>
            <a:ext cx="8520600" cy="1311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E</a:t>
            </a:r>
            <a:r>
              <a:rPr lang="en"/>
              <a:t>mployees at an Apple Stores do not have sales targets, instead the focus is on building a genuine relationship with the customer to reduce attrition.</a:t>
            </a:r>
            <a:endParaRPr/>
          </a:p>
          <a:p>
            <a:pPr indent="-342900" lvl="0" marL="457200" rtl="0" algn="l">
              <a:spcBef>
                <a:spcPts val="0"/>
              </a:spcBef>
              <a:spcAft>
                <a:spcPts val="0"/>
              </a:spcAft>
              <a:buSzPts val="1800"/>
              <a:buChar char="●"/>
            </a:pPr>
            <a:r>
              <a:rPr lang="en"/>
              <a:t>Apple developed a system of training that's based on an understanding of psychology and people skills.</a:t>
            </a:r>
            <a:endParaRPr/>
          </a:p>
          <a:p>
            <a:pPr indent="0" lvl="0" marL="0" rtl="0" algn="l">
              <a:spcBef>
                <a:spcPts val="1600"/>
              </a:spcBef>
              <a:spcAft>
                <a:spcPts val="1600"/>
              </a:spcAft>
              <a:buNone/>
            </a:pPr>
            <a:r>
              <a:t/>
            </a:r>
            <a:endParaRPr/>
          </a:p>
        </p:txBody>
      </p:sp>
      <p:pic>
        <p:nvPicPr>
          <p:cNvPr id="133" name="Google Shape;133;p25"/>
          <p:cNvPicPr preferRelativeResize="0"/>
          <p:nvPr/>
        </p:nvPicPr>
        <p:blipFill>
          <a:blip r:embed="rId3">
            <a:alphaModFix/>
          </a:blip>
          <a:stretch>
            <a:fillRect/>
          </a:stretch>
        </p:blipFill>
        <p:spPr>
          <a:xfrm>
            <a:off x="421725" y="2510163"/>
            <a:ext cx="6423750" cy="2146775"/>
          </a:xfrm>
          <a:prstGeom prst="rect">
            <a:avLst/>
          </a:prstGeom>
          <a:noFill/>
          <a:ln>
            <a:noFill/>
          </a:ln>
        </p:spPr>
      </p:pic>
      <p:sp>
        <p:nvSpPr>
          <p:cNvPr id="134" name="Google Shape;134;p25"/>
          <p:cNvSpPr txBox="1"/>
          <p:nvPr/>
        </p:nvSpPr>
        <p:spPr>
          <a:xfrm>
            <a:off x="544825" y="4703625"/>
            <a:ext cx="7949100" cy="22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4"/>
              </a:rPr>
              <a:t>https://blog.hubspot.com/service/apples-customer-service</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Google Shape;139;p26"/>
          <p:cNvSpPr txBox="1"/>
          <p:nvPr>
            <p:ph idx="1" type="body"/>
          </p:nvPr>
        </p:nvSpPr>
        <p:spPr>
          <a:xfrm>
            <a:off x="0" y="0"/>
            <a:ext cx="9144000" cy="5143500"/>
          </a:xfrm>
          <a:prstGeom prst="rect">
            <a:avLst/>
          </a:prstGeom>
        </p:spPr>
        <p:txBody>
          <a:bodyPr anchorCtr="0" anchor="ctr" bIns="91425" lIns="91425" spcFirstLastPara="1" rIns="91425" wrap="square" tIns="91425">
            <a:noAutofit/>
          </a:bodyPr>
          <a:lstStyle/>
          <a:p>
            <a:pPr indent="0" lvl="0" marL="0" rtl="0" algn="ctr">
              <a:spcBef>
                <a:spcPts val="0"/>
              </a:spcBef>
              <a:spcAft>
                <a:spcPts val="1600"/>
              </a:spcAft>
              <a:buNone/>
            </a:pPr>
            <a:r>
              <a:rPr lang="en" sz="4800"/>
              <a:t>Thank You !!!!!</a:t>
            </a:r>
            <a:endParaRPr sz="48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357200"/>
            <a:ext cx="8520600" cy="795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4800"/>
              <a:t>Business </a:t>
            </a:r>
            <a:r>
              <a:rPr lang="en" sz="4800"/>
              <a:t>Strategy </a:t>
            </a:r>
            <a:endParaRPr sz="4800"/>
          </a:p>
        </p:txBody>
      </p:sp>
      <p:sp>
        <p:nvSpPr>
          <p:cNvPr id="62" name="Google Shape;62;p14"/>
          <p:cNvSpPr txBox="1"/>
          <p:nvPr>
            <p:ph idx="1" type="body"/>
          </p:nvPr>
        </p:nvSpPr>
        <p:spPr>
          <a:xfrm>
            <a:off x="311700" y="1241225"/>
            <a:ext cx="8520600" cy="3327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100"/>
              <a:t>Apple’s strategy is to focus on it’s </a:t>
            </a:r>
            <a:r>
              <a:rPr b="1" lang="en" sz="3100"/>
              <a:t>product </a:t>
            </a:r>
            <a:r>
              <a:rPr lang="en" sz="3100"/>
              <a:t>line with </a:t>
            </a:r>
            <a:r>
              <a:rPr b="1" lang="en" sz="3100"/>
              <a:t>product differentiation</a:t>
            </a:r>
            <a:r>
              <a:rPr lang="en" sz="3100"/>
              <a:t>, which delivers a </a:t>
            </a:r>
            <a:r>
              <a:rPr lang="en" sz="3100"/>
              <a:t>one stop solution</a:t>
            </a:r>
            <a:r>
              <a:rPr lang="en" sz="3100"/>
              <a:t> </a:t>
            </a:r>
            <a:r>
              <a:rPr b="1" lang="en" sz="3100"/>
              <a:t>ecosystem</a:t>
            </a:r>
            <a:r>
              <a:rPr b="1" lang="en" sz="3100"/>
              <a:t> </a:t>
            </a:r>
            <a:r>
              <a:rPr lang="en" sz="3100"/>
              <a:t>with </a:t>
            </a:r>
            <a:r>
              <a:rPr lang="en" sz="3100"/>
              <a:t>highly</a:t>
            </a:r>
            <a:r>
              <a:rPr lang="en" sz="3100"/>
              <a:t> </a:t>
            </a:r>
            <a:r>
              <a:rPr b="1" lang="en" sz="3100"/>
              <a:t>integrated</a:t>
            </a:r>
            <a:r>
              <a:rPr lang="en" sz="3100"/>
              <a:t> </a:t>
            </a:r>
            <a:r>
              <a:rPr lang="en" sz="3100"/>
              <a:t>hardware and software</a:t>
            </a:r>
            <a:r>
              <a:rPr lang="en" sz="3100"/>
              <a:t> and a strong focus on </a:t>
            </a:r>
            <a:r>
              <a:rPr b="1" lang="en" sz="3100"/>
              <a:t>marketing</a:t>
            </a:r>
            <a:r>
              <a:rPr lang="en" sz="3100"/>
              <a:t>, </a:t>
            </a:r>
            <a:r>
              <a:rPr b="1" lang="en" sz="3100"/>
              <a:t>design</a:t>
            </a:r>
            <a:r>
              <a:rPr lang="en" sz="3100"/>
              <a:t> and </a:t>
            </a:r>
            <a:r>
              <a:rPr b="1" lang="en" sz="3100"/>
              <a:t>easy of use</a:t>
            </a:r>
            <a:r>
              <a:rPr lang="en" sz="3100"/>
              <a:t>. Their ethos is </a:t>
            </a:r>
            <a:r>
              <a:rPr b="1" lang="en" sz="3100"/>
              <a:t>Quality </a:t>
            </a:r>
            <a:r>
              <a:rPr lang="en" sz="3100"/>
              <a:t>over Quantity.</a:t>
            </a:r>
            <a:endParaRPr sz="31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pic>
        <p:nvPicPr>
          <p:cNvPr id="67" name="Google Shape;67;p15"/>
          <p:cNvPicPr preferRelativeResize="0"/>
          <p:nvPr/>
        </p:nvPicPr>
        <p:blipFill>
          <a:blip r:embed="rId3">
            <a:alphaModFix/>
          </a:blip>
          <a:stretch>
            <a:fillRect/>
          </a:stretch>
        </p:blipFill>
        <p:spPr>
          <a:xfrm>
            <a:off x="0" y="0"/>
            <a:ext cx="9144000" cy="5143500"/>
          </a:xfrm>
          <a:prstGeom prst="rect">
            <a:avLst/>
          </a:prstGeom>
          <a:noFill/>
          <a:ln>
            <a:noFill/>
          </a:ln>
        </p:spPr>
      </p:pic>
      <p:sp>
        <p:nvSpPr>
          <p:cNvPr id="68" name="Google Shape;68;p15"/>
          <p:cNvSpPr txBox="1"/>
          <p:nvPr/>
        </p:nvSpPr>
        <p:spPr>
          <a:xfrm>
            <a:off x="349475" y="4455725"/>
            <a:ext cx="7957200" cy="34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u="sng">
                <a:solidFill>
                  <a:schemeClr val="hlink"/>
                </a:solidFill>
                <a:hlinkClick r:id="rId4"/>
              </a:rPr>
              <a:t>https://mpk732.wordpress.com/2015/05/16/apples-sales-and-channel-strategy-key-to-its-success/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Sales:</a:t>
            </a:r>
            <a:endParaRPr/>
          </a:p>
        </p:txBody>
      </p:sp>
      <p:sp>
        <p:nvSpPr>
          <p:cNvPr id="74" name="Google Shape;74;p16"/>
          <p:cNvSpPr txBox="1"/>
          <p:nvPr>
            <p:ph idx="1" type="body"/>
          </p:nvPr>
        </p:nvSpPr>
        <p:spPr>
          <a:xfrm>
            <a:off x="311700" y="1152475"/>
            <a:ext cx="8520600" cy="3754200"/>
          </a:xfrm>
          <a:prstGeom prst="rect">
            <a:avLst/>
          </a:prstGeom>
        </p:spPr>
        <p:txBody>
          <a:bodyPr anchorCtr="0" anchor="t" bIns="91425" lIns="91425" spcFirstLastPara="1" rIns="91425" wrap="square" tIns="91425">
            <a:noAutofit/>
          </a:bodyPr>
          <a:lstStyle/>
          <a:p>
            <a:pPr indent="-342900" lvl="0" marL="457200" rtl="0" algn="just">
              <a:spcBef>
                <a:spcPts val="0"/>
              </a:spcBef>
              <a:spcAft>
                <a:spcPts val="0"/>
              </a:spcAft>
              <a:buClr>
                <a:srgbClr val="373737"/>
              </a:buClr>
              <a:buSzPts val="1800"/>
              <a:buAutoNum type="arabicPeriod"/>
            </a:pPr>
            <a:r>
              <a:rPr lang="en">
                <a:solidFill>
                  <a:srgbClr val="373737"/>
                </a:solidFill>
                <a:highlight>
                  <a:srgbClr val="FFFFFF"/>
                </a:highlight>
              </a:rPr>
              <a:t>Apple’s retail and online storefronts are unique. </a:t>
            </a:r>
            <a:endParaRPr>
              <a:solidFill>
                <a:srgbClr val="373737"/>
              </a:solidFill>
              <a:highlight>
                <a:srgbClr val="FFFFFF"/>
              </a:highlight>
            </a:endParaRPr>
          </a:p>
          <a:p>
            <a:pPr indent="-342900" lvl="0" marL="457200" rtl="0" algn="just">
              <a:spcBef>
                <a:spcPts val="0"/>
              </a:spcBef>
              <a:spcAft>
                <a:spcPts val="0"/>
              </a:spcAft>
              <a:buClr>
                <a:srgbClr val="373737"/>
              </a:buClr>
              <a:buSzPts val="1800"/>
              <a:buAutoNum type="arabicPeriod"/>
            </a:pPr>
            <a:r>
              <a:rPr lang="en">
                <a:solidFill>
                  <a:srgbClr val="373737"/>
                </a:solidFill>
                <a:highlight>
                  <a:srgbClr val="FFFFFF"/>
                </a:highlight>
              </a:rPr>
              <a:t>They’re more about education and support than selling. </a:t>
            </a:r>
            <a:endParaRPr>
              <a:solidFill>
                <a:srgbClr val="373737"/>
              </a:solidFill>
              <a:highlight>
                <a:srgbClr val="FFFFFF"/>
              </a:highlight>
            </a:endParaRPr>
          </a:p>
          <a:p>
            <a:pPr indent="-342900" lvl="0" marL="457200" rtl="0" algn="just">
              <a:spcBef>
                <a:spcPts val="0"/>
              </a:spcBef>
              <a:spcAft>
                <a:spcPts val="0"/>
              </a:spcAft>
              <a:buClr>
                <a:srgbClr val="373737"/>
              </a:buClr>
              <a:buSzPts val="1800"/>
              <a:buAutoNum type="arabicPeriod"/>
            </a:pPr>
            <a:r>
              <a:rPr lang="en">
                <a:solidFill>
                  <a:srgbClr val="373737"/>
                </a:solidFill>
                <a:highlight>
                  <a:srgbClr val="FFFFFF"/>
                </a:highlight>
              </a:rPr>
              <a:t>They’re simple, even austere, with minimal signage and crystal clear messaging.</a:t>
            </a:r>
            <a:endParaRPr>
              <a:solidFill>
                <a:srgbClr val="373737"/>
              </a:solidFill>
              <a:highlight>
                <a:srgbClr val="FFFFFF"/>
              </a:highlight>
            </a:endParaRPr>
          </a:p>
          <a:p>
            <a:pPr indent="-342900" lvl="0" marL="457200" rtl="0" algn="just">
              <a:spcBef>
                <a:spcPts val="0"/>
              </a:spcBef>
              <a:spcAft>
                <a:spcPts val="0"/>
              </a:spcAft>
              <a:buClr>
                <a:srgbClr val="333333"/>
              </a:buClr>
              <a:buSzPts val="1800"/>
              <a:buAutoNum type="arabicPeriod"/>
            </a:pPr>
            <a:r>
              <a:rPr lang="en">
                <a:solidFill>
                  <a:srgbClr val="333333"/>
                </a:solidFill>
                <a:highlight>
                  <a:schemeClr val="lt1"/>
                </a:highlight>
              </a:rPr>
              <a:t>Apple is planning to open up stores in high traffic location in urban areas as architectural masterpieces, even though most of its sales happen via indirect distribution channels.</a:t>
            </a:r>
            <a:endParaRPr>
              <a:solidFill>
                <a:srgbClr val="333333"/>
              </a:solidFill>
              <a:highlight>
                <a:schemeClr val="lt1"/>
              </a:highlight>
            </a:endParaRPr>
          </a:p>
          <a:p>
            <a:pPr indent="-342900" lvl="0" marL="457200" rtl="0" algn="just">
              <a:spcBef>
                <a:spcPts val="0"/>
              </a:spcBef>
              <a:spcAft>
                <a:spcPts val="0"/>
              </a:spcAft>
              <a:buSzPts val="1800"/>
              <a:buAutoNum type="arabicPeriod"/>
            </a:pPr>
            <a:r>
              <a:rPr lang="en">
                <a:solidFill>
                  <a:srgbClr val="333333"/>
                </a:solidFill>
                <a:highlight>
                  <a:schemeClr val="lt1"/>
                </a:highlight>
              </a:rPr>
              <a:t>The main takeaway is that often companies engage in</a:t>
            </a:r>
            <a:r>
              <a:rPr b="1" lang="en">
                <a:solidFill>
                  <a:srgbClr val="333333"/>
                </a:solidFill>
                <a:highlight>
                  <a:schemeClr val="lt1"/>
                </a:highlight>
              </a:rPr>
              <a:t> </a:t>
            </a:r>
            <a:r>
              <a:rPr b="1" lang="en">
                <a:solidFill>
                  <a:srgbClr val="828282"/>
                </a:solidFill>
                <a:highlight>
                  <a:schemeClr val="lt1"/>
                </a:highlight>
                <a:uFill>
                  <a:noFill/>
                </a:uFill>
                <a:hlinkClick r:id="rId3"/>
              </a:rPr>
              <a:t>direct distribution strategies</a:t>
            </a:r>
            <a:r>
              <a:rPr b="1" lang="en">
                <a:solidFill>
                  <a:srgbClr val="333333"/>
                </a:solidFill>
                <a:highlight>
                  <a:schemeClr val="lt1"/>
                </a:highlight>
              </a:rPr>
              <a:t> </a:t>
            </a:r>
            <a:r>
              <a:rPr lang="en">
                <a:solidFill>
                  <a:srgbClr val="333333"/>
                </a:solidFill>
                <a:highlight>
                  <a:schemeClr val="lt1"/>
                </a:highlight>
              </a:rPr>
              <a:t>which are quite expensive and not necessarily tied to just revenue generation. </a:t>
            </a:r>
            <a:endParaRPr>
              <a:solidFill>
                <a:srgbClr val="333333"/>
              </a:solidFill>
              <a:highlight>
                <a:srgbClr val="FFFFFF"/>
              </a:highlight>
              <a:latin typeface="Times New Roman"/>
              <a:ea typeface="Times New Roman"/>
              <a:cs typeface="Times New Roman"/>
              <a:sym typeface="Times New Roman"/>
            </a:endParaRPr>
          </a:p>
          <a:p>
            <a:pPr indent="0" lvl="0" marL="0" rtl="0" algn="l">
              <a:spcBef>
                <a:spcPts val="2400"/>
              </a:spcBef>
              <a:spcAft>
                <a:spcPts val="0"/>
              </a:spcAft>
              <a:buNone/>
            </a:pPr>
            <a:r>
              <a:rPr lang="en" sz="1100" u="sng">
                <a:solidFill>
                  <a:schemeClr val="hlink"/>
                </a:solidFill>
                <a:hlinkClick r:id="rId4"/>
              </a:rPr>
              <a:t>https://mpk732.wordpress.com/2015/05/16/apples-sales-and-channel-strategy-key-to-its-success/</a:t>
            </a:r>
            <a:endParaRPr sz="1200">
              <a:solidFill>
                <a:srgbClr val="333333"/>
              </a:solidFill>
              <a:highlight>
                <a:srgbClr val="FFFFFF"/>
              </a:highlight>
              <a:latin typeface="Times New Roman"/>
              <a:ea typeface="Times New Roman"/>
              <a:cs typeface="Times New Roman"/>
              <a:sym typeface="Times New Roman"/>
            </a:endParaRPr>
          </a:p>
          <a:p>
            <a:pPr indent="0" lvl="0" marL="0" rtl="0" algn="l">
              <a:spcBef>
                <a:spcPts val="2400"/>
              </a:spcBef>
              <a:spcAft>
                <a:spcPts val="0"/>
              </a:spcAft>
              <a:buClr>
                <a:schemeClr val="dk1"/>
              </a:buClr>
              <a:buSzPts val="1100"/>
              <a:buFont typeface="Arial"/>
              <a:buNone/>
            </a:pPr>
            <a:r>
              <a:t/>
            </a:r>
            <a:endParaRPr sz="1200">
              <a:solidFill>
                <a:srgbClr val="333333"/>
              </a:solidFill>
              <a:highlight>
                <a:srgbClr val="FFFFFF"/>
              </a:highlight>
              <a:latin typeface="Times New Roman"/>
              <a:ea typeface="Times New Roman"/>
              <a:cs typeface="Times New Roman"/>
              <a:sym typeface="Times New Roman"/>
            </a:endParaRPr>
          </a:p>
          <a:p>
            <a:pPr indent="0" lvl="0" marL="0" rtl="0" algn="l">
              <a:spcBef>
                <a:spcPts val="2400"/>
              </a:spcBef>
              <a:spcAft>
                <a:spcPts val="1600"/>
              </a:spcAft>
              <a:buNone/>
            </a:pPr>
            <a:r>
              <a:t/>
            </a:r>
            <a:endParaRPr sz="1150">
              <a:solidFill>
                <a:srgbClr val="373737"/>
              </a:solidFill>
              <a:highlight>
                <a:srgbClr val="FFFFFF"/>
              </a:highligh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sz="1800">
                <a:solidFill>
                  <a:srgbClr val="333333"/>
                </a:solidFill>
                <a:highlight>
                  <a:schemeClr val="lt1"/>
                </a:highlight>
                <a:latin typeface="Times New Roman"/>
                <a:ea typeface="Times New Roman"/>
                <a:cs typeface="Times New Roman"/>
                <a:sym typeface="Times New Roman"/>
              </a:rPr>
              <a:t>Stores as Marketing and cognitive gaps</a:t>
            </a:r>
            <a:endParaRPr b="1" sz="1800">
              <a:solidFill>
                <a:srgbClr val="333333"/>
              </a:solidFill>
              <a:highlight>
                <a:schemeClr val="lt1"/>
              </a:highlight>
              <a:latin typeface="Times New Roman"/>
              <a:ea typeface="Times New Roman"/>
              <a:cs typeface="Times New Roman"/>
              <a:sym typeface="Times New Roman"/>
            </a:endParaRPr>
          </a:p>
          <a:p>
            <a:pPr indent="0" lvl="0" marL="0" rtl="0" algn="l">
              <a:spcBef>
                <a:spcPts val="1600"/>
              </a:spcBef>
              <a:spcAft>
                <a:spcPts val="0"/>
              </a:spcAft>
              <a:buNone/>
            </a:pPr>
            <a:r>
              <a:t/>
            </a:r>
            <a:endParaRPr/>
          </a:p>
        </p:txBody>
      </p:sp>
      <p:sp>
        <p:nvSpPr>
          <p:cNvPr id="80" name="Google Shape;80;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Clr>
                <a:schemeClr val="dk1"/>
              </a:buClr>
              <a:buSzPts val="1100"/>
              <a:buFont typeface="Arial"/>
              <a:buNone/>
            </a:pPr>
            <a:r>
              <a:rPr lang="en">
                <a:solidFill>
                  <a:srgbClr val="333333"/>
                </a:solidFill>
                <a:highlight>
                  <a:schemeClr val="lt1"/>
                </a:highlight>
              </a:rPr>
              <a:t>The main takeaway is that often companies engage in </a:t>
            </a:r>
            <a:r>
              <a:rPr lang="en">
                <a:solidFill>
                  <a:srgbClr val="828282"/>
                </a:solidFill>
                <a:highlight>
                  <a:schemeClr val="lt1"/>
                </a:highlight>
                <a:uFill>
                  <a:noFill/>
                </a:uFill>
                <a:hlinkClick r:id="rId3"/>
              </a:rPr>
              <a:t>direct distribution strategies</a:t>
            </a:r>
            <a:r>
              <a:rPr lang="en">
                <a:solidFill>
                  <a:srgbClr val="333333"/>
                </a:solidFill>
                <a:highlight>
                  <a:schemeClr val="lt1"/>
                </a:highlight>
              </a:rPr>
              <a:t> which are quite expensive and not necessarily tied to just revenue generation. A store where Apple can sell its products directly to the consumers has a massive branding advantage.</a:t>
            </a:r>
            <a:endParaRPr>
              <a:solidFill>
                <a:srgbClr val="333333"/>
              </a:solidFill>
              <a:highlight>
                <a:schemeClr val="lt1"/>
              </a:highlight>
            </a:endParaRPr>
          </a:p>
          <a:p>
            <a:pPr indent="0" lvl="0" marL="0" rtl="0" algn="just">
              <a:spcBef>
                <a:spcPts val="2400"/>
              </a:spcBef>
              <a:spcAft>
                <a:spcPts val="0"/>
              </a:spcAft>
              <a:buNone/>
            </a:pPr>
            <a:r>
              <a:rPr lang="en">
                <a:solidFill>
                  <a:srgbClr val="333333"/>
                </a:solidFill>
                <a:highlight>
                  <a:schemeClr val="lt1"/>
                </a:highlight>
              </a:rPr>
              <a:t>Apple can open up those stores in high traffic location in urban areas, and those stores often are architectural masterpieces, which want to capture the collective imaginary of people around the world, even though most of its sales happen via indirect distribution channels.</a:t>
            </a:r>
            <a:endParaRPr>
              <a:solidFill>
                <a:srgbClr val="333333"/>
              </a:solidFill>
              <a:highlight>
                <a:schemeClr val="lt1"/>
              </a:highlight>
            </a:endParaRPr>
          </a:p>
          <a:p>
            <a:pPr indent="0" lvl="0" marL="0" rtl="0" algn="l">
              <a:spcBef>
                <a:spcPts val="2400"/>
              </a:spcBef>
              <a:spcAft>
                <a:spcPts val="0"/>
              </a:spcAft>
              <a:buNone/>
            </a:pPr>
            <a:r>
              <a:t/>
            </a:r>
            <a:endParaRPr>
              <a:solidFill>
                <a:srgbClr val="333333"/>
              </a:solidFill>
              <a:highlight>
                <a:schemeClr val="lt1"/>
              </a:highlight>
              <a:latin typeface="Times New Roman"/>
              <a:ea typeface="Times New Roman"/>
              <a:cs typeface="Times New Roman"/>
              <a:sym typeface="Times New Roman"/>
            </a:endParaRPr>
          </a:p>
          <a:p>
            <a:pPr indent="0" lvl="0" marL="0" rtl="0" algn="l">
              <a:spcBef>
                <a:spcPts val="2400"/>
              </a:spcBef>
              <a:spcAft>
                <a:spcPts val="0"/>
              </a:spcAft>
              <a:buNone/>
            </a:pPr>
            <a:r>
              <a:rPr lang="en" sz="1100" u="sng">
                <a:solidFill>
                  <a:schemeClr val="accent5"/>
                </a:solidFill>
                <a:hlinkClick r:id="rId4"/>
              </a:rPr>
              <a:t>https://mpk732.wordpress.com/2015/05/16/apples-sales-and-channel-strategy-key-to-its-success/</a:t>
            </a:r>
            <a:endParaRPr sz="1200">
              <a:solidFill>
                <a:srgbClr val="333333"/>
              </a:solidFill>
              <a:highlight>
                <a:schemeClr val="lt1"/>
              </a:highlight>
              <a:latin typeface="Times New Roman"/>
              <a:ea typeface="Times New Roman"/>
              <a:cs typeface="Times New Roman"/>
              <a:sym typeface="Times New Roman"/>
            </a:endParaRPr>
          </a:p>
          <a:p>
            <a:pPr indent="0" lvl="0" marL="0" rtl="0" algn="l">
              <a:spcBef>
                <a:spcPts val="2400"/>
              </a:spcBef>
              <a:spcAft>
                <a:spcPts val="2400"/>
              </a:spcAft>
              <a:buClr>
                <a:schemeClr val="dk1"/>
              </a:buClr>
              <a:buSzPts val="1100"/>
              <a:buFont typeface="Arial"/>
              <a:buNone/>
            </a:pPr>
            <a:r>
              <a:t/>
            </a:r>
            <a:endParaRPr>
              <a:solidFill>
                <a:srgbClr val="333333"/>
              </a:solidFill>
              <a:highlight>
                <a:schemeClr val="lt1"/>
              </a:highlight>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pic>
        <p:nvPicPr>
          <p:cNvPr id="85" name="Google Shape;85;p18"/>
          <p:cNvPicPr preferRelativeResize="0"/>
          <p:nvPr/>
        </p:nvPicPr>
        <p:blipFill>
          <a:blip r:embed="rId3">
            <a:alphaModFix/>
          </a:blip>
          <a:stretch>
            <a:fillRect/>
          </a:stretch>
        </p:blipFill>
        <p:spPr>
          <a:xfrm>
            <a:off x="0" y="0"/>
            <a:ext cx="9143999" cy="5143500"/>
          </a:xfrm>
          <a:prstGeom prst="rect">
            <a:avLst/>
          </a:prstGeom>
          <a:noFill/>
          <a:ln>
            <a:noFill/>
          </a:ln>
        </p:spPr>
      </p:pic>
      <p:sp>
        <p:nvSpPr>
          <p:cNvPr id="86" name="Google Shape;86;p18"/>
          <p:cNvSpPr txBox="1"/>
          <p:nvPr/>
        </p:nvSpPr>
        <p:spPr>
          <a:xfrm>
            <a:off x="0" y="4794000"/>
            <a:ext cx="3723600" cy="34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u="sng">
                <a:solidFill>
                  <a:schemeClr val="hlink"/>
                </a:solidFill>
                <a:hlinkClick r:id="rId4"/>
              </a:rPr>
              <a:t>https://fourweekmba.com/apple-distribution-strategy/</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Legal:</a:t>
            </a:r>
            <a:endParaRPr/>
          </a:p>
        </p:txBody>
      </p:sp>
      <p:sp>
        <p:nvSpPr>
          <p:cNvPr id="92" name="Google Shape;92;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The Company’s business is subject to a variety of U.S. and international laws, rules, policies and other obligations regarding data protection.</a:t>
            </a:r>
            <a:endParaRPr>
              <a:solidFill>
                <a:schemeClr val="dk1"/>
              </a:solidFill>
            </a:endParaRPr>
          </a:p>
          <a:p>
            <a:pPr indent="0" lvl="0" marL="0" rtl="0" algn="l">
              <a:spcBef>
                <a:spcPts val="1600"/>
              </a:spcBef>
              <a:spcAft>
                <a:spcPts val="1600"/>
              </a:spcAft>
              <a:buNone/>
            </a:pPr>
            <a:r>
              <a:rPr lang="en">
                <a:solidFill>
                  <a:schemeClr val="dk1"/>
                </a:solidFill>
                <a:highlight>
                  <a:srgbClr val="FFFFFF"/>
                </a:highlight>
              </a:rPr>
              <a:t>As a company that invents and reinvents entire categories and industries, Apple challenges its legal team with unique and often unexplored aspects of the law. This group provides worldwide support for all our products and business, ensuring compliance with Apple’s high ethical and corporate standards as well as defending our intellectual property. Areas of work include Corporate Law, Paralegal Services, Legal Operations, Project Management, and Administration.</a:t>
            </a:r>
            <a:endParaRPr b="1" i="1">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20"/>
          <p:cNvSpPr txBox="1"/>
          <p:nvPr>
            <p:ph type="title"/>
          </p:nvPr>
        </p:nvSpPr>
        <p:spPr>
          <a:xfrm>
            <a:off x="311700" y="3864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Functions - </a:t>
            </a:r>
            <a:r>
              <a:rPr lang="en" sz="3000"/>
              <a:t>Product and Engineering/R&amp;D </a:t>
            </a:r>
            <a:endParaRPr sz="3000"/>
          </a:p>
        </p:txBody>
      </p:sp>
      <p:sp>
        <p:nvSpPr>
          <p:cNvPr id="98" name="Google Shape;98;p20"/>
          <p:cNvSpPr txBox="1"/>
          <p:nvPr>
            <p:ph idx="1" type="body"/>
          </p:nvPr>
        </p:nvSpPr>
        <p:spPr>
          <a:xfrm>
            <a:off x="311700" y="1152475"/>
            <a:ext cx="8520600" cy="3416400"/>
          </a:xfrm>
          <a:prstGeom prst="rect">
            <a:avLst/>
          </a:prstGeom>
        </p:spPr>
        <p:txBody>
          <a:bodyPr anchorCtr="0" anchor="ctr" bIns="91425" lIns="91425" spcFirstLastPara="1" rIns="91425" wrap="square" tIns="91425">
            <a:noAutofit/>
          </a:bodyPr>
          <a:lstStyle/>
          <a:p>
            <a:pPr indent="-381000" lvl="0" marL="457200" rtl="0" algn="l">
              <a:lnSpc>
                <a:spcPct val="200000"/>
              </a:lnSpc>
              <a:spcBef>
                <a:spcPts val="0"/>
              </a:spcBef>
              <a:spcAft>
                <a:spcPts val="0"/>
              </a:spcAft>
              <a:buSzPts val="2400"/>
              <a:buChar char="●"/>
            </a:pPr>
            <a:r>
              <a:rPr lang="en" sz="2400"/>
              <a:t>Design</a:t>
            </a:r>
            <a:r>
              <a:rPr lang="en" sz="2400"/>
              <a:t> as much of the software and hardware in-house.</a:t>
            </a:r>
            <a:endParaRPr sz="2400"/>
          </a:p>
          <a:p>
            <a:pPr indent="-381000" lvl="0" marL="457200" rtl="0" algn="l">
              <a:lnSpc>
                <a:spcPct val="200000"/>
              </a:lnSpc>
              <a:spcBef>
                <a:spcPts val="0"/>
              </a:spcBef>
              <a:spcAft>
                <a:spcPts val="0"/>
              </a:spcAft>
              <a:buSzPts val="2400"/>
              <a:buChar char="●"/>
            </a:pPr>
            <a:r>
              <a:rPr lang="en" sz="2400"/>
              <a:t>Develop or acquire exclusive technologies.</a:t>
            </a:r>
            <a:endParaRPr sz="2400"/>
          </a:p>
          <a:p>
            <a:pPr indent="-381000" lvl="0" marL="457200" rtl="0" algn="l">
              <a:lnSpc>
                <a:spcPct val="200000"/>
              </a:lnSpc>
              <a:spcBef>
                <a:spcPts val="0"/>
              </a:spcBef>
              <a:spcAft>
                <a:spcPts val="0"/>
              </a:spcAft>
              <a:buSzPts val="2400"/>
              <a:buChar char="●"/>
            </a:pPr>
            <a:r>
              <a:rPr lang="en" sz="2400"/>
              <a:t>Catch up in software and predict disruptors.</a:t>
            </a:r>
            <a:endParaRPr sz="2400"/>
          </a:p>
        </p:txBody>
      </p:sp>
      <p:sp>
        <p:nvSpPr>
          <p:cNvPr id="99" name="Google Shape;99;p20"/>
          <p:cNvSpPr txBox="1"/>
          <p:nvPr/>
        </p:nvSpPr>
        <p:spPr>
          <a:xfrm>
            <a:off x="3233400" y="4568875"/>
            <a:ext cx="5598900" cy="38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u="sng">
                <a:solidFill>
                  <a:schemeClr val="hlink"/>
                </a:solidFill>
                <a:hlinkClick r:id="rId3"/>
              </a:rPr>
              <a:t>https://www.cbinsights.com/research/report/apple-strategy/</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Google Shape;104;p21"/>
          <p:cNvSpPr txBox="1"/>
          <p:nvPr>
            <p:ph type="title"/>
          </p:nvPr>
        </p:nvSpPr>
        <p:spPr>
          <a:xfrm>
            <a:off x="311700" y="3864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Functions - Marketing</a:t>
            </a:r>
            <a:endParaRPr sz="3000"/>
          </a:p>
        </p:txBody>
      </p:sp>
      <p:sp>
        <p:nvSpPr>
          <p:cNvPr id="105" name="Google Shape;105;p21"/>
          <p:cNvSpPr txBox="1"/>
          <p:nvPr>
            <p:ph idx="1" type="body"/>
          </p:nvPr>
        </p:nvSpPr>
        <p:spPr>
          <a:xfrm>
            <a:off x="311700" y="1152475"/>
            <a:ext cx="8520600" cy="3416400"/>
          </a:xfrm>
          <a:prstGeom prst="rect">
            <a:avLst/>
          </a:prstGeom>
        </p:spPr>
        <p:txBody>
          <a:bodyPr anchorCtr="0" anchor="ctr" bIns="91425" lIns="91425" spcFirstLastPara="1" rIns="91425" wrap="square" tIns="91425">
            <a:noAutofit/>
          </a:bodyPr>
          <a:lstStyle/>
          <a:p>
            <a:pPr indent="-381000" lvl="0" marL="457200" rtl="0" algn="l">
              <a:lnSpc>
                <a:spcPct val="200000"/>
              </a:lnSpc>
              <a:spcBef>
                <a:spcPts val="0"/>
              </a:spcBef>
              <a:spcAft>
                <a:spcPts val="0"/>
              </a:spcAft>
              <a:buSzPts val="2400"/>
              <a:buChar char="●"/>
            </a:pPr>
            <a:r>
              <a:rPr lang="en" sz="2400"/>
              <a:t>Online Marketing: Limited(Influencers/3rd Parties).</a:t>
            </a:r>
            <a:endParaRPr sz="2400"/>
          </a:p>
          <a:p>
            <a:pPr indent="-381000" lvl="0" marL="457200" rtl="0" algn="l">
              <a:lnSpc>
                <a:spcPct val="200000"/>
              </a:lnSpc>
              <a:spcBef>
                <a:spcPts val="0"/>
              </a:spcBef>
              <a:spcAft>
                <a:spcPts val="0"/>
              </a:spcAft>
              <a:buSzPts val="2400"/>
              <a:buChar char="●"/>
            </a:pPr>
            <a:r>
              <a:rPr lang="en" sz="2400"/>
              <a:t>Channel Marketing: Tightly control prices with MAP.</a:t>
            </a:r>
            <a:endParaRPr sz="2400"/>
          </a:p>
          <a:p>
            <a:pPr indent="-381000" lvl="0" marL="457200" rtl="0" algn="l">
              <a:lnSpc>
                <a:spcPct val="200000"/>
              </a:lnSpc>
              <a:spcBef>
                <a:spcPts val="0"/>
              </a:spcBef>
              <a:spcAft>
                <a:spcPts val="0"/>
              </a:spcAft>
              <a:buSzPts val="2400"/>
              <a:buChar char="●"/>
            </a:pPr>
            <a:r>
              <a:rPr lang="en" sz="2400"/>
              <a:t>Field Marketing: Limited to Enterprise Customers.</a:t>
            </a:r>
            <a:endParaRPr sz="2400"/>
          </a:p>
        </p:txBody>
      </p:sp>
      <p:sp>
        <p:nvSpPr>
          <p:cNvPr id="106" name="Google Shape;106;p21"/>
          <p:cNvSpPr txBox="1"/>
          <p:nvPr/>
        </p:nvSpPr>
        <p:spPr>
          <a:xfrm>
            <a:off x="311700" y="4568875"/>
            <a:ext cx="8609100" cy="51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u="sng">
                <a:solidFill>
                  <a:schemeClr val="hlink"/>
                </a:solidFill>
                <a:hlinkClick r:id="rId3"/>
              </a:rPr>
              <a:t>https://www.forbes.com/sites/christinemoorman/2018/01/12/why-apple-is-still-a-great-marketer-and-what-you-can-learn/#3e57e19b15bd</a:t>
            </a:r>
            <a:br>
              <a:rPr lang="en"/>
            </a:br>
            <a:r>
              <a:rPr lang="en" sz="1100" u="sng">
                <a:solidFill>
                  <a:schemeClr val="hlink"/>
                </a:solidFill>
                <a:hlinkClick r:id="rId4"/>
              </a:rPr>
              <a:t>https://www.businessinsider.com/apples-shifting-online-ad-strategy-2014-4</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