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pple.com/privacy/"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ytimes.com/2017/07/12/business/apple-china-data-center-cybersecurity.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fe51e0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fe51e0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2fe51e06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2fe51e06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2fe51e06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2fe51e06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2fe51e06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2fe51e06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2fe51e0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2fe51e0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2fe51e0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2fe51e0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2fe51e0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fe51e0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163922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163922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https://www.apple.com/privacy/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3163922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3163922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https://www.nytimes.com/2017/07/12/business/apple-china-data-center-cybersecurity.html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pple.com/legal/privacy/en-ww/governance/" TargetMode="External"/><Relationship Id="rId4" Type="http://schemas.openxmlformats.org/officeDocument/2006/relationships/hyperlink" Target="https://www.socpub.com/articles/how-apple-is-using-big-data-1371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apple.com/privac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usatoday.com/story/tech/talkingtech/2018/03/30/downloaded-all-my-facebook-data-what-learned/471787002/" TargetMode="External"/><Relationship Id="rId4" Type="http://schemas.openxmlformats.org/officeDocument/2006/relationships/hyperlink" Target="https://www.apple.com/legal/privacy/en-ww/conta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apple.com/privac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nytimes.com/2017/07/12/business/apple-china-data-center-cybersecurity.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783559" y="1301018"/>
            <a:ext cx="3576891" cy="2541475"/>
          </a:xfrm>
          <a:prstGeom prst="rect">
            <a:avLst/>
          </a:prstGeom>
          <a:noFill/>
          <a:ln>
            <a:noFill/>
          </a:ln>
        </p:spPr>
      </p:pic>
      <p:sp>
        <p:nvSpPr>
          <p:cNvPr id="55" name="Google Shape;55;p13"/>
          <p:cNvSpPr txBox="1"/>
          <p:nvPr>
            <p:ph type="ctrTitle"/>
          </p:nvPr>
        </p:nvSpPr>
        <p:spPr>
          <a:xfrm>
            <a:off x="311700" y="534275"/>
            <a:ext cx="8520600" cy="10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666666"/>
                </a:solidFill>
                <a:latin typeface="Times New Roman"/>
                <a:ea typeface="Times New Roman"/>
                <a:cs typeface="Times New Roman"/>
                <a:sym typeface="Times New Roman"/>
              </a:rPr>
              <a:t>Data Management</a:t>
            </a:r>
            <a:endParaRPr b="1" sz="6000">
              <a:solidFill>
                <a:srgbClr val="666666"/>
              </a:solidFill>
              <a:latin typeface="Times New Roman"/>
              <a:ea typeface="Times New Roman"/>
              <a:cs typeface="Times New Roman"/>
              <a:sym typeface="Times New Roman"/>
            </a:endParaRPr>
          </a:p>
        </p:txBody>
      </p:sp>
      <p:sp>
        <p:nvSpPr>
          <p:cNvPr id="56" name="Google Shape;56;p13"/>
          <p:cNvSpPr txBox="1"/>
          <p:nvPr/>
        </p:nvSpPr>
        <p:spPr>
          <a:xfrm>
            <a:off x="3169800" y="3623950"/>
            <a:ext cx="2804400" cy="13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t> </a:t>
            </a:r>
            <a:r>
              <a:rPr lang="en"/>
              <a:t>By</a:t>
            </a:r>
            <a:endParaRPr/>
          </a:p>
          <a:p>
            <a:pPr indent="0" lvl="0" marL="0" rtl="0" algn="ctr">
              <a:spcBef>
                <a:spcPts val="0"/>
              </a:spcBef>
              <a:spcAft>
                <a:spcPts val="0"/>
              </a:spcAft>
              <a:buNone/>
            </a:pPr>
            <a:r>
              <a:rPr i="1" lang="en"/>
              <a:t>Team SAS</a:t>
            </a:r>
            <a:endParaRPr i="1"/>
          </a:p>
          <a:p>
            <a:pPr indent="0" lvl="0" marL="0" rtl="0" algn="ctr">
              <a:spcBef>
                <a:spcPts val="0"/>
              </a:spcBef>
              <a:spcAft>
                <a:spcPts val="0"/>
              </a:spcAft>
              <a:buNone/>
            </a:pPr>
            <a:r>
              <a:t/>
            </a:r>
            <a:endParaRPr/>
          </a:p>
          <a:p>
            <a:pPr indent="0" lvl="0" marL="457200" rtl="0" algn="l">
              <a:spcBef>
                <a:spcPts val="0"/>
              </a:spcBef>
              <a:spcAft>
                <a:spcPts val="0"/>
              </a:spcAft>
              <a:buNone/>
            </a:pPr>
            <a:r>
              <a:rPr b="1" lang="en"/>
              <a:t>   S</a:t>
            </a:r>
            <a:r>
              <a:rPr lang="en"/>
              <a:t>rivatsav Vuddamarry</a:t>
            </a:r>
            <a:endParaRPr/>
          </a:p>
          <a:p>
            <a:pPr indent="457200" lvl="0" marL="0" rtl="0" algn="l">
              <a:spcBef>
                <a:spcPts val="0"/>
              </a:spcBef>
              <a:spcAft>
                <a:spcPts val="0"/>
              </a:spcAft>
              <a:buNone/>
            </a:pPr>
            <a:r>
              <a:rPr b="1" lang="en"/>
              <a:t>   A</a:t>
            </a:r>
            <a:r>
              <a:rPr lang="en"/>
              <a:t>nderson Klein</a:t>
            </a:r>
            <a:endParaRPr/>
          </a:p>
          <a:p>
            <a:pPr indent="457200" lvl="0" marL="0" rtl="0" algn="l">
              <a:spcBef>
                <a:spcPts val="0"/>
              </a:spcBef>
              <a:spcAft>
                <a:spcPts val="0"/>
              </a:spcAft>
              <a:buNone/>
            </a:pPr>
            <a:r>
              <a:rPr b="1" lang="en"/>
              <a:t>   S</a:t>
            </a:r>
            <a:r>
              <a:rPr lang="en"/>
              <a:t>ankalp Thakur</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456300"/>
            <a:ext cx="8520600" cy="4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How they can/are leveraging data:</a:t>
            </a:r>
            <a:endParaRPr sz="2400"/>
          </a:p>
          <a:p>
            <a:pPr indent="-342900" lvl="0" marL="914400" rtl="0" algn="l">
              <a:lnSpc>
                <a:spcPct val="150000"/>
              </a:lnSpc>
              <a:spcBef>
                <a:spcPts val="1600"/>
              </a:spcBef>
              <a:spcAft>
                <a:spcPts val="0"/>
              </a:spcAft>
              <a:buSzPts val="1800"/>
              <a:buChar char="●"/>
            </a:pPr>
            <a:r>
              <a:rPr lang="en"/>
              <a:t>IBM partnership and Big Data.</a:t>
            </a:r>
            <a:endParaRPr/>
          </a:p>
          <a:p>
            <a:pPr indent="-342900" lvl="0" marL="914400" rtl="0" algn="l">
              <a:lnSpc>
                <a:spcPct val="150000"/>
              </a:lnSpc>
              <a:spcBef>
                <a:spcPts val="0"/>
              </a:spcBef>
              <a:spcAft>
                <a:spcPts val="0"/>
              </a:spcAft>
              <a:buSzPts val="1800"/>
              <a:buChar char="●"/>
            </a:pPr>
            <a:r>
              <a:rPr lang="en"/>
              <a:t>Cross App improved seamless experience.</a:t>
            </a:r>
            <a:endParaRPr/>
          </a:p>
          <a:p>
            <a:pPr indent="-342900" lvl="0" marL="914400" rtl="0" algn="l">
              <a:lnSpc>
                <a:spcPct val="150000"/>
              </a:lnSpc>
              <a:spcBef>
                <a:spcPts val="0"/>
              </a:spcBef>
              <a:spcAft>
                <a:spcPts val="0"/>
              </a:spcAft>
              <a:buSzPts val="1800"/>
              <a:buChar char="●"/>
            </a:pPr>
            <a:r>
              <a:rPr lang="en"/>
              <a:t>Push into new markets (wearables/tv).</a:t>
            </a:r>
            <a:endParaRPr/>
          </a:p>
          <a:p>
            <a:pPr indent="0" lvl="0" marL="0" rtl="0" algn="l">
              <a:lnSpc>
                <a:spcPct val="115000"/>
              </a:lnSpc>
              <a:spcBef>
                <a:spcPts val="1600"/>
              </a:spcBef>
              <a:spcAft>
                <a:spcPts val="0"/>
              </a:spcAft>
              <a:buNone/>
            </a:pPr>
            <a:r>
              <a:rPr lang="en" sz="2400"/>
              <a:t>What are their Data Governance (good/bad):</a:t>
            </a:r>
            <a:endParaRPr sz="2400"/>
          </a:p>
          <a:p>
            <a:pPr indent="-342900" lvl="0" marL="914400" rtl="0" algn="l">
              <a:lnSpc>
                <a:spcPct val="150000"/>
              </a:lnSpc>
              <a:spcBef>
                <a:spcPts val="1600"/>
              </a:spcBef>
              <a:spcAft>
                <a:spcPts val="0"/>
              </a:spcAft>
              <a:buSzPts val="1800"/>
              <a:buChar char="●"/>
            </a:pPr>
            <a:r>
              <a:rPr lang="en"/>
              <a:t>They don’t store data on their own servers.</a:t>
            </a:r>
            <a:endParaRPr/>
          </a:p>
          <a:p>
            <a:pPr indent="-342900" lvl="0" marL="914400" rtl="0" algn="l">
              <a:lnSpc>
                <a:spcPct val="150000"/>
              </a:lnSpc>
              <a:spcBef>
                <a:spcPts val="0"/>
              </a:spcBef>
              <a:spcAft>
                <a:spcPts val="0"/>
              </a:spcAft>
              <a:buSzPts val="1800"/>
              <a:buChar char="●"/>
            </a:pPr>
            <a:r>
              <a:rPr lang="en"/>
              <a:t>1 billion dollar server in China.</a:t>
            </a:r>
            <a:endParaRPr/>
          </a:p>
          <a:p>
            <a:pPr indent="-342900" lvl="0" marL="914400" rtl="0" algn="l">
              <a:spcBef>
                <a:spcPts val="0"/>
              </a:spcBef>
              <a:spcAft>
                <a:spcPts val="0"/>
              </a:spcAft>
              <a:buSzPts val="1800"/>
              <a:buChar char="●"/>
            </a:pPr>
            <a:r>
              <a:rPr lang="en"/>
              <a:t>GDPR (Europe).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t>Thank You !!!!!</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t>Support Slides:</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and comments</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t>
            </a:r>
            <a:r>
              <a:rPr lang="en" sz="1400">
                <a:solidFill>
                  <a:srgbClr val="333333"/>
                </a:solidFill>
                <a:highlight>
                  <a:srgbClr val="FFFFFF"/>
                </a:highlight>
              </a:rPr>
              <a:t>Apple has a cross-functional approach to privacy governance. “</a:t>
            </a:r>
            <a:endParaRPr sz="1400">
              <a:solidFill>
                <a:srgbClr val="333333"/>
              </a:solidFill>
              <a:highlight>
                <a:srgbClr val="FFFFFF"/>
              </a:highlight>
            </a:endParaRPr>
          </a:p>
          <a:p>
            <a:pPr indent="0" lvl="0" marL="0" rtl="0" algn="l">
              <a:spcBef>
                <a:spcPts val="1600"/>
              </a:spcBef>
              <a:spcAft>
                <a:spcPts val="0"/>
              </a:spcAft>
              <a:buNone/>
            </a:pPr>
            <a:r>
              <a:rPr lang="en" sz="1400">
                <a:solidFill>
                  <a:srgbClr val="333333"/>
                </a:solidFill>
                <a:highlight>
                  <a:srgbClr val="FFFFFF"/>
                </a:highlight>
              </a:rPr>
              <a:t>“Apple also has a Privacy Board made up of a cross functional group of senior representatives”</a:t>
            </a:r>
            <a:endParaRPr sz="1400">
              <a:solidFill>
                <a:srgbClr val="333333"/>
              </a:solidFill>
              <a:highlight>
                <a:srgbClr val="FFFFFF"/>
              </a:highlight>
            </a:endParaRPr>
          </a:p>
          <a:p>
            <a:pPr indent="0" lvl="0" marL="0" rtl="0" algn="l">
              <a:spcBef>
                <a:spcPts val="1600"/>
              </a:spcBef>
              <a:spcAft>
                <a:spcPts val="0"/>
              </a:spcAft>
              <a:buNone/>
            </a:pPr>
            <a:r>
              <a:rPr lang="en" sz="1400">
                <a:solidFill>
                  <a:srgbClr val="333333"/>
                </a:solidFill>
                <a:highlight>
                  <a:srgbClr val="FFFFFF"/>
                </a:highlight>
              </a:rPr>
              <a:t>“As part of our EU General Data Protection Regulation (GDPR) work, we are undertaking Privacy Impact Assessments (PIA) of our major products and services”</a:t>
            </a:r>
            <a:endParaRPr sz="1400">
              <a:solidFill>
                <a:srgbClr val="333333"/>
              </a:solidFill>
              <a:highlight>
                <a:srgbClr val="FFFFFF"/>
              </a:highlight>
            </a:endParaRPr>
          </a:p>
          <a:p>
            <a:pPr indent="0" lvl="0" marL="0" rtl="0" algn="l">
              <a:spcBef>
                <a:spcPts val="1600"/>
              </a:spcBef>
              <a:spcAft>
                <a:spcPts val="0"/>
              </a:spcAft>
              <a:buNone/>
            </a:pPr>
            <a:r>
              <a:rPr lang="en" sz="1100" u="sng">
                <a:solidFill>
                  <a:schemeClr val="hlink"/>
                </a:solidFill>
                <a:hlinkClick r:id="rId3"/>
              </a:rPr>
              <a:t>https://www.apple.com/legal/privacy/en-ww/governance/</a:t>
            </a:r>
            <a:endParaRPr/>
          </a:p>
          <a:p>
            <a:pPr indent="0" lvl="0" marL="0" rtl="0" algn="l">
              <a:spcBef>
                <a:spcPts val="1600"/>
              </a:spcBef>
              <a:spcAft>
                <a:spcPts val="0"/>
              </a:spcAft>
              <a:buNone/>
            </a:pPr>
            <a:r>
              <a:rPr lang="en" sz="1400"/>
              <a:t>“[Apple] uses big data extensively”</a:t>
            </a:r>
            <a:endParaRPr sz="1400"/>
          </a:p>
          <a:p>
            <a:pPr indent="0" lvl="0" marL="0" rtl="0" algn="l">
              <a:spcBef>
                <a:spcPts val="1600"/>
              </a:spcBef>
              <a:spcAft>
                <a:spcPts val="0"/>
              </a:spcAft>
              <a:buNone/>
            </a:pPr>
            <a:r>
              <a:rPr lang="en" sz="1400"/>
              <a:t>"Apple remains highly secretive about how they use big data”</a:t>
            </a:r>
            <a:endParaRPr sz="1400"/>
          </a:p>
          <a:p>
            <a:pPr indent="0" lvl="0" marL="0" rtl="0" algn="l">
              <a:spcBef>
                <a:spcPts val="1600"/>
              </a:spcBef>
              <a:spcAft>
                <a:spcPts val="0"/>
              </a:spcAft>
              <a:buNone/>
            </a:pPr>
            <a:r>
              <a:rPr lang="en" sz="1400"/>
              <a:t>Other key points: wearables, IBM partnerships, collecting and utilizing data to make apps more useful to drive hardware sales.</a:t>
            </a:r>
            <a:endParaRPr sz="1400"/>
          </a:p>
          <a:p>
            <a:pPr indent="0" lvl="0" marL="0" rtl="0" algn="l">
              <a:spcBef>
                <a:spcPts val="1600"/>
              </a:spcBef>
              <a:spcAft>
                <a:spcPts val="1600"/>
              </a:spcAft>
              <a:buNone/>
            </a:pPr>
            <a:r>
              <a:rPr lang="en" sz="1100" u="sng">
                <a:solidFill>
                  <a:schemeClr val="hlink"/>
                </a:solidFill>
                <a:hlinkClick r:id="rId4"/>
              </a:rPr>
              <a:t>https://www.socpub.com/articles/how-apple-is-using-big-data-13719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03030"/>
                </a:solidFill>
                <a:highlight>
                  <a:srgbClr val="FFFFFF"/>
                </a:highlight>
                <a:latin typeface="Georgia"/>
                <a:ea typeface="Georgia"/>
                <a:cs typeface="Georgia"/>
                <a:sym typeface="Georgia"/>
              </a:rPr>
              <a:t>Apple has made a point of trying to differentiate its approach to consumers' information. </a:t>
            </a:r>
            <a:r>
              <a:rPr lang="en" sz="1350" u="sng">
                <a:solidFill>
                  <a:srgbClr val="303030"/>
                </a:solidFill>
                <a:highlight>
                  <a:srgbClr val="FFFFFF"/>
                </a:highlight>
                <a:latin typeface="Georgia"/>
                <a:ea typeface="Georgia"/>
                <a:cs typeface="Georgia"/>
                <a:sym typeface="Georgia"/>
                <a:hlinkClick r:id="rId3">
                  <a:extLst>
                    <a:ext uri="{A12FA001-AC4F-418D-AE19-62706E023703}">
                      <ahyp:hlinkClr val="tx"/>
                    </a:ext>
                  </a:extLst>
                </a:hlinkClick>
              </a:rPr>
              <a:t>On its website</a:t>
            </a:r>
            <a:r>
              <a:rPr lang="en" sz="1350">
                <a:solidFill>
                  <a:srgbClr val="303030"/>
                </a:solidFill>
                <a:highlight>
                  <a:srgbClr val="FFFFFF"/>
                </a:highlight>
                <a:latin typeface="Georgia"/>
                <a:ea typeface="Georgia"/>
                <a:cs typeface="Georgia"/>
                <a:sym typeface="Georgia"/>
              </a:rPr>
              <a:t>, it notes that it c</a:t>
            </a:r>
            <a:r>
              <a:rPr b="1" lang="en" sz="1350">
                <a:solidFill>
                  <a:srgbClr val="303030"/>
                </a:solidFill>
                <a:highlight>
                  <a:srgbClr val="FFFFFF"/>
                </a:highlight>
                <a:latin typeface="Georgia"/>
                <a:ea typeface="Georgia"/>
                <a:cs typeface="Georgia"/>
                <a:sym typeface="Georgia"/>
              </a:rPr>
              <a:t>ollects less data</a:t>
            </a:r>
            <a:r>
              <a:rPr lang="en" sz="1350">
                <a:solidFill>
                  <a:srgbClr val="303030"/>
                </a:solidFill>
                <a:highlight>
                  <a:srgbClr val="FFFFFF"/>
                </a:highlight>
                <a:latin typeface="Georgia"/>
                <a:ea typeface="Georgia"/>
                <a:cs typeface="Georgia"/>
                <a:sym typeface="Georgia"/>
              </a:rPr>
              <a:t> about us than the other big tech companies and then bumps up the security by scrambling it so it doesn't identify who it comes from. Additionally, it says it keeps most of the </a:t>
            </a:r>
            <a:r>
              <a:rPr b="1" lang="en" sz="1350">
                <a:solidFill>
                  <a:srgbClr val="303030"/>
                </a:solidFill>
                <a:highlight>
                  <a:srgbClr val="FFFFFF"/>
                </a:highlight>
                <a:latin typeface="Georgia"/>
                <a:ea typeface="Georgia"/>
                <a:cs typeface="Georgia"/>
                <a:sym typeface="Georgia"/>
              </a:rPr>
              <a:t>data on our devices, as opposed to Apple servers,</a:t>
            </a:r>
            <a:r>
              <a:rPr lang="en" sz="1350">
                <a:solidFill>
                  <a:srgbClr val="303030"/>
                </a:solidFill>
                <a:highlight>
                  <a:srgbClr val="FFFFFF"/>
                </a:highlight>
                <a:latin typeface="Georgia"/>
                <a:ea typeface="Georgia"/>
                <a:cs typeface="Georgia"/>
                <a:sym typeface="Georgia"/>
              </a:rPr>
              <a:t> and it's encrypted on those devices and only accessible via your passcode. </a:t>
            </a:r>
            <a:endParaRPr sz="1350">
              <a:solidFill>
                <a:srgbClr val="303030"/>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350">
                <a:solidFill>
                  <a:srgbClr val="303030"/>
                </a:solidFill>
                <a:highlight>
                  <a:srgbClr val="FFFFFF"/>
                </a:highlight>
                <a:latin typeface="Georgia"/>
                <a:ea typeface="Georgia"/>
                <a:cs typeface="Georgia"/>
                <a:sym typeface="Georgia"/>
              </a:rPr>
              <a:t>As for Apple, our iPhones gather up a lot of information, too. The GPS describes where we are, when we ask Siri for directions or a recipe, that request goes to Apple. Apple says it </a:t>
            </a:r>
            <a:r>
              <a:rPr b="1" lang="en" sz="1350">
                <a:solidFill>
                  <a:srgbClr val="303030"/>
                </a:solidFill>
                <a:highlight>
                  <a:srgbClr val="FFFFFF"/>
                </a:highlight>
                <a:latin typeface="Georgia"/>
                <a:ea typeface="Georgia"/>
                <a:cs typeface="Georgia"/>
                <a:sym typeface="Georgia"/>
              </a:rPr>
              <a:t>doesn't share that info with outside companies</a:t>
            </a:r>
            <a:r>
              <a:rPr lang="en" sz="1350">
                <a:solidFill>
                  <a:srgbClr val="303030"/>
                </a:solidFill>
                <a:highlight>
                  <a:srgbClr val="FFFFFF"/>
                </a:highlight>
                <a:latin typeface="Georgia"/>
                <a:ea typeface="Georgia"/>
                <a:cs typeface="Georgia"/>
                <a:sym typeface="Georgia"/>
              </a:rPr>
              <a:t>. It does, however, allow advertisers to target users based on their history in the App Store and News app</a:t>
            </a:r>
            <a:endParaRPr sz="1350">
              <a:solidFill>
                <a:srgbClr val="303030"/>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0714"/>
              </a:lnSpc>
              <a:spcBef>
                <a:spcPts val="1800"/>
              </a:spcBef>
              <a:spcAft>
                <a:spcPts val="0"/>
              </a:spcAft>
              <a:buClr>
                <a:schemeClr val="dk1"/>
              </a:buClr>
              <a:buSzPts val="1100"/>
              <a:buFont typeface="Arial"/>
              <a:buNone/>
            </a:pPr>
            <a:r>
              <a:rPr b="1" lang="en" sz="2100">
                <a:solidFill>
                  <a:srgbClr val="303030"/>
                </a:solidFill>
                <a:highlight>
                  <a:srgbClr val="FFFFFF"/>
                </a:highlight>
              </a:rPr>
              <a:t>If you want to see your Apple data</a:t>
            </a:r>
            <a:endParaRPr b="1" sz="2100">
              <a:solidFill>
                <a:srgbClr val="303030"/>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303030"/>
                </a:solidFill>
                <a:highlight>
                  <a:srgbClr val="FFFFFF"/>
                </a:highlight>
                <a:latin typeface="Georgia"/>
                <a:ea typeface="Georgia"/>
                <a:cs typeface="Georgia"/>
                <a:sym typeface="Georgia"/>
              </a:rPr>
              <a:t>As we discovered when we downloaded our data directly back from Facebook and Google, the social network had made copies of every photo I'd ever posted and</a:t>
            </a:r>
            <a:r>
              <a:rPr lang="en" sz="1350" u="sng">
                <a:solidFill>
                  <a:srgbClr val="303030"/>
                </a:solidFill>
                <a:highlight>
                  <a:srgbClr val="FFFFFF"/>
                </a:highlight>
                <a:latin typeface="Georgia"/>
                <a:ea typeface="Georgia"/>
                <a:cs typeface="Georgia"/>
                <a:sym typeface="Georgia"/>
                <a:hlinkClick r:id="rId3">
                  <a:extLst>
                    <a:ext uri="{A12FA001-AC4F-418D-AE19-62706E023703}">
                      <ahyp:hlinkClr val="tx"/>
                    </a:ext>
                  </a:extLst>
                </a:hlinkClick>
              </a:rPr>
              <a:t> held onto phone numbers</a:t>
            </a:r>
            <a:r>
              <a:rPr lang="en" sz="1350">
                <a:solidFill>
                  <a:srgbClr val="303030"/>
                </a:solidFill>
                <a:highlight>
                  <a:srgbClr val="FFFFFF"/>
                </a:highlight>
                <a:latin typeface="Georgia"/>
                <a:ea typeface="Georgia"/>
                <a:cs typeface="Georgia"/>
                <a:sym typeface="Georgia"/>
              </a:rPr>
              <a:t>, addresses and names of my friends. Google had kept copies of every search made, including ones conducted in "Incognito" mode, which is advertised as private searching. </a:t>
            </a:r>
            <a:endParaRPr sz="1350">
              <a:solidFill>
                <a:srgbClr val="303030"/>
              </a:solidFill>
              <a:highlight>
                <a:srgbClr val="FFFFFF"/>
              </a:highlight>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lang="en" sz="1350">
                <a:solidFill>
                  <a:srgbClr val="303030"/>
                </a:solidFill>
                <a:highlight>
                  <a:srgbClr val="FFFFFF"/>
                </a:highlight>
                <a:latin typeface="Georgia"/>
                <a:ea typeface="Georgia"/>
                <a:cs typeface="Georgia"/>
                <a:sym typeface="Georgia"/>
              </a:rPr>
              <a:t>What Apple won’t do, at least for now, is make it easy for you to get your data so you can check out what exactly Apple has held onto. Facebook and Google offer this service, via a download request that can take a few hours to generate. Then you get an email link to download it yourself and get shocked at just how much the social network and search giant has held onto.</a:t>
            </a:r>
            <a:endParaRPr sz="1350">
              <a:solidFill>
                <a:srgbClr val="303030"/>
              </a:solidFill>
              <a:highlight>
                <a:srgbClr val="FFFFFF"/>
              </a:highlight>
              <a:latin typeface="Georgia"/>
              <a:ea typeface="Georgia"/>
              <a:cs typeface="Georgia"/>
              <a:sym typeface="Georgia"/>
            </a:endParaRPr>
          </a:p>
          <a:p>
            <a:pPr indent="0" lvl="0" marL="0" rtl="0" algn="l">
              <a:lnSpc>
                <a:spcPct val="115000"/>
              </a:lnSpc>
              <a:spcBef>
                <a:spcPts val="1100"/>
              </a:spcBef>
              <a:spcAft>
                <a:spcPts val="0"/>
              </a:spcAft>
              <a:buClr>
                <a:schemeClr val="dk1"/>
              </a:buClr>
              <a:buSzPts val="1100"/>
              <a:buFont typeface="Arial"/>
              <a:buNone/>
            </a:pPr>
            <a:r>
              <a:rPr lang="en" sz="1350">
                <a:solidFill>
                  <a:srgbClr val="303030"/>
                </a:solidFill>
                <a:highlight>
                  <a:srgbClr val="FFFFFF"/>
                </a:highlight>
                <a:latin typeface="Georgia"/>
                <a:ea typeface="Georgia"/>
                <a:cs typeface="Georgia"/>
                <a:sym typeface="Georgia"/>
              </a:rPr>
              <a:t>Apple hides the data request deep inside the privacy section of the website. To get there, it’s four clicks from the main page and </a:t>
            </a:r>
            <a:r>
              <a:rPr lang="en" sz="1350" u="sng">
                <a:solidFill>
                  <a:srgbClr val="303030"/>
                </a:solidFill>
                <a:highlight>
                  <a:srgbClr val="FFFFFF"/>
                </a:highlight>
                <a:latin typeface="Georgia"/>
                <a:ea typeface="Georgia"/>
                <a:cs typeface="Georgia"/>
                <a:sym typeface="Georgia"/>
                <a:hlinkClick r:id="rId4">
                  <a:extLst>
                    <a:ext uri="{A12FA001-AC4F-418D-AE19-62706E023703}">
                      <ahyp:hlinkClr val="tx"/>
                    </a:ext>
                  </a:extLst>
                </a:hlinkClick>
              </a:rPr>
              <a:t>buried in the 11th subhead </a:t>
            </a:r>
            <a:r>
              <a:rPr lang="en" sz="1350">
                <a:solidFill>
                  <a:srgbClr val="303030"/>
                </a:solidFill>
                <a:highlight>
                  <a:srgbClr val="FFFFFF"/>
                </a:highlight>
                <a:latin typeface="Georgia"/>
                <a:ea typeface="Georgia"/>
                <a:cs typeface="Georgia"/>
                <a:sym typeface="Georgia"/>
              </a:rPr>
              <a:t>on the page. </a:t>
            </a:r>
            <a:endParaRPr sz="1350">
              <a:solidFill>
                <a:srgbClr val="303030"/>
              </a:solidFill>
              <a:highlight>
                <a:srgbClr val="FFFFFF"/>
              </a:highlight>
              <a:latin typeface="Georgia"/>
              <a:ea typeface="Georgia"/>
              <a:cs typeface="Georgia"/>
              <a:sym typeface="Georgia"/>
            </a:endParaRPr>
          </a:p>
          <a:p>
            <a:pPr indent="0" lvl="0" marL="0" rtl="0" algn="l">
              <a:spcBef>
                <a:spcPts val="11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is a fundamental human right. At Apple, it’s also one of our core values. Your devices are important to so many parts of your life. What you share from those experiences, and who you share it with, should be up to you. We design Apple products to protect your privacy and give you control over your information. It’s not always easy. But that’s the kind of innovation we believe in.</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Clr>
                <a:schemeClr val="dk1"/>
              </a:buClr>
              <a:buSzPts val="1100"/>
              <a:buFont typeface="Arial"/>
              <a:buNone/>
            </a:pPr>
            <a:r>
              <a:rPr lang="en" sz="1100" u="sng">
                <a:solidFill>
                  <a:schemeClr val="accent5"/>
                </a:solidFill>
                <a:hlinkClick r:id="rId3">
                  <a:extLst>
                    <a:ext uri="{A12FA001-AC4F-418D-AE19-62706E023703}">
                      <ahyp:hlinkClr val="tx"/>
                    </a:ext>
                  </a:extLst>
                </a:hlinkClick>
              </a:rPr>
              <a:t>https://www.apple.com/privacy/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Apple said Wednesday that it would open its first data center in China, joining a parade of technology companies responding to growing global demands to build facilities that store online data closer to customers.</a:t>
            </a:r>
            <a:endParaRPr/>
          </a:p>
          <a:p>
            <a:pPr indent="0" lvl="0" marL="0" rtl="0" algn="l">
              <a:spcBef>
                <a:spcPts val="1600"/>
              </a:spcBef>
              <a:spcAft>
                <a:spcPts val="0"/>
              </a:spcAft>
              <a:buNone/>
            </a:pPr>
            <a:r>
              <a:rPr lang="en"/>
              <a:t>The move is a response to a strict new law in China that requires companies to store users’ data in the country. The new data center, in Guizhou, a province in southwest China, is part of a $1 billion investment in the province and will be operated in partnership with a local data management company, Apple said.</a:t>
            </a:r>
            <a:endParaRPr/>
          </a:p>
          <a:p>
            <a:pPr indent="0" lvl="0" marL="0" rtl="0" algn="l">
              <a:lnSpc>
                <a:spcPct val="100000"/>
              </a:lnSpc>
              <a:spcBef>
                <a:spcPts val="1200"/>
              </a:spcBef>
              <a:spcAft>
                <a:spcPts val="0"/>
              </a:spcAft>
              <a:buNone/>
            </a:pPr>
            <a:r>
              <a:rPr lang="en" sz="1100" u="sng">
                <a:solidFill>
                  <a:schemeClr val="accent5"/>
                </a:solidFill>
                <a:hlinkClick r:id="rId3">
                  <a:extLst>
                    <a:ext uri="{A12FA001-AC4F-418D-AE19-62706E023703}">
                      <ahyp:hlinkClr val="tx"/>
                    </a:ext>
                  </a:extLst>
                </a:hlinkClick>
              </a:rPr>
              <a:t>https://www.nytimes.com/2017/07/12/business/apple-china-data-center-cybersecurity.html</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