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2c59cfb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2c59cfb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2c59cfb3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2c59cfb3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2c59cfb3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c59cfb3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2c59cfb3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2c59cfb3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www.cio.com/article/3508926/the-warehouse-group-taps-ibm-cloud-for-digital-transformation.html" TargetMode="External"/><Relationship Id="rId5" Type="http://schemas.openxmlformats.org/officeDocument/2006/relationships/hyperlink" Target="https://www.youtube.com/watch?v=JEIseOj-OW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formationweek.com/strategic-cio/why-cios-will-lead-digital-transformation/a/d-id/133296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simplywall.st/stocks/nz/retail/nzx-whs/warehouse-group-shares/news/with-an-roe-of-14-25-has-the-warehouse-group-limiteds-nzewhs-management-done-a-good-job/" TargetMode="External"/><Relationship Id="rId5" Type="http://schemas.openxmlformats.org/officeDocument/2006/relationships/hyperlink" Target="https://www.google.com/search?sxsrf=ALeKk00qu319ndjRclYjDfPwYvYcMfhDTQ:1585788121968&amp;q=NZE:+WHS&amp;stick=H4sIAAAAAAAAAONgecRoyi3w8sc9YSmdSWtOXmNU4-IKzsgvd80rySypFJLgYoOy-KR4uLj0c_UNkrPLsiuyeBaxcvhFuVophHsEAwBmdYX6RQAAAA&amp;sa=X&amp;ved=2ahUKEwjkmsuNwcjoAhVvErkGHYrNAqgQsRUwGXoECA8QAw&amp;sxsrf=ALeKk00qu319ndjRclYjDfPwYvYcMfhDTQ:1585788121968&amp;biw=1536&amp;bih=8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555600"/>
            <a:ext cx="7825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CIO who has made an effective digital </a:t>
            </a:r>
            <a:r>
              <a:rPr lang="en"/>
              <a:t>transformation</a:t>
            </a:r>
            <a:r>
              <a:rPr lang="en"/>
              <a:t>: </a:t>
            </a:r>
            <a:endParaRPr/>
          </a:p>
        </p:txBody>
      </p:sp>
      <p:pic>
        <p:nvPicPr>
          <p:cNvPr id="55" name="Google Shape;55;p13"/>
          <p:cNvPicPr preferRelativeResize="0"/>
          <p:nvPr/>
        </p:nvPicPr>
        <p:blipFill>
          <a:blip r:embed="rId3">
            <a:alphaModFix/>
          </a:blip>
          <a:stretch>
            <a:fillRect/>
          </a:stretch>
        </p:blipFill>
        <p:spPr>
          <a:xfrm>
            <a:off x="3152875" y="1500188"/>
            <a:ext cx="2143125" cy="2143125"/>
          </a:xfrm>
          <a:prstGeom prst="rect">
            <a:avLst/>
          </a:prstGeom>
          <a:noFill/>
          <a:ln>
            <a:noFill/>
          </a:ln>
        </p:spPr>
      </p:pic>
      <p:sp>
        <p:nvSpPr>
          <p:cNvPr id="56" name="Google Shape;56;p13"/>
          <p:cNvSpPr txBox="1"/>
          <p:nvPr/>
        </p:nvSpPr>
        <p:spPr>
          <a:xfrm>
            <a:off x="1543200" y="3935875"/>
            <a:ext cx="53181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Timothy Kasbe </a:t>
            </a:r>
            <a:endParaRPr/>
          </a:p>
        </p:txBody>
      </p:sp>
      <p:sp>
        <p:nvSpPr>
          <p:cNvPr id="57" name="Google Shape;57;p13"/>
          <p:cNvSpPr txBox="1"/>
          <p:nvPr/>
        </p:nvSpPr>
        <p:spPr>
          <a:xfrm>
            <a:off x="6707600" y="3843050"/>
            <a:ext cx="21432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Anderson Klein</a:t>
            </a:r>
            <a:endParaRPr/>
          </a:p>
          <a:p>
            <a:pPr indent="0" lvl="0" marL="0" rtl="0" algn="l">
              <a:spcBef>
                <a:spcPts val="0"/>
              </a:spcBef>
              <a:spcAft>
                <a:spcPts val="0"/>
              </a:spcAft>
              <a:buNone/>
            </a:pPr>
            <a:r>
              <a:rPr lang="en"/>
              <a:t>Sankalp </a:t>
            </a:r>
            <a:endParaRPr/>
          </a:p>
          <a:p>
            <a:pPr indent="0" lvl="0" marL="0" rtl="0" algn="l">
              <a:spcBef>
                <a:spcPts val="0"/>
              </a:spcBef>
              <a:spcAft>
                <a:spcPts val="0"/>
              </a:spcAft>
              <a:buNone/>
            </a:pPr>
            <a:r>
              <a:rPr lang="en"/>
              <a:t>Srivatsav Vuddamarry</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34600" y="291150"/>
            <a:ext cx="7825500" cy="77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Timothy Kasbe - CIO Warehouse Group (2</a:t>
            </a:r>
            <a:r>
              <a:rPr b="1" lang="en"/>
              <a:t>0</a:t>
            </a:r>
            <a:r>
              <a:rPr b="1" lang="en"/>
              <a:t>17-2018)</a:t>
            </a:r>
            <a:br>
              <a:rPr b="1" lang="en"/>
            </a:br>
            <a:r>
              <a:rPr b="1" lang="en"/>
              <a:t>                          </a:t>
            </a:r>
            <a:r>
              <a:rPr b="1" lang="en" sz="1800"/>
              <a:t>Now President of ZOHO</a:t>
            </a:r>
            <a:endParaRPr b="1" sz="1800"/>
          </a:p>
        </p:txBody>
      </p:sp>
      <p:pic>
        <p:nvPicPr>
          <p:cNvPr id="63" name="Google Shape;63;p14"/>
          <p:cNvPicPr preferRelativeResize="0"/>
          <p:nvPr/>
        </p:nvPicPr>
        <p:blipFill rotWithShape="1">
          <a:blip r:embed="rId3">
            <a:alphaModFix/>
          </a:blip>
          <a:srcRect b="0" l="3529" r="2591" t="0"/>
          <a:stretch/>
        </p:blipFill>
        <p:spPr>
          <a:xfrm>
            <a:off x="4077358" y="1287788"/>
            <a:ext cx="4686918" cy="3095024"/>
          </a:xfrm>
          <a:prstGeom prst="rect">
            <a:avLst/>
          </a:prstGeom>
          <a:noFill/>
          <a:ln>
            <a:noFill/>
          </a:ln>
        </p:spPr>
      </p:pic>
      <p:sp>
        <p:nvSpPr>
          <p:cNvPr id="64" name="Google Shape;64;p14"/>
          <p:cNvSpPr txBox="1"/>
          <p:nvPr/>
        </p:nvSpPr>
        <p:spPr>
          <a:xfrm>
            <a:off x="1543200" y="3935875"/>
            <a:ext cx="53181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185450" y="1287800"/>
            <a:ext cx="3891900" cy="3095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400">
                <a:latin typeface="Times New Roman"/>
                <a:ea typeface="Times New Roman"/>
                <a:cs typeface="Times New Roman"/>
                <a:sym typeface="Times New Roman"/>
              </a:rPr>
              <a:t>His Plan:</a:t>
            </a:r>
            <a:endParaRPr sz="2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Approaching it as Mobile First</a:t>
            </a: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Leveraging SAAS i.e Zoho, IBM Cloud, Saleforce.com</a:t>
            </a: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Using brick and mortar assets as competitive advantage.</a:t>
            </a:r>
            <a:endParaRPr sz="1800">
              <a:latin typeface="Times New Roman"/>
              <a:ea typeface="Times New Roman"/>
              <a:cs typeface="Times New Roman"/>
              <a:sym typeface="Times New Roman"/>
            </a:endParaRPr>
          </a:p>
        </p:txBody>
      </p:sp>
      <p:sp>
        <p:nvSpPr>
          <p:cNvPr id="66" name="Google Shape;66;p14"/>
          <p:cNvSpPr txBox="1"/>
          <p:nvPr/>
        </p:nvSpPr>
        <p:spPr>
          <a:xfrm>
            <a:off x="185450" y="4445475"/>
            <a:ext cx="87264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3F41"/>
                </a:solidFill>
                <a:highlight>
                  <a:schemeClr val="lt1"/>
                </a:highlight>
                <a:latin typeface="Times New Roman"/>
                <a:ea typeface="Times New Roman"/>
                <a:cs typeface="Times New Roman"/>
                <a:sym typeface="Times New Roman"/>
              </a:rPr>
              <a:t>[1]</a:t>
            </a:r>
            <a:r>
              <a:rPr lang="en" sz="1100" u="sng">
                <a:solidFill>
                  <a:schemeClr val="hlink"/>
                </a:solidFill>
                <a:hlinkClick r:id="rId4"/>
              </a:rPr>
              <a:t>https://www.cio.com/article/3508926/the-warehouse-group-taps-ibm-cloud-for-digital-transformation.html</a:t>
            </a:r>
            <a:br>
              <a:rPr lang="en"/>
            </a:br>
            <a:r>
              <a:rPr lang="en">
                <a:solidFill>
                  <a:srgbClr val="413F41"/>
                </a:solidFill>
                <a:highlight>
                  <a:schemeClr val="lt1"/>
                </a:highlight>
                <a:latin typeface="Times New Roman"/>
                <a:ea typeface="Times New Roman"/>
                <a:cs typeface="Times New Roman"/>
                <a:sym typeface="Times New Roman"/>
              </a:rPr>
              <a:t>[2]</a:t>
            </a:r>
            <a:r>
              <a:rPr lang="en" sz="1100" u="sng">
                <a:solidFill>
                  <a:schemeClr val="hlink"/>
                </a:solidFill>
                <a:hlinkClick r:id="rId5"/>
              </a:rPr>
              <a:t>https://www.youtube.com/watch?v=JEIseOj-OWw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he bring about the digital transformation: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8462"/>
              </a:lnSpc>
              <a:spcBef>
                <a:spcPts val="1300"/>
              </a:spcBef>
              <a:spcAft>
                <a:spcPts val="0"/>
              </a:spcAft>
              <a:buClr>
                <a:schemeClr val="dk1"/>
              </a:buClr>
              <a:buSzPts val="1100"/>
              <a:buFont typeface="Arial"/>
              <a:buNone/>
            </a:pPr>
            <a:r>
              <a:rPr lang="en" sz="1400">
                <a:solidFill>
                  <a:srgbClr val="413F41"/>
                </a:solidFill>
                <a:highlight>
                  <a:srgbClr val="FFFFFF"/>
                </a:highlight>
                <a:latin typeface="Times New Roman"/>
                <a:ea typeface="Times New Roman"/>
                <a:cs typeface="Times New Roman"/>
                <a:sym typeface="Times New Roman"/>
              </a:rPr>
              <a:t>“CIO Kasbe is one of only six executives who report directly to the CEO. His job is to bridge the gap between technology innovation and a brick-and-mortar foundation. “I seed my team in every part of the company,” he said. “My people sit with the marketing team and shadow the buyers. We aren’t waiting for someone to write a requirement anymore. We’re looking for the most powerful ideas, and then we provide the tools to make them work.”</a:t>
            </a:r>
            <a:endParaRPr sz="1400">
              <a:solidFill>
                <a:srgbClr val="413F41"/>
              </a:solidFill>
              <a:highlight>
                <a:srgbClr val="FFFFFF"/>
              </a:highlight>
              <a:latin typeface="Times New Roman"/>
              <a:ea typeface="Times New Roman"/>
              <a:cs typeface="Times New Roman"/>
              <a:sym typeface="Times New Roman"/>
            </a:endParaRPr>
          </a:p>
          <a:p>
            <a:pPr indent="0" lvl="0" marL="0" rtl="0" algn="l">
              <a:lnSpc>
                <a:spcPct val="138462"/>
              </a:lnSpc>
              <a:spcBef>
                <a:spcPts val="1300"/>
              </a:spcBef>
              <a:spcAft>
                <a:spcPts val="0"/>
              </a:spcAft>
              <a:buNone/>
            </a:pPr>
            <a:r>
              <a:rPr lang="en" sz="1400">
                <a:solidFill>
                  <a:srgbClr val="413F41"/>
                </a:solidFill>
                <a:highlight>
                  <a:srgbClr val="FFFFFF"/>
                </a:highlight>
                <a:latin typeface="Times New Roman"/>
                <a:ea typeface="Times New Roman"/>
                <a:cs typeface="Times New Roman"/>
                <a:sym typeface="Times New Roman"/>
              </a:rPr>
              <a:t>The Warehouse Group has adopted software-as-a-service technologies like Salesforce.com and Zoho to remove the burden of managing infrastructure and let its people focus on what they do best. The cloud has given the CIO room to innovate. “It’s a beautiful thing to have problems solved by the service provider,” Kasbe added.”  [1]</a:t>
            </a:r>
            <a:endParaRPr sz="1400">
              <a:solidFill>
                <a:srgbClr val="413F41"/>
              </a:solidFill>
              <a:highlight>
                <a:srgbClr val="FFFFFF"/>
              </a:highlight>
              <a:latin typeface="Times New Roman"/>
              <a:ea typeface="Times New Roman"/>
              <a:cs typeface="Times New Roman"/>
              <a:sym typeface="Times New Roman"/>
            </a:endParaRPr>
          </a:p>
          <a:p>
            <a:pPr indent="0" lvl="0" marL="0" rtl="0" algn="l">
              <a:spcBef>
                <a:spcPts val="1300"/>
              </a:spcBef>
              <a:spcAft>
                <a:spcPts val="0"/>
              </a:spcAft>
              <a:buNone/>
            </a:pPr>
            <a:r>
              <a:rPr lang="en" sz="1400">
                <a:solidFill>
                  <a:srgbClr val="413F41"/>
                </a:solidFill>
                <a:highlight>
                  <a:srgbClr val="FFFFFF"/>
                </a:highlight>
                <a:latin typeface="Times New Roman"/>
                <a:ea typeface="Times New Roman"/>
                <a:cs typeface="Times New Roman"/>
                <a:sym typeface="Times New Roman"/>
              </a:rPr>
              <a:t>[1] </a:t>
            </a:r>
            <a:r>
              <a:rPr lang="en" sz="1100" u="sng">
                <a:solidFill>
                  <a:srgbClr val="1155CC"/>
                </a:solidFill>
                <a:hlinkClick r:id="rId3">
                  <a:extLst>
                    <a:ext uri="{A12FA001-AC4F-418D-AE19-62706E023703}">
                      <ahyp:hlinkClr val="tx"/>
                    </a:ext>
                  </a:extLst>
                </a:hlinkClick>
              </a:rPr>
              <a:t>https://www.informationweek.com/strategic-cio/why-cios-will-lead-digital-transformation/a/d-id/1332960</a:t>
            </a:r>
            <a:endParaRPr sz="1400">
              <a:solidFill>
                <a:srgbClr val="413F41"/>
              </a:solidFill>
              <a:highlight>
                <a:srgbClr val="FFFFFF"/>
              </a:highlight>
              <a:latin typeface="Times New Roman"/>
              <a:ea typeface="Times New Roman"/>
              <a:cs typeface="Times New Roman"/>
              <a:sym typeface="Times New Roman"/>
            </a:endParaRPr>
          </a:p>
          <a:p>
            <a:pPr indent="0" lvl="0" marL="0" rtl="0" algn="l">
              <a:lnSpc>
                <a:spcPct val="138462"/>
              </a:lnSpc>
              <a:spcBef>
                <a:spcPts val="1300"/>
              </a:spcBef>
              <a:spcAft>
                <a:spcPts val="0"/>
              </a:spcAft>
              <a:buNone/>
            </a:pPr>
            <a:r>
              <a:t/>
            </a:r>
            <a:endParaRPr sz="1400">
              <a:solidFill>
                <a:srgbClr val="413F41"/>
              </a:solidFill>
              <a:highlight>
                <a:srgbClr val="FFFFFF"/>
              </a:highlight>
              <a:latin typeface="Times New Roman"/>
              <a:ea typeface="Times New Roman"/>
              <a:cs typeface="Times New Roman"/>
              <a:sym typeface="Times New Roman"/>
            </a:endParaRPr>
          </a:p>
          <a:p>
            <a:pPr indent="0" lvl="0" marL="0" rtl="0" algn="l">
              <a:lnSpc>
                <a:spcPct val="138462"/>
              </a:lnSpc>
              <a:spcBef>
                <a:spcPts val="1300"/>
              </a:spcBef>
              <a:spcAft>
                <a:spcPts val="0"/>
              </a:spcAft>
              <a:buClr>
                <a:schemeClr val="dk1"/>
              </a:buClr>
              <a:buSzPts val="1100"/>
              <a:buFont typeface="Arial"/>
              <a:buNone/>
            </a:pPr>
            <a:r>
              <a:t/>
            </a:r>
            <a:endParaRPr sz="1400">
              <a:solidFill>
                <a:srgbClr val="413F41"/>
              </a:solidFill>
              <a:highlight>
                <a:srgbClr val="FFFFFF"/>
              </a:highlight>
              <a:latin typeface="Times New Roman"/>
              <a:ea typeface="Times New Roman"/>
              <a:cs typeface="Times New Roman"/>
              <a:sym typeface="Times New Roman"/>
            </a:endParaRPr>
          </a:p>
          <a:p>
            <a:pPr indent="0" lvl="0" marL="0" rtl="0" algn="l">
              <a:spcBef>
                <a:spcPts val="13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or Failure?</a:t>
            </a:r>
            <a:endParaRPr/>
          </a:p>
        </p:txBody>
      </p:sp>
      <p:pic>
        <p:nvPicPr>
          <p:cNvPr id="78" name="Google Shape;78;p16"/>
          <p:cNvPicPr preferRelativeResize="0"/>
          <p:nvPr/>
        </p:nvPicPr>
        <p:blipFill>
          <a:blip r:embed="rId3">
            <a:alphaModFix/>
          </a:blip>
          <a:stretch>
            <a:fillRect/>
          </a:stretch>
        </p:blipFill>
        <p:spPr>
          <a:xfrm>
            <a:off x="311700" y="1017725"/>
            <a:ext cx="4626426" cy="3672874"/>
          </a:xfrm>
          <a:prstGeom prst="rect">
            <a:avLst/>
          </a:prstGeom>
          <a:noFill/>
          <a:ln>
            <a:noFill/>
          </a:ln>
        </p:spPr>
      </p:pic>
      <p:sp>
        <p:nvSpPr>
          <p:cNvPr id="79" name="Google Shape;79;p16"/>
          <p:cNvSpPr txBox="1"/>
          <p:nvPr/>
        </p:nvSpPr>
        <p:spPr>
          <a:xfrm>
            <a:off x="4884525" y="2650600"/>
            <a:ext cx="40095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3F41"/>
                </a:solidFill>
                <a:highlight>
                  <a:schemeClr val="lt1"/>
                </a:highlight>
                <a:latin typeface="Times New Roman"/>
                <a:ea typeface="Times New Roman"/>
                <a:cs typeface="Times New Roman"/>
                <a:sym typeface="Times New Roman"/>
              </a:rPr>
              <a:t>[Text]</a:t>
            </a:r>
            <a:r>
              <a:rPr lang="en" sz="1100" u="sng">
                <a:solidFill>
                  <a:schemeClr val="hlink"/>
                </a:solidFill>
                <a:hlinkClick r:id="rId4"/>
              </a:rPr>
              <a:t>https://simplywall.st/stocks/nz/retail/nzx-whs/warehouse-group-shares/news/with-an-roe-of-14-25-has-the-warehouse-group-limiteds-nzewhs-management-done-a-good-job/</a:t>
            </a:r>
            <a:br>
              <a:rPr lang="en"/>
            </a:br>
            <a:r>
              <a:rPr lang="en">
                <a:solidFill>
                  <a:srgbClr val="413F41"/>
                </a:solidFill>
                <a:highlight>
                  <a:schemeClr val="lt1"/>
                </a:highlight>
                <a:latin typeface="Times New Roman"/>
                <a:ea typeface="Times New Roman"/>
                <a:cs typeface="Times New Roman"/>
                <a:sym typeface="Times New Roman"/>
              </a:rPr>
              <a:t>[Graph]</a:t>
            </a:r>
            <a:r>
              <a:rPr lang="en" sz="1100" u="sng">
                <a:solidFill>
                  <a:schemeClr val="hlink"/>
                </a:solidFill>
                <a:hlinkClick r:id="rId5"/>
              </a:rPr>
              <a:t>https://www.google.com/search?sxsrf=ALeKk00qu319ndjRclYjDfPwYvYcMfhDTQ:1585788121968&amp;q=NZE:+WHS&amp;stick=H4sIAAAAAAAAAONgecRoyi3w8sc9YSmdSWtOXmNU4-IKzsgvd80rySypFJLgYoOy-KR4uLj0c_UNkrPLsiuyeBaxcvhFuVophHsEAwBmdYX6RQAAAA&amp;sa=X&amp;ved=2ahUKEwjkmsuNwcjoAhVvErkGHYrNAqgQsRUwGXoECA8QAw&amp;sxsrf=ALeKk00qu319ndjRclYjDfPwYvYcMfhDTQ:1585788121968&amp;biw=1536&amp;bih=818</a:t>
            </a:r>
            <a:endParaRPr/>
          </a:p>
        </p:txBody>
      </p:sp>
      <p:sp>
        <p:nvSpPr>
          <p:cNvPr id="80" name="Google Shape;80;p16"/>
          <p:cNvSpPr txBox="1"/>
          <p:nvPr/>
        </p:nvSpPr>
        <p:spPr>
          <a:xfrm>
            <a:off x="4938125" y="1017725"/>
            <a:ext cx="4125600" cy="16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Somewhere in between.</a:t>
            </a:r>
            <a:br>
              <a:rPr lang="en"/>
            </a:br>
            <a:br>
              <a:rPr lang="en"/>
            </a:br>
            <a:r>
              <a:rPr lang="en"/>
              <a:t>Articles from 2018 consider whether the company is a good buy and cite </a:t>
            </a:r>
            <a:r>
              <a:rPr lang="en"/>
              <a:t>slightly</a:t>
            </a:r>
            <a:r>
              <a:rPr lang="en"/>
              <a:t> above average performance. Stock performed on historical avg.</a:t>
            </a:r>
            <a:br>
              <a:rPr lang="en"/>
            </a:br>
            <a:br>
              <a:rPr lang="en"/>
            </a:br>
            <a:r>
              <a:rPr lang="en"/>
              <a:t>There’s been no significant articles on the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413F41"/>
                </a:solidFill>
                <a:highlight>
                  <a:srgbClr val="FFFFFF"/>
                </a:highlight>
              </a:rPr>
              <a:t>Digital transformation doesn’t mean abandoning what made the company successful in the first place. The Warehouse Group’s 300 locations extend its reach to within a 30-minute drive of every TV in the country. It will leverage that physical advantage to enhance the digital experience, blocking out online-only competitors.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