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7a36e9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7a36e9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a36e94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a36e94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a36e94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a36e94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a36e9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a36e9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a36e94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a36e94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a36e94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a36e94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a36e94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a36e94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a36e94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a36e94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media.defense.gov/2012/Nov/19/2000095478/-1/-1/0/121116-F-KN424-147.JP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822825"/>
            <a:ext cx="8520600" cy="101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Drone Hub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Food Delivery System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31400" y="4728900"/>
            <a:ext cx="3612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https://www.bbc.com/news/business-46483178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20900" y="3880488"/>
            <a:ext cx="2123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Sankalp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Anderson</a:t>
            </a:r>
            <a:br>
              <a:rPr b="1" lang="en"/>
            </a:br>
            <a:r>
              <a:rPr b="1" lang="en"/>
              <a:t>Srivatsav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Use Case / Persona</a:t>
            </a:r>
            <a:endParaRPr sz="3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7050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Family dinner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Wants different foods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app to order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want to spend extra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One Stop App for Every Restaurant</a:t>
            </a:r>
            <a:endParaRPr sz="32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7050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Amazon for the Food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Mix and Match Orders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Efficient Delivery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Time &amp; Money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0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Incumbent</a:t>
            </a:r>
            <a:endParaRPr sz="3200"/>
          </a:p>
        </p:txBody>
      </p:sp>
      <p:sp>
        <p:nvSpPr>
          <p:cNvPr id="76" name="Google Shape;76;p16"/>
          <p:cNvSpPr/>
          <p:nvPr/>
        </p:nvSpPr>
        <p:spPr>
          <a:xfrm>
            <a:off x="174250" y="3183038"/>
            <a:ext cx="13833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Costumer</a:t>
            </a:r>
            <a:endParaRPr sz="2000"/>
          </a:p>
        </p:txBody>
      </p:sp>
      <p:sp>
        <p:nvSpPr>
          <p:cNvPr id="77" name="Google Shape;77;p16"/>
          <p:cNvSpPr/>
          <p:nvPr/>
        </p:nvSpPr>
        <p:spPr>
          <a:xfrm>
            <a:off x="7200375" y="1854975"/>
            <a:ext cx="14562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Mcdonalds</a:t>
            </a:r>
            <a:endParaRPr sz="2000"/>
          </a:p>
        </p:txBody>
      </p:sp>
      <p:sp>
        <p:nvSpPr>
          <p:cNvPr id="78" name="Google Shape;78;p16"/>
          <p:cNvSpPr/>
          <p:nvPr/>
        </p:nvSpPr>
        <p:spPr>
          <a:xfrm>
            <a:off x="7200375" y="3583525"/>
            <a:ext cx="14562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Chick-fil-A</a:t>
            </a:r>
            <a:endParaRPr sz="2000"/>
          </a:p>
        </p:txBody>
      </p:sp>
      <p:sp>
        <p:nvSpPr>
          <p:cNvPr id="79" name="Google Shape;79;p16"/>
          <p:cNvSpPr/>
          <p:nvPr/>
        </p:nvSpPr>
        <p:spPr>
          <a:xfrm>
            <a:off x="3958688" y="2012600"/>
            <a:ext cx="1332000" cy="21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City</a:t>
            </a:r>
            <a:endParaRPr sz="2000"/>
          </a:p>
        </p:txBody>
      </p:sp>
      <p:sp>
        <p:nvSpPr>
          <p:cNvPr id="80" name="Google Shape;80;p16"/>
          <p:cNvSpPr/>
          <p:nvPr/>
        </p:nvSpPr>
        <p:spPr>
          <a:xfrm>
            <a:off x="3314450" y="3001350"/>
            <a:ext cx="7173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898475" y="3377875"/>
            <a:ext cx="963000" cy="10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097175" y="2540625"/>
            <a:ext cx="717300" cy="18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257075" y="3636700"/>
            <a:ext cx="17007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84500" y="2466263"/>
            <a:ext cx="1383300" cy="68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 flipH="1">
            <a:off x="1782900" y="2110675"/>
            <a:ext cx="5297100" cy="125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1798950" y="3558350"/>
            <a:ext cx="5265000" cy="5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3504125" y="379100"/>
            <a:ext cx="963000" cy="12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Food</a:t>
            </a:r>
            <a:br>
              <a:rPr lang="en" sz="2000"/>
            </a:br>
            <a:r>
              <a:rPr lang="en" sz="2000"/>
              <a:t>App</a:t>
            </a:r>
            <a:endParaRPr sz="2000"/>
          </a:p>
        </p:txBody>
      </p:sp>
      <p:sp>
        <p:nvSpPr>
          <p:cNvPr id="88" name="Google Shape;88;p16"/>
          <p:cNvSpPr txBox="1"/>
          <p:nvPr/>
        </p:nvSpPr>
        <p:spPr>
          <a:xfrm>
            <a:off x="5814475" y="628425"/>
            <a:ext cx="963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2</a:t>
            </a:r>
            <a:endParaRPr sz="1600"/>
          </a:p>
        </p:txBody>
      </p:sp>
      <p:cxnSp>
        <p:nvCxnSpPr>
          <p:cNvPr id="89" name="Google Shape;89;p16"/>
          <p:cNvCxnSpPr>
            <a:stCxn id="87" idx="3"/>
            <a:endCxn id="77" idx="3"/>
          </p:cNvCxnSpPr>
          <p:nvPr/>
        </p:nvCxnSpPr>
        <p:spPr>
          <a:xfrm>
            <a:off x="4467125" y="1004150"/>
            <a:ext cx="4189500" cy="1296600"/>
          </a:xfrm>
          <a:prstGeom prst="bentConnector3">
            <a:avLst>
              <a:gd fmla="val 1056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endCxn id="78" idx="3"/>
          </p:cNvCxnSpPr>
          <p:nvPr/>
        </p:nvCxnSpPr>
        <p:spPr>
          <a:xfrm>
            <a:off x="4456875" y="635275"/>
            <a:ext cx="4199700" cy="3393900"/>
          </a:xfrm>
          <a:prstGeom prst="bentConnector3">
            <a:avLst>
              <a:gd fmla="val 10567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5814475" y="300475"/>
            <a:ext cx="963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1</a:t>
            </a:r>
            <a:endParaRPr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1856050" y="2466275"/>
            <a:ext cx="13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drives for many miles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30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Disruptor</a:t>
            </a:r>
            <a:endParaRPr sz="3200"/>
          </a:p>
        </p:txBody>
      </p:sp>
      <p:sp>
        <p:nvSpPr>
          <p:cNvPr id="98" name="Google Shape;98;p17"/>
          <p:cNvSpPr/>
          <p:nvPr/>
        </p:nvSpPr>
        <p:spPr>
          <a:xfrm>
            <a:off x="174250" y="3183038"/>
            <a:ext cx="13833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Costumer</a:t>
            </a:r>
            <a:endParaRPr sz="2000"/>
          </a:p>
        </p:txBody>
      </p:sp>
      <p:sp>
        <p:nvSpPr>
          <p:cNvPr id="99" name="Google Shape;99;p17"/>
          <p:cNvSpPr/>
          <p:nvPr/>
        </p:nvSpPr>
        <p:spPr>
          <a:xfrm>
            <a:off x="7200375" y="1854975"/>
            <a:ext cx="14562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Mcdonalds</a:t>
            </a:r>
            <a:endParaRPr sz="2000"/>
          </a:p>
        </p:txBody>
      </p:sp>
      <p:sp>
        <p:nvSpPr>
          <p:cNvPr id="100" name="Google Shape;100;p17"/>
          <p:cNvSpPr/>
          <p:nvPr/>
        </p:nvSpPr>
        <p:spPr>
          <a:xfrm>
            <a:off x="7200375" y="3583525"/>
            <a:ext cx="14562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Chick-fil-A</a:t>
            </a:r>
            <a:endParaRPr sz="2000"/>
          </a:p>
        </p:txBody>
      </p:sp>
      <p:sp>
        <p:nvSpPr>
          <p:cNvPr id="101" name="Google Shape;101;p17"/>
          <p:cNvSpPr/>
          <p:nvPr/>
        </p:nvSpPr>
        <p:spPr>
          <a:xfrm>
            <a:off x="3958688" y="2012600"/>
            <a:ext cx="1332000" cy="21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City</a:t>
            </a:r>
            <a:endParaRPr sz="2000"/>
          </a:p>
        </p:txBody>
      </p:sp>
      <p:sp>
        <p:nvSpPr>
          <p:cNvPr id="102" name="Google Shape;102;p17"/>
          <p:cNvSpPr/>
          <p:nvPr/>
        </p:nvSpPr>
        <p:spPr>
          <a:xfrm>
            <a:off x="3314450" y="3001350"/>
            <a:ext cx="7173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898475" y="3377875"/>
            <a:ext cx="963000" cy="10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097175" y="2540625"/>
            <a:ext cx="717300" cy="18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257075" y="3636700"/>
            <a:ext cx="17007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84500" y="2466263"/>
            <a:ext cx="1383300" cy="68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386175" y="2624925"/>
            <a:ext cx="5124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5855475" y="3188450"/>
            <a:ext cx="15165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9" name="Google Shape;109;p17"/>
          <p:cNvSpPr txBox="1"/>
          <p:nvPr/>
        </p:nvSpPr>
        <p:spPr>
          <a:xfrm>
            <a:off x="5957775" y="2822900"/>
            <a:ext cx="1332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miles</a:t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1677750" y="3265200"/>
            <a:ext cx="15165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780050" y="2899650"/>
            <a:ext cx="1332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miles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504125" y="379100"/>
            <a:ext cx="963000" cy="12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</a:t>
            </a:r>
            <a:br>
              <a:rPr lang="en" sz="2000"/>
            </a:br>
            <a:r>
              <a:rPr lang="en" sz="2000"/>
              <a:t>App</a:t>
            </a:r>
            <a:endParaRPr sz="2000"/>
          </a:p>
        </p:txBody>
      </p:sp>
      <p:cxnSp>
        <p:nvCxnSpPr>
          <p:cNvPr id="113" name="Google Shape;113;p17"/>
          <p:cNvCxnSpPr>
            <a:stCxn id="112" idx="3"/>
            <a:endCxn id="99" idx="3"/>
          </p:cNvCxnSpPr>
          <p:nvPr/>
        </p:nvCxnSpPr>
        <p:spPr>
          <a:xfrm>
            <a:off x="4467125" y="1004150"/>
            <a:ext cx="4189500" cy="1296600"/>
          </a:xfrm>
          <a:prstGeom prst="bentConnector3">
            <a:avLst>
              <a:gd fmla="val 1056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endCxn id="100" idx="3"/>
          </p:cNvCxnSpPr>
          <p:nvPr/>
        </p:nvCxnSpPr>
        <p:spPr>
          <a:xfrm>
            <a:off x="4467075" y="1004275"/>
            <a:ext cx="4189500" cy="3024900"/>
          </a:xfrm>
          <a:prstGeom prst="bentConnector3">
            <a:avLst>
              <a:gd fmla="val 1056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508275" y="659900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Order</a:t>
            </a:r>
            <a:endParaRPr/>
          </a:p>
        </p:txBody>
      </p:sp>
      <p:cxnSp>
        <p:nvCxnSpPr>
          <p:cNvPr id="116" name="Google Shape;116;p17"/>
          <p:cNvCxnSpPr>
            <a:stCxn id="99" idx="1"/>
            <a:endCxn id="107" idx="3"/>
          </p:cNvCxnSpPr>
          <p:nvPr/>
        </p:nvCxnSpPr>
        <p:spPr>
          <a:xfrm flipH="1">
            <a:off x="3898575" y="2300625"/>
            <a:ext cx="3301800" cy="48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0" idx="1"/>
            <a:endCxn id="107" idx="3"/>
          </p:cNvCxnSpPr>
          <p:nvPr/>
        </p:nvCxnSpPr>
        <p:spPr>
          <a:xfrm rot="10800000">
            <a:off x="3898575" y="2788975"/>
            <a:ext cx="3301800" cy="12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7" idx="1"/>
            <a:endCxn id="106" idx="5"/>
          </p:cNvCxnSpPr>
          <p:nvPr/>
        </p:nvCxnSpPr>
        <p:spPr>
          <a:xfrm flipH="1">
            <a:off x="1221975" y="2788875"/>
            <a:ext cx="2164200" cy="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1759525" y="2060225"/>
            <a:ext cx="1516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autonomous </a:t>
            </a:r>
            <a:r>
              <a:rPr lang="en"/>
              <a:t>electrictric</a:t>
            </a:r>
            <a:r>
              <a:rPr lang="en"/>
              <a:t> drone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13547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It’s like Relay Racing</a:t>
            </a:r>
            <a:endParaRPr b="1" sz="3200"/>
          </a:p>
        </p:txBody>
      </p:sp>
      <p:sp>
        <p:nvSpPr>
          <p:cNvPr id="131" name="Google Shape;131;p19"/>
          <p:cNvSpPr txBox="1"/>
          <p:nvPr/>
        </p:nvSpPr>
        <p:spPr>
          <a:xfrm>
            <a:off x="3055800" y="4859100"/>
            <a:ext cx="6088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https://media.defense.gov/2012/Nov/19/2000095478/-1/-1/0/121116-F-KN424-147.JPG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Competitive Advantages</a:t>
            </a:r>
            <a:endParaRPr sz="32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7050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Disruptive</a:t>
            </a:r>
            <a:r>
              <a:rPr lang="en" sz="2400"/>
              <a:t> price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Disruptive</a:t>
            </a:r>
            <a:r>
              <a:rPr lang="en" sz="2400"/>
              <a:t> speed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Flexible (merge/split orders)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Scaleable</a:t>
            </a:r>
            <a:endParaRPr sz="24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Trail Blazers</a:t>
            </a:r>
            <a:endParaRPr sz="32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7050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Wireless ISPs (hardware)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Doordash (app)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Amazon (delivery)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Tesla (autopilot)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