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363cc28b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363cc28b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363cc28b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363cc28b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363cc28b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63cc28b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363cc28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363cc28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https://www.gartner.com/smarterwithgartner/the-evolution-of-enterprise-architecture/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363cc28b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363cc28b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363cc28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63cc28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363cc2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363cc28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363cc28b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363cc28b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dataversity.net/hybrid-cloud-vs-multi-cloud-architectures/" TargetMode="External"/><Relationship Id="rId4" Type="http://schemas.openxmlformats.org/officeDocument/2006/relationships/hyperlink" Target="https://www.dataversity.net/designing-an-efficient-hybrid-cloud-solu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3175" y="414625"/>
            <a:ext cx="85206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Enterprise architecture</a:t>
            </a:r>
            <a:endParaRPr/>
          </a:p>
        </p:txBody>
      </p:sp>
      <p:pic>
        <p:nvPicPr>
          <p:cNvPr id="55" name="Google Shape;55;p13"/>
          <p:cNvPicPr preferRelativeResize="0"/>
          <p:nvPr/>
        </p:nvPicPr>
        <p:blipFill>
          <a:blip r:embed="rId3">
            <a:alphaModFix/>
          </a:blip>
          <a:stretch>
            <a:fillRect/>
          </a:stretch>
        </p:blipFill>
        <p:spPr>
          <a:xfrm>
            <a:off x="1754138" y="1035675"/>
            <a:ext cx="5538683" cy="3848675"/>
          </a:xfrm>
          <a:prstGeom prst="rect">
            <a:avLst/>
          </a:prstGeom>
          <a:noFill/>
          <a:ln>
            <a:noFill/>
          </a:ln>
        </p:spPr>
      </p:pic>
      <p:sp>
        <p:nvSpPr>
          <p:cNvPr id="56" name="Google Shape;56;p13"/>
          <p:cNvSpPr txBox="1"/>
          <p:nvPr/>
        </p:nvSpPr>
        <p:spPr>
          <a:xfrm>
            <a:off x="7292825" y="3858225"/>
            <a:ext cx="15579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Team SAS</a:t>
            </a:r>
            <a:endParaRPr/>
          </a:p>
          <a:p>
            <a:pPr indent="0" lvl="0" marL="0" rtl="0" algn="l">
              <a:spcBef>
                <a:spcPts val="0"/>
              </a:spcBef>
              <a:spcAft>
                <a:spcPts val="0"/>
              </a:spcAft>
              <a:buNone/>
            </a:pPr>
            <a:r>
              <a:rPr lang="en"/>
              <a:t>Srivatsav </a:t>
            </a:r>
            <a:endParaRPr/>
          </a:p>
          <a:p>
            <a:pPr indent="0" lvl="0" marL="0" rtl="0" algn="l">
              <a:spcBef>
                <a:spcPts val="0"/>
              </a:spcBef>
              <a:spcAft>
                <a:spcPts val="0"/>
              </a:spcAft>
              <a:buNone/>
            </a:pPr>
            <a:r>
              <a:rPr lang="en"/>
              <a:t>Anderson</a:t>
            </a:r>
            <a:endParaRPr/>
          </a:p>
          <a:p>
            <a:pPr indent="0" lvl="0" marL="0" rtl="0" algn="l">
              <a:spcBef>
                <a:spcPts val="0"/>
              </a:spcBef>
              <a:spcAft>
                <a:spcPts val="0"/>
              </a:spcAft>
              <a:buNone/>
            </a:pPr>
            <a:r>
              <a:rPr lang="en"/>
              <a:t>Sankalp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can Enterprise Architecture be an asset for an organization?</a:t>
            </a:r>
            <a:endParaRPr/>
          </a:p>
          <a:p>
            <a:pPr indent="0" lvl="0" marL="0" rtl="0" algn="l">
              <a:spcBef>
                <a:spcPts val="1600"/>
              </a:spcBef>
              <a:spcAft>
                <a:spcPts val="0"/>
              </a:spcAft>
              <a:buNone/>
            </a:pPr>
            <a:r>
              <a:rPr lang="en"/>
              <a:t>Using IT knowledge/tools in conjunction with business </a:t>
            </a:r>
            <a:r>
              <a:rPr lang="en"/>
              <a:t>leader's</a:t>
            </a:r>
            <a:r>
              <a:rPr lang="en"/>
              <a:t> decision making and creating synergies that allow for low cost </a:t>
            </a:r>
            <a:r>
              <a:rPr lang="en"/>
              <a:t>environment</a:t>
            </a:r>
            <a:r>
              <a:rPr lang="en"/>
              <a:t> and new revenue streams.</a:t>
            </a:r>
            <a:endParaRPr/>
          </a:p>
          <a:p>
            <a:pPr indent="-342900" lvl="0" marL="457200" rtl="0" algn="l">
              <a:spcBef>
                <a:spcPts val="1600"/>
              </a:spcBef>
              <a:spcAft>
                <a:spcPts val="0"/>
              </a:spcAft>
              <a:buSzPts val="1800"/>
              <a:buChar char="●"/>
            </a:pPr>
            <a:r>
              <a:rPr lang="en"/>
              <a:t>What are the implications for Enterprise Architecture from the advent of modern concepts such as Digital Strategy?</a:t>
            </a:r>
            <a:endParaRPr/>
          </a:p>
          <a:p>
            <a:pPr indent="0" lvl="0" marL="0" rtl="0" algn="l">
              <a:spcBef>
                <a:spcPts val="1600"/>
              </a:spcBef>
              <a:spcAft>
                <a:spcPts val="0"/>
              </a:spcAft>
              <a:buNone/>
            </a:pPr>
            <a:r>
              <a:rPr lang="en"/>
              <a:t>EA will migrate from being focus on data analysis to become a leadership consulting function. By 2022, it is estimated 80% of </a:t>
            </a:r>
            <a:r>
              <a:rPr lang="en"/>
              <a:t>Enterprise</a:t>
            </a:r>
            <a:r>
              <a:rPr lang="en"/>
              <a:t> Architects will report directly to business leaders.</a:t>
            </a:r>
            <a:endParaRPr/>
          </a:p>
          <a:p>
            <a:pPr indent="-342900" lvl="0" marL="457200" rtl="0" algn="l">
              <a:spcBef>
                <a:spcPts val="1600"/>
              </a:spcBef>
              <a:spcAft>
                <a:spcPts val="0"/>
              </a:spcAft>
              <a:buSzPts val="1800"/>
              <a:buChar char="●"/>
            </a:pPr>
            <a:r>
              <a:rPr lang="en"/>
              <a:t>How should IS organizations evolve to support the changing role of Enterprise Architecture due to Digital?</a:t>
            </a:r>
            <a:endParaRPr/>
          </a:p>
          <a:p>
            <a:pPr indent="0" lvl="0" marL="0" rtl="0" algn="l">
              <a:spcBef>
                <a:spcPts val="1600"/>
              </a:spcBef>
              <a:spcAft>
                <a:spcPts val="1600"/>
              </a:spcAft>
              <a:buNone/>
            </a:pPr>
            <a:r>
              <a:rPr lang="en"/>
              <a:t>Organizations should be more dynamic and willing to think, not in terms of one off projects and teams in silos, but in terms of business problems and whether an IT solution can create value </a:t>
            </a:r>
            <a:r>
              <a:rPr lang="en"/>
              <a:t>across</a:t>
            </a:r>
            <a:r>
              <a:rPr lang="en"/>
              <a:t> the company. Eg: AI Automation and Databases.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Thank You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Support Slides: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should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Continuous</a:t>
            </a:r>
            <a:r>
              <a:rPr lang="en"/>
              <a:t> digital </a:t>
            </a:r>
            <a:r>
              <a:rPr lang="en"/>
              <a:t>transformation is required as </a:t>
            </a:r>
            <a:r>
              <a:rPr lang="en"/>
              <a:t>EA should use the latest business and technology ideas to create new revenue streams, services and customer experiences.</a:t>
            </a:r>
            <a:endParaRPr/>
          </a:p>
          <a:p>
            <a:pPr indent="-342900" lvl="0" marL="457200" rtl="0" algn="l">
              <a:spcBef>
                <a:spcPts val="0"/>
              </a:spcBef>
              <a:spcAft>
                <a:spcPts val="0"/>
              </a:spcAft>
              <a:buSzPts val="1800"/>
              <a:buChar char="●"/>
            </a:pPr>
            <a:r>
              <a:rPr lang="en"/>
              <a:t>As a part digital strategy, EA will need to work closely with business teams. This will position EA as an internal management consultancy, where less time is spent gathering data and more time is spent using data for decision-making purposes. </a:t>
            </a:r>
            <a:endParaRPr/>
          </a:p>
          <a:p>
            <a:pPr indent="-342900" lvl="0" marL="457200" rtl="0" algn="l">
              <a:spcBef>
                <a:spcPts val="0"/>
              </a:spcBef>
              <a:spcAft>
                <a:spcPts val="0"/>
              </a:spcAft>
              <a:buSzPts val="1800"/>
              <a:buChar char="●"/>
            </a:pPr>
            <a:r>
              <a:rPr lang="en"/>
              <a:t>Modernization in </a:t>
            </a:r>
            <a:r>
              <a:rPr lang="en"/>
              <a:t>AI will automate most processes to reduce friction and improve business efficiency.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125" y="123550"/>
            <a:ext cx="9144000" cy="9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u="sng">
                <a:solidFill>
                  <a:srgbClr val="FF0000"/>
                </a:solidFill>
              </a:rPr>
              <a:t>IMPORTANT QUOTE FROM THE ARTICLE</a:t>
            </a:r>
            <a:endParaRPr b="1" sz="3500" u="sng">
              <a:solidFill>
                <a:srgbClr val="FF0000"/>
              </a:solidFill>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a:t>
            </a:r>
            <a:r>
              <a:rPr lang="en" sz="3000">
                <a:solidFill>
                  <a:srgbClr val="4E4242"/>
                </a:solidFill>
                <a:highlight>
                  <a:srgbClr val="FFFFFF"/>
                </a:highlight>
              </a:rPr>
              <a:t>In other words, you need synergy. An appropriate word to apply to enterprise architecture itself. </a:t>
            </a:r>
            <a:r>
              <a:rPr lang="en" sz="3000" u="sng">
                <a:solidFill>
                  <a:srgbClr val="4E4242"/>
                </a:solidFill>
                <a:highlight>
                  <a:srgbClr val="FFFFFF"/>
                </a:highlight>
              </a:rPr>
              <a:t>Enterprise architecture </a:t>
            </a:r>
            <a:r>
              <a:rPr b="1" lang="en" sz="3000" u="sng">
                <a:solidFill>
                  <a:srgbClr val="4E4242"/>
                </a:solidFill>
                <a:highlight>
                  <a:srgbClr val="FFFFFF"/>
                </a:highlight>
              </a:rPr>
              <a:t>is not</a:t>
            </a:r>
            <a:r>
              <a:rPr lang="en" sz="3000" u="sng">
                <a:solidFill>
                  <a:srgbClr val="4E4242"/>
                </a:solidFill>
                <a:highlight>
                  <a:srgbClr val="FFFFFF"/>
                </a:highlight>
              </a:rPr>
              <a:t> about IT serving the business needs.</a:t>
            </a:r>
            <a:r>
              <a:rPr lang="en" sz="3000">
                <a:solidFill>
                  <a:srgbClr val="4E4242"/>
                </a:solidFill>
                <a:highlight>
                  <a:srgbClr val="FFFFFF"/>
                </a:highlight>
              </a:rPr>
              <a:t> It is about IT and the business working together to turn a company's vision of greatness into reality.”</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FFFFF"/>
                </a:highlight>
                <a:latin typeface="Roboto"/>
                <a:ea typeface="Roboto"/>
                <a:cs typeface="Roboto"/>
                <a:sym typeface="Roboto"/>
              </a:rPr>
              <a:t>Enterprise Architecture helps large or growing organizations merge their IT infrastructure with their business goals. This practice promotes the translation of strategies into understandable, clearly defined procedures, processes, and technological requirements. This translation process is considered by many to be EA’s greatest strength.</a:t>
            </a:r>
            <a:endParaRPr sz="1200">
              <a:solidFill>
                <a:srgbClr val="404040"/>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200">
              <a:solidFill>
                <a:srgbClr val="404040"/>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rgbClr val="404040"/>
                </a:solidFill>
                <a:highlight>
                  <a:srgbClr val="FFFFFF"/>
                </a:highlight>
                <a:latin typeface="Roboto"/>
                <a:ea typeface="Roboto"/>
                <a:cs typeface="Roboto"/>
                <a:sym typeface="Roboto"/>
              </a:rPr>
              <a:t>In today’s complex world of </a:t>
            </a:r>
            <a:r>
              <a:rPr lang="en" sz="1200">
                <a:solidFill>
                  <a:srgbClr val="2B5571"/>
                </a:solidFill>
                <a:highlight>
                  <a:srgbClr val="FFFFFF"/>
                </a:highlight>
                <a:uFill>
                  <a:noFill/>
                </a:uFill>
                <a:latin typeface="Roboto"/>
                <a:ea typeface="Roboto"/>
                <a:cs typeface="Roboto"/>
                <a:sym typeface="Roboto"/>
                <a:hlinkClick r:id="rId3">
                  <a:extLst>
                    <a:ext uri="{A12FA001-AC4F-418D-AE19-62706E023703}">
                      <ahyp:hlinkClr val="tx"/>
                    </a:ext>
                  </a:extLst>
                </a:hlinkClick>
              </a:rPr>
              <a:t>multi-clouds</a:t>
            </a:r>
            <a:r>
              <a:rPr lang="en" sz="1200">
                <a:solidFill>
                  <a:srgbClr val="404040"/>
                </a:solidFill>
                <a:highlight>
                  <a:srgbClr val="FFFFFF"/>
                </a:highlight>
                <a:latin typeface="Roboto"/>
                <a:ea typeface="Roboto"/>
                <a:cs typeface="Roboto"/>
                <a:sym typeface="Roboto"/>
              </a:rPr>
              <a:t> and </a:t>
            </a:r>
            <a:r>
              <a:rPr lang="en" sz="1200">
                <a:solidFill>
                  <a:srgbClr val="2B5571"/>
                </a:solidFill>
                <a:highlight>
                  <a:srgbClr val="FFFFFF"/>
                </a:highlight>
                <a:uFill>
                  <a:noFill/>
                </a:uFill>
                <a:latin typeface="Roboto"/>
                <a:ea typeface="Roboto"/>
                <a:cs typeface="Roboto"/>
                <a:sym typeface="Roboto"/>
                <a:hlinkClick r:id="rId4">
                  <a:extLst>
                    <a:ext uri="{A12FA001-AC4F-418D-AE19-62706E023703}">
                      <ahyp:hlinkClr val="tx"/>
                    </a:ext>
                  </a:extLst>
                </a:hlinkClick>
              </a:rPr>
              <a:t>hybrid clouds</a:t>
            </a:r>
            <a:r>
              <a:rPr lang="en" sz="1200">
                <a:solidFill>
                  <a:srgbClr val="404040"/>
                </a:solidFill>
                <a:highlight>
                  <a:srgbClr val="FFFFFF"/>
                </a:highlight>
                <a:latin typeface="Roboto"/>
                <a:ea typeface="Roboto"/>
                <a:cs typeface="Roboto"/>
                <a:sym typeface="Roboto"/>
              </a:rPr>
              <a:t>, IT systems have become extremely complicated. A well-defined Enterprise Architecture promotes a comprehensive understanding of the entire business and has the potential to show the changes needed for optimizing an organization’s infrastructure.</a:t>
            </a:r>
            <a:endParaRPr sz="1200">
              <a:solidFill>
                <a:srgbClr val="404040"/>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200">
              <a:solidFill>
                <a:srgbClr val="404040"/>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500">
                <a:solidFill>
                  <a:srgbClr val="2E2E2E"/>
                </a:solidFill>
              </a:rPr>
              <a:t>One of the key aspects of Enterprise Architecture in general and data modeling in particular are the issues of scope and governance. These two interrelated things have a significant impact on the effectiveness of what can be achieved.</a:t>
            </a:r>
            <a:endParaRPr sz="1200">
              <a:solidFill>
                <a:srgbClr val="40404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Enterprise Architecture is/does</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4E4242"/>
                </a:solidFill>
                <a:highlight>
                  <a:srgbClr val="FFFFFF"/>
                </a:highlight>
              </a:rPr>
              <a:t>In its simplest terms, enterprise architecture is the process of aligning a business's strategic vision with its information technology. It connects different business units for synergistic communication and collaboration, creating a more seamless customer (or end-user) experience.”</a:t>
            </a:r>
            <a:endParaRPr>
              <a:solidFill>
                <a:srgbClr val="4E4242"/>
              </a:solidFill>
              <a:highlight>
                <a:srgbClr val="FFFFFF"/>
              </a:highlight>
            </a:endParaRPr>
          </a:p>
          <a:p>
            <a:pPr indent="0" lvl="0" marL="0" rtl="0" algn="l">
              <a:spcBef>
                <a:spcPts val="1600"/>
              </a:spcBef>
              <a:spcAft>
                <a:spcPts val="0"/>
              </a:spcAft>
              <a:buNone/>
            </a:pPr>
            <a:r>
              <a:rPr lang="en">
                <a:solidFill>
                  <a:srgbClr val="4E4242"/>
                </a:solidFill>
                <a:highlight>
                  <a:srgbClr val="FFFFFF"/>
                </a:highlight>
              </a:rPr>
              <a:t>Keywords:</a:t>
            </a:r>
            <a:endParaRPr>
              <a:solidFill>
                <a:srgbClr val="4E4242"/>
              </a:solidFill>
              <a:highlight>
                <a:srgbClr val="FFFFFF"/>
              </a:highlight>
            </a:endParaRPr>
          </a:p>
          <a:p>
            <a:pPr indent="0" lvl="0" marL="0" rtl="0" algn="l">
              <a:spcBef>
                <a:spcPts val="1600"/>
              </a:spcBef>
              <a:spcAft>
                <a:spcPts val="1600"/>
              </a:spcAft>
              <a:buNone/>
            </a:pPr>
            <a:r>
              <a:rPr lang="en">
                <a:solidFill>
                  <a:srgbClr val="4E4242"/>
                </a:solidFill>
                <a:highlight>
                  <a:srgbClr val="FFFFFF"/>
                </a:highlight>
              </a:rPr>
              <a:t>Cross Department Synergy (e.g: UPS’s Database Case)</a:t>
            </a:r>
            <a:endParaRPr>
              <a:solidFill>
                <a:srgbClr val="4E424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222222"/>
                </a:solidFill>
                <a:highlight>
                  <a:srgbClr val="FFFFFF"/>
                </a:highlight>
                <a:latin typeface="Roboto"/>
                <a:ea typeface="Roboto"/>
                <a:cs typeface="Roboto"/>
                <a:sym typeface="Roboto"/>
              </a:rPr>
              <a:t>Enterprise</a:t>
            </a:r>
            <a:r>
              <a:rPr lang="en" sz="1200">
                <a:solidFill>
                  <a:srgbClr val="222222"/>
                </a:solidFill>
                <a:highlight>
                  <a:srgbClr val="FFFFFF"/>
                </a:highlight>
                <a:latin typeface="Roboto"/>
                <a:ea typeface="Roboto"/>
                <a:cs typeface="Roboto"/>
                <a:sym typeface="Roboto"/>
              </a:rPr>
              <a:t> Architects are your secret weapon ready to deal with the complexity associated with </a:t>
            </a:r>
            <a:r>
              <a:rPr b="1" lang="en" sz="1200">
                <a:solidFill>
                  <a:srgbClr val="222222"/>
                </a:solidFill>
                <a:highlight>
                  <a:srgbClr val="FFFFFF"/>
                </a:highlight>
                <a:latin typeface="Roboto"/>
                <a:ea typeface="Roboto"/>
                <a:cs typeface="Roboto"/>
                <a:sym typeface="Roboto"/>
              </a:rPr>
              <a:t>digital transformation</a:t>
            </a:r>
            <a:r>
              <a:rPr lang="en" sz="1200">
                <a:solidFill>
                  <a:srgbClr val="222222"/>
                </a:solidFill>
                <a:highlight>
                  <a:srgbClr val="FFFFFF"/>
                </a:highlight>
                <a:latin typeface="Roboto"/>
                <a:ea typeface="Roboto"/>
                <a:cs typeface="Roboto"/>
                <a:sym typeface="Roboto"/>
              </a:rPr>
              <a:t>. EAs will establish rules and processes to ensure that your IT landscape is consistent across business units, all while overseeing the entire IT </a:t>
            </a:r>
            <a:r>
              <a:rPr b="1" lang="en" sz="1200">
                <a:solidFill>
                  <a:srgbClr val="222222"/>
                </a:solidFill>
                <a:highlight>
                  <a:srgbClr val="FFFFFF"/>
                </a:highlight>
                <a:latin typeface="Roboto"/>
                <a:ea typeface="Roboto"/>
                <a:cs typeface="Roboto"/>
                <a:sym typeface="Roboto"/>
              </a:rPr>
              <a:t>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