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257" r:id="rId3"/>
    <p:sldId id="264" r:id="rId4"/>
    <p:sldId id="260" r:id="rId5"/>
    <p:sldId id="279" r:id="rId6"/>
    <p:sldId id="278" r:id="rId7"/>
    <p:sldId id="265" r:id="rId8"/>
    <p:sldId id="267" r:id="rId9"/>
    <p:sldId id="268" r:id="rId10"/>
    <p:sldId id="269" r:id="rId11"/>
    <p:sldId id="270" r:id="rId12"/>
    <p:sldId id="271" r:id="rId13"/>
    <p:sldId id="272" r:id="rId14"/>
    <p:sldId id="258" r:id="rId15"/>
    <p:sldId id="273" r:id="rId16"/>
    <p:sldId id="274" r:id="rId17"/>
    <p:sldId id="262" r:id="rId18"/>
    <p:sldId id="275" r:id="rId19"/>
    <p:sldId id="276" r:id="rId20"/>
    <p:sldId id="277" r:id="rId21"/>
    <p:sldId id="259" r:id="rId22"/>
    <p:sldId id="261" r:id="rId23"/>
    <p:sldId id="263"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2000" autoAdjust="0"/>
  </p:normalViewPr>
  <p:slideViewPr>
    <p:cSldViewPr snapToGrid="0" snapToObjects="1">
      <p:cViewPr>
        <p:scale>
          <a:sx n="70" d="100"/>
          <a:sy n="70" d="100"/>
        </p:scale>
        <p:origin x="1810" y="3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5FEA11-8DA0-4D4D-9B92-06E7BE598451}" type="datetimeFigureOut">
              <a:rPr lang="en-US" smtClean="0"/>
              <a:t>12/3/2015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F612A2-68CE-4B39-9543-56B2152DF30A}" type="slidenum">
              <a:rPr lang="en-US" smtClean="0"/>
              <a:t>‹#›</a:t>
            </a:fld>
            <a:endParaRPr lang="en-US"/>
          </a:p>
        </p:txBody>
      </p:sp>
    </p:spTree>
    <p:extLst>
      <p:ext uri="{BB962C8B-B14F-4D97-AF65-F5344CB8AC3E}">
        <p14:creationId xmlns:p14="http://schemas.microsoft.com/office/powerpoint/2010/main" val="2740332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Forex market, a currency</a:t>
            </a:r>
            <a:r>
              <a:rPr lang="en-US" baseline="0" dirty="0" smtClean="0"/>
              <a:t> goes up and down due to many factors. Sometimes these factors are internal to the countries involved while other times, the movement is as a result of something happening with a 3</a:t>
            </a:r>
            <a:r>
              <a:rPr lang="en-US" baseline="30000" dirty="0" smtClean="0"/>
              <a:t>rd</a:t>
            </a:r>
            <a:r>
              <a:rPr lang="en-US" baseline="0" dirty="0" smtClean="0"/>
              <a:t> currency. There are a lot of similar market dynamics involved in it. </a:t>
            </a:r>
          </a:p>
          <a:p>
            <a:endParaRPr lang="en-US" dirty="0" smtClean="0"/>
          </a:p>
          <a:p>
            <a:r>
              <a:rPr lang="en-US" dirty="0" smtClean="0"/>
              <a:t>We have huge amounts</a:t>
            </a:r>
            <a:r>
              <a:rPr lang="en-US" baseline="0" dirty="0" smtClean="0"/>
              <a:t> of historical data available for the Forex Market. Can we extract some trends from it and use it to predict the currency movement in the future?</a:t>
            </a:r>
          </a:p>
          <a:p>
            <a:endParaRPr lang="en-US" dirty="0" smtClean="0"/>
          </a:p>
          <a:p>
            <a:r>
              <a:rPr lang="en-US" dirty="0" smtClean="0"/>
              <a:t>As a human, it is nearly impossible to make something meaningful out of this huge raw data. </a:t>
            </a:r>
            <a:br>
              <a:rPr lang="en-US" dirty="0" smtClean="0"/>
            </a:br>
            <a:r>
              <a:rPr lang="en-US" dirty="0" smtClean="0"/>
              <a:t/>
            </a:r>
            <a:br>
              <a:rPr lang="en-US" dirty="0" smtClean="0"/>
            </a:br>
            <a:r>
              <a:rPr lang="en-US" dirty="0" smtClean="0"/>
              <a:t>However, there</a:t>
            </a:r>
            <a:r>
              <a:rPr lang="en-US" baseline="0" dirty="0" smtClean="0"/>
              <a:t> are certain machine learning models that can achieve this task if they are provided </a:t>
            </a:r>
            <a:r>
              <a:rPr lang="en-US" dirty="0" smtClean="0"/>
              <a:t>computation resources.</a:t>
            </a:r>
            <a:endParaRPr lang="en-US" dirty="0"/>
          </a:p>
        </p:txBody>
      </p:sp>
      <p:sp>
        <p:nvSpPr>
          <p:cNvPr id="4" name="Slide Number Placeholder 3"/>
          <p:cNvSpPr>
            <a:spLocks noGrp="1"/>
          </p:cNvSpPr>
          <p:nvPr>
            <p:ph type="sldNum" sz="quarter" idx="10"/>
          </p:nvPr>
        </p:nvSpPr>
        <p:spPr/>
        <p:txBody>
          <a:bodyPr/>
          <a:lstStyle/>
          <a:p>
            <a:fld id="{CFF612A2-68CE-4B39-9543-56B2152DF30A}" type="slidenum">
              <a:rPr lang="en-US" smtClean="0"/>
              <a:t>2</a:t>
            </a:fld>
            <a:endParaRPr lang="en-US"/>
          </a:p>
        </p:txBody>
      </p:sp>
    </p:spTree>
    <p:extLst>
      <p:ext uri="{BB962C8B-B14F-4D97-AF65-F5344CB8AC3E}">
        <p14:creationId xmlns:p14="http://schemas.microsoft.com/office/powerpoint/2010/main" val="10558579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next step</a:t>
            </a:r>
            <a:r>
              <a:rPr lang="en-US" baseline="0" dirty="0" smtClean="0"/>
              <a:t> was to leverage the power of distributed computing in tree generation. Since each tree is generated independently of the other trees, each tree can be generated on a different machine in parallel and their results can be combined. In order to do that, I used Map-Reduce programming model. Each mapper grew one tree on each node. Reducer aggregated the steps. Map Reduce is essential for making the algorithm scale very well for huge amounts of data.</a:t>
            </a:r>
            <a:endParaRPr lang="en-US" dirty="0"/>
          </a:p>
        </p:txBody>
      </p:sp>
      <p:sp>
        <p:nvSpPr>
          <p:cNvPr id="4" name="Slide Number Placeholder 3"/>
          <p:cNvSpPr>
            <a:spLocks noGrp="1"/>
          </p:cNvSpPr>
          <p:nvPr>
            <p:ph type="sldNum" sz="quarter" idx="10"/>
          </p:nvPr>
        </p:nvSpPr>
        <p:spPr/>
        <p:txBody>
          <a:bodyPr/>
          <a:lstStyle/>
          <a:p>
            <a:fld id="{CFF612A2-68CE-4B39-9543-56B2152DF30A}" type="slidenum">
              <a:rPr lang="en-US" smtClean="0"/>
              <a:t>12</a:t>
            </a:fld>
            <a:endParaRPr lang="en-US"/>
          </a:p>
        </p:txBody>
      </p:sp>
    </p:spTree>
    <p:extLst>
      <p:ext uri="{BB962C8B-B14F-4D97-AF65-F5344CB8AC3E}">
        <p14:creationId xmlns:p14="http://schemas.microsoft.com/office/powerpoint/2010/main" val="6274026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next step was to use Spark Pipeline for it. In this process,</a:t>
            </a:r>
            <a:r>
              <a:rPr lang="en-US" baseline="0" dirty="0" smtClean="0"/>
              <a:t> instead of using my own implementation of Random Forest generation, I utilized the Machine Learning Library from Spark to do that. The entire process was same, the data was being read from and written to Cassandra. Only difference was that I used Spark to generate all the decision trees in the main memory. Spark is claimed to be 100 times faster than Map Reduce. So, if we have a cluster large enough to hold the entire dataset in the main memory, Spark is a faster option than Map Reduce.</a:t>
            </a:r>
            <a:endParaRPr lang="en-US" dirty="0"/>
          </a:p>
        </p:txBody>
      </p:sp>
      <p:sp>
        <p:nvSpPr>
          <p:cNvPr id="4" name="Slide Number Placeholder 3"/>
          <p:cNvSpPr>
            <a:spLocks noGrp="1"/>
          </p:cNvSpPr>
          <p:nvPr>
            <p:ph type="sldNum" sz="quarter" idx="10"/>
          </p:nvPr>
        </p:nvSpPr>
        <p:spPr/>
        <p:txBody>
          <a:bodyPr/>
          <a:lstStyle/>
          <a:p>
            <a:fld id="{CFF612A2-68CE-4B39-9543-56B2152DF30A}" type="slidenum">
              <a:rPr lang="en-US" smtClean="0"/>
              <a:t>13</a:t>
            </a:fld>
            <a:endParaRPr lang="en-US"/>
          </a:p>
        </p:txBody>
      </p:sp>
    </p:spTree>
    <p:extLst>
      <p:ext uri="{BB962C8B-B14F-4D97-AF65-F5344CB8AC3E}">
        <p14:creationId xmlns:p14="http://schemas.microsoft.com/office/powerpoint/2010/main" val="4342804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all</a:t>
            </a:r>
            <a:r>
              <a:rPr lang="en-US" baseline="0" dirty="0" smtClean="0"/>
              <a:t> of my experiments, a single Decision Tree on its own was the worst performer. Also, there was huge variance in the results around a central value.</a:t>
            </a:r>
          </a:p>
          <a:p>
            <a:endParaRPr lang="en-US" baseline="0" dirty="0" smtClean="0"/>
          </a:p>
          <a:p>
            <a:r>
              <a:rPr lang="en-US" baseline="0" dirty="0" smtClean="0"/>
              <a:t>Random Forest implementation started giving better results. I tried Random Forest with each thread responsible for generating one tree. When I reached beyond 8 trees, my machine was stuck. Then I tried to generate them sequentially but it took a lot of time. </a:t>
            </a:r>
          </a:p>
          <a:p>
            <a:endParaRPr lang="en-US" baseline="0" dirty="0" smtClean="0"/>
          </a:p>
          <a:p>
            <a:r>
              <a:rPr lang="en-US" baseline="0" dirty="0" smtClean="0"/>
              <a:t>I tried the experiment with Random Forest with Map Reduce. The performance was more or less same. </a:t>
            </a:r>
            <a:br>
              <a:rPr lang="en-US" baseline="0" dirty="0" smtClean="0"/>
            </a:br>
            <a:r>
              <a:rPr lang="en-US" baseline="0" dirty="0" smtClean="0"/>
              <a:t/>
            </a:r>
            <a:br>
              <a:rPr lang="en-US" baseline="0" dirty="0" smtClean="0"/>
            </a:br>
            <a:r>
              <a:rPr lang="en-US" baseline="0" dirty="0" smtClean="0"/>
              <a:t>When I implemented it using Scala and Machine Learning libraries, there was an improvement in performance. I think the reason for this might be that I used existing </a:t>
            </a:r>
            <a:r>
              <a:rPr lang="en-US" baseline="0" dirty="0" err="1" smtClean="0"/>
              <a:t>MLLib</a:t>
            </a:r>
            <a:r>
              <a:rPr lang="en-US" baseline="0" dirty="0" smtClean="0"/>
              <a:t> API for Random Forest generation. These APIs are tested and optimized and are used in the market for a long period. They are mature enough. However, my own implementation which was from scratch might have some minor bugs with regards to the accuracy.</a:t>
            </a:r>
            <a:endParaRPr lang="en-US" dirty="0"/>
          </a:p>
        </p:txBody>
      </p:sp>
      <p:sp>
        <p:nvSpPr>
          <p:cNvPr id="4" name="Slide Number Placeholder 3"/>
          <p:cNvSpPr>
            <a:spLocks noGrp="1"/>
          </p:cNvSpPr>
          <p:nvPr>
            <p:ph type="sldNum" sz="quarter" idx="10"/>
          </p:nvPr>
        </p:nvSpPr>
        <p:spPr/>
        <p:txBody>
          <a:bodyPr/>
          <a:lstStyle/>
          <a:p>
            <a:fld id="{CFF612A2-68CE-4B39-9543-56B2152DF30A}" type="slidenum">
              <a:rPr lang="en-US" smtClean="0"/>
              <a:t>14</a:t>
            </a:fld>
            <a:endParaRPr lang="en-US"/>
          </a:p>
        </p:txBody>
      </p:sp>
    </p:spTree>
    <p:extLst>
      <p:ext uri="{BB962C8B-B14F-4D97-AF65-F5344CB8AC3E}">
        <p14:creationId xmlns:p14="http://schemas.microsoft.com/office/powerpoint/2010/main" val="24903700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confusion matrix for my result set on 3654 instances. This is from the test</a:t>
            </a:r>
            <a:r>
              <a:rPr lang="en-US" baseline="0" dirty="0" smtClean="0"/>
              <a:t> with 56.05% accuracy. This test consisted of 1593 actual upward movements and 2061 actual downward movements.</a:t>
            </a:r>
            <a:endParaRPr lang="en-US" dirty="0"/>
          </a:p>
        </p:txBody>
      </p:sp>
      <p:sp>
        <p:nvSpPr>
          <p:cNvPr id="4" name="Slide Number Placeholder 3"/>
          <p:cNvSpPr>
            <a:spLocks noGrp="1"/>
          </p:cNvSpPr>
          <p:nvPr>
            <p:ph type="sldNum" sz="quarter" idx="10"/>
          </p:nvPr>
        </p:nvSpPr>
        <p:spPr/>
        <p:txBody>
          <a:bodyPr/>
          <a:lstStyle/>
          <a:p>
            <a:fld id="{CFF612A2-68CE-4B39-9543-56B2152DF30A}" type="slidenum">
              <a:rPr lang="en-US" smtClean="0"/>
              <a:t>15</a:t>
            </a:fld>
            <a:endParaRPr lang="en-US"/>
          </a:p>
        </p:txBody>
      </p:sp>
    </p:spTree>
    <p:extLst>
      <p:ext uri="{BB962C8B-B14F-4D97-AF65-F5344CB8AC3E}">
        <p14:creationId xmlns:p14="http://schemas.microsoft.com/office/powerpoint/2010/main" val="11189999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Like</a:t>
            </a:r>
            <a:r>
              <a:rPr lang="en-US" baseline="0" dirty="0" smtClean="0"/>
              <a:t> I said before, the implementation with Random Forest gave better and stable results than the Decision Tree. As I moved along in implementing Random Forest, my results degraded when I applied Bootstrapping to it. It was a case of overfitting. It made me rethink on the features that I was using. I added some features, removed some of them to achieve better results. For me the optimum number of trees was 6. For smaller number of trees, the result had large variance every time I ran. When I increased number beyond 8, the process was constrained by the machine capacity.</a:t>
            </a:r>
            <a:endParaRPr lang="en-US" dirty="0"/>
          </a:p>
        </p:txBody>
      </p:sp>
      <p:sp>
        <p:nvSpPr>
          <p:cNvPr id="4" name="Slide Number Placeholder 3"/>
          <p:cNvSpPr>
            <a:spLocks noGrp="1"/>
          </p:cNvSpPr>
          <p:nvPr>
            <p:ph type="sldNum" sz="quarter" idx="10"/>
          </p:nvPr>
        </p:nvSpPr>
        <p:spPr/>
        <p:txBody>
          <a:bodyPr/>
          <a:lstStyle/>
          <a:p>
            <a:fld id="{CFF612A2-68CE-4B39-9543-56B2152DF30A}" type="slidenum">
              <a:rPr lang="en-US" smtClean="0"/>
              <a:t>16</a:t>
            </a:fld>
            <a:endParaRPr lang="en-US"/>
          </a:p>
        </p:txBody>
      </p:sp>
    </p:spTree>
    <p:extLst>
      <p:ext uri="{BB962C8B-B14F-4D97-AF65-F5344CB8AC3E}">
        <p14:creationId xmlns:p14="http://schemas.microsoft.com/office/powerpoint/2010/main" val="21864236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a:t>
            </a:r>
            <a:r>
              <a:rPr lang="en-US" baseline="0" dirty="0" smtClean="0"/>
              <a:t> figured out that I was facing errors in prediction because of these (but not limited to) reasons-</a:t>
            </a:r>
            <a:br>
              <a:rPr lang="en-US" baseline="0" dirty="0" smtClean="0"/>
            </a:br>
            <a:r>
              <a:rPr lang="en-US" baseline="0" dirty="0" smtClean="0"/>
              <a:t>1. The features which I was using were too many and most of them were having hi cross-correlation. </a:t>
            </a:r>
          </a:p>
          <a:p>
            <a:r>
              <a:rPr lang="en-US" baseline="0" dirty="0" smtClean="0"/>
              <a:t>2. I was not using Bootstrapping to check the case of overfitting</a:t>
            </a:r>
          </a:p>
          <a:p>
            <a:r>
              <a:rPr lang="en-US" baseline="0" dirty="0" smtClean="0"/>
              <a:t>3. I still need to identify some orthogonal features.</a:t>
            </a:r>
          </a:p>
          <a:p>
            <a:r>
              <a:rPr lang="en-US" baseline="0" dirty="0" smtClean="0"/>
              <a:t>4. There might be some more tweaking required in my Random Forest implementation. When I used </a:t>
            </a:r>
            <a:r>
              <a:rPr lang="en-US" baseline="0" dirty="0" err="1" smtClean="0"/>
              <a:t>MLLib</a:t>
            </a:r>
            <a:r>
              <a:rPr lang="en-US" baseline="0" dirty="0" smtClean="0"/>
              <a:t>, my results got better.</a:t>
            </a:r>
            <a:endParaRPr lang="en-US" dirty="0"/>
          </a:p>
        </p:txBody>
      </p:sp>
      <p:sp>
        <p:nvSpPr>
          <p:cNvPr id="4" name="Slide Number Placeholder 3"/>
          <p:cNvSpPr>
            <a:spLocks noGrp="1"/>
          </p:cNvSpPr>
          <p:nvPr>
            <p:ph type="sldNum" sz="quarter" idx="10"/>
          </p:nvPr>
        </p:nvSpPr>
        <p:spPr/>
        <p:txBody>
          <a:bodyPr/>
          <a:lstStyle/>
          <a:p>
            <a:fld id="{CFF612A2-68CE-4B39-9543-56B2152DF30A}" type="slidenum">
              <a:rPr lang="en-US" smtClean="0"/>
              <a:t>17</a:t>
            </a:fld>
            <a:endParaRPr lang="en-US"/>
          </a:p>
        </p:txBody>
      </p:sp>
    </p:spTree>
    <p:extLst>
      <p:ext uri="{BB962C8B-B14F-4D97-AF65-F5344CB8AC3E}">
        <p14:creationId xmlns:p14="http://schemas.microsoft.com/office/powerpoint/2010/main" val="10377561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Identifying</a:t>
            </a:r>
            <a:r>
              <a:rPr lang="en-US" baseline="0" dirty="0" smtClean="0"/>
              <a:t> meaningful features, features that are orthogonal is a challenging task. </a:t>
            </a:r>
          </a:p>
          <a:p>
            <a:r>
              <a:rPr lang="en-US" baseline="0" dirty="0" smtClean="0"/>
              <a:t>It requires domain knowledge as well. Using this knowledge, one can utilize the market forces or use heuristics to predict values.</a:t>
            </a:r>
          </a:p>
          <a:p>
            <a:r>
              <a:rPr lang="en-US" baseline="0" dirty="0" smtClean="0"/>
              <a:t>My very first results for data over a long range of time were very poor at 30%. I improved on my results over time by changing features, improving my implementation, and so forth. After making these changes, I was able to reach up to 48% accuracy. However, it was relatively harder to improve upon that and take that accuracy up to 54%. </a:t>
            </a:r>
          </a:p>
          <a:p>
            <a:endParaRPr lang="en-US" baseline="0" dirty="0" smtClean="0"/>
          </a:p>
        </p:txBody>
      </p:sp>
      <p:sp>
        <p:nvSpPr>
          <p:cNvPr id="4" name="Slide Number Placeholder 3"/>
          <p:cNvSpPr>
            <a:spLocks noGrp="1"/>
          </p:cNvSpPr>
          <p:nvPr>
            <p:ph type="sldNum" sz="quarter" idx="10"/>
          </p:nvPr>
        </p:nvSpPr>
        <p:spPr/>
        <p:txBody>
          <a:bodyPr/>
          <a:lstStyle/>
          <a:p>
            <a:fld id="{CFF612A2-68CE-4B39-9543-56B2152DF30A}" type="slidenum">
              <a:rPr lang="en-US" smtClean="0"/>
              <a:t>18</a:t>
            </a:fld>
            <a:endParaRPr lang="en-US"/>
          </a:p>
        </p:txBody>
      </p:sp>
    </p:spTree>
    <p:extLst>
      <p:ext uri="{BB962C8B-B14F-4D97-AF65-F5344CB8AC3E}">
        <p14:creationId xmlns:p14="http://schemas.microsoft.com/office/powerpoint/2010/main" val="16650188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Initially, I used to think that more features would</a:t>
            </a:r>
            <a:r>
              <a:rPr lang="en-US" baseline="0" dirty="0" smtClean="0"/>
              <a:t> result in improved accuracy. But it was not so. If you keep on adding non orthogonal features, it doesn’t do you any good. It just increases the computational complexity. Identifying which feature is orthogonal or which is not becomes tricky. </a:t>
            </a:r>
          </a:p>
          <a:p>
            <a:r>
              <a:rPr lang="en-US" baseline="0" dirty="0" smtClean="0"/>
              <a:t>Moreover, some features that you think might be useful, may also introduce some noise in the data set. Therefore, you do not see improvements in results. How to identify more features without introducing noise in the system is a challenging task.</a:t>
            </a:r>
          </a:p>
          <a:p>
            <a:endParaRPr lang="en-US" baseline="0" dirty="0" smtClean="0"/>
          </a:p>
          <a:p>
            <a:r>
              <a:rPr lang="en-US" baseline="0" dirty="0" smtClean="0"/>
              <a:t>Another challenge I faced was that the processing on larger scale took a lot of time. When you fix your model or add some more features to it, you have to wait for few hours before you get to know if it’s really working or not.</a:t>
            </a:r>
            <a:endParaRPr lang="en-US" dirty="0"/>
          </a:p>
        </p:txBody>
      </p:sp>
      <p:sp>
        <p:nvSpPr>
          <p:cNvPr id="4" name="Slide Number Placeholder 3"/>
          <p:cNvSpPr>
            <a:spLocks noGrp="1"/>
          </p:cNvSpPr>
          <p:nvPr>
            <p:ph type="sldNum" sz="quarter" idx="10"/>
          </p:nvPr>
        </p:nvSpPr>
        <p:spPr/>
        <p:txBody>
          <a:bodyPr/>
          <a:lstStyle/>
          <a:p>
            <a:fld id="{CFF612A2-68CE-4B39-9543-56B2152DF30A}" type="slidenum">
              <a:rPr lang="en-US" smtClean="0"/>
              <a:t>19</a:t>
            </a:fld>
            <a:endParaRPr lang="en-US"/>
          </a:p>
        </p:txBody>
      </p:sp>
    </p:spTree>
    <p:extLst>
      <p:ext uri="{BB962C8B-B14F-4D97-AF65-F5344CB8AC3E}">
        <p14:creationId xmlns:p14="http://schemas.microsoft.com/office/powerpoint/2010/main" val="16323063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a</a:t>
            </a:r>
            <a:r>
              <a:rPr lang="en-US" baseline="0" dirty="0" smtClean="0"/>
              <a:t> student who did not take formal courses in Statistics and Machine Learning, it was challenging for me in the beginning to identify features. Also, if I would have Machine Learning background, I would be more aware about different classifiers, what are the shortcomings of each, what are the ideal use cases for each, and about the number of ways I could tweak the model.</a:t>
            </a:r>
            <a:endParaRPr lang="en-US" dirty="0"/>
          </a:p>
        </p:txBody>
      </p:sp>
      <p:sp>
        <p:nvSpPr>
          <p:cNvPr id="4" name="Slide Number Placeholder 3"/>
          <p:cNvSpPr>
            <a:spLocks noGrp="1"/>
          </p:cNvSpPr>
          <p:nvPr>
            <p:ph type="sldNum" sz="quarter" idx="10"/>
          </p:nvPr>
        </p:nvSpPr>
        <p:spPr/>
        <p:txBody>
          <a:bodyPr/>
          <a:lstStyle/>
          <a:p>
            <a:fld id="{CFF612A2-68CE-4B39-9543-56B2152DF30A}" type="slidenum">
              <a:rPr lang="en-US" smtClean="0"/>
              <a:t>20</a:t>
            </a:fld>
            <a:endParaRPr lang="en-US"/>
          </a:p>
        </p:txBody>
      </p:sp>
    </p:spTree>
    <p:extLst>
      <p:ext uri="{BB962C8B-B14F-4D97-AF65-F5344CB8AC3E}">
        <p14:creationId xmlns:p14="http://schemas.microsoft.com/office/powerpoint/2010/main" val="12590955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smtClean="0"/>
              <a:t>If you know your domain, you can make use of heuristics and identify important features.</a:t>
            </a:r>
          </a:p>
          <a:p>
            <a:pPr marL="228600" indent="-228600">
              <a:buAutoNum type="arabicPeriod"/>
            </a:pPr>
            <a:r>
              <a:rPr lang="en-US" baseline="0" dirty="0" smtClean="0"/>
              <a:t>If you have a background in machine learning, you can try out several different classifier and play with them by changing their attributes and parameters.</a:t>
            </a:r>
          </a:p>
          <a:p>
            <a:pPr marL="228600" indent="-228600">
              <a:buAutoNum type="arabicPeriod"/>
            </a:pPr>
            <a:r>
              <a:rPr lang="en-US" baseline="0" dirty="0" smtClean="0"/>
              <a:t>Single decision tree gives you unstable results every time you run it.</a:t>
            </a:r>
          </a:p>
          <a:p>
            <a:pPr marL="228600" indent="-228600">
              <a:buAutoNum type="arabicPeriod"/>
            </a:pPr>
            <a:r>
              <a:rPr lang="en-US" baseline="0" dirty="0" smtClean="0"/>
              <a:t>Random forests can be grown in parallel if you have a distributed cluster. It saves a lot of time.</a:t>
            </a:r>
          </a:p>
          <a:p>
            <a:pPr marL="228600" indent="-228600">
              <a:buAutoNum type="arabicPeriod"/>
            </a:pPr>
            <a:r>
              <a:rPr lang="en-US" baseline="0" dirty="0" smtClean="0"/>
              <a:t>If you serialize your model, you could reuse it many times for testing your model on test data.</a:t>
            </a:r>
          </a:p>
          <a:p>
            <a:pPr marL="228600" indent="-228600">
              <a:buAutoNum type="arabicPeriod"/>
            </a:pPr>
            <a:r>
              <a:rPr lang="en-US" baseline="0" dirty="0" smtClean="0"/>
              <a:t>Most interesting question: Sometimes I asked myself – Is 10% accurate model better than my current 56% model? Because I can always flip the binary results to get a 90% accurate model. Theoretically that would be a terrible model but it was something to think about.</a:t>
            </a:r>
            <a:endParaRPr lang="en-US" dirty="0"/>
          </a:p>
        </p:txBody>
      </p:sp>
      <p:sp>
        <p:nvSpPr>
          <p:cNvPr id="4" name="Slide Number Placeholder 3"/>
          <p:cNvSpPr>
            <a:spLocks noGrp="1"/>
          </p:cNvSpPr>
          <p:nvPr>
            <p:ph type="sldNum" sz="quarter" idx="10"/>
          </p:nvPr>
        </p:nvSpPr>
        <p:spPr/>
        <p:txBody>
          <a:bodyPr/>
          <a:lstStyle/>
          <a:p>
            <a:fld id="{CFF612A2-68CE-4B39-9543-56B2152DF30A}" type="slidenum">
              <a:rPr lang="en-US" smtClean="0"/>
              <a:t>21</a:t>
            </a:fld>
            <a:endParaRPr lang="en-US"/>
          </a:p>
        </p:txBody>
      </p:sp>
    </p:spTree>
    <p:extLst>
      <p:ext uri="{BB962C8B-B14F-4D97-AF65-F5344CB8AC3E}">
        <p14:creationId xmlns:p14="http://schemas.microsoft.com/office/powerpoint/2010/main" val="29116634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have historical</a:t>
            </a:r>
            <a:r>
              <a:rPr lang="en-US" baseline="0" dirty="0" smtClean="0"/>
              <a:t> data, we can use it to train a machine learning model. Based on the significance of the features, we can build a model which can predict the currency movement with certain accuracy. </a:t>
            </a:r>
          </a:p>
          <a:p>
            <a:endParaRPr lang="en-US" baseline="0" dirty="0" smtClean="0"/>
          </a:p>
          <a:p>
            <a:r>
              <a:rPr lang="en-US" baseline="0" dirty="0" smtClean="0"/>
              <a:t>If we improve this model and its prediction accuracy by extracting better features, we can make money out of it.</a:t>
            </a:r>
            <a:endParaRPr lang="en-US" dirty="0" smtClean="0"/>
          </a:p>
        </p:txBody>
      </p:sp>
      <p:sp>
        <p:nvSpPr>
          <p:cNvPr id="4" name="Slide Number Placeholder 3"/>
          <p:cNvSpPr>
            <a:spLocks noGrp="1"/>
          </p:cNvSpPr>
          <p:nvPr>
            <p:ph type="sldNum" sz="quarter" idx="10"/>
          </p:nvPr>
        </p:nvSpPr>
        <p:spPr/>
        <p:txBody>
          <a:bodyPr/>
          <a:lstStyle/>
          <a:p>
            <a:fld id="{CFF612A2-68CE-4B39-9543-56B2152DF30A}" type="slidenum">
              <a:rPr lang="en-US" smtClean="0"/>
              <a:t>3</a:t>
            </a:fld>
            <a:endParaRPr lang="en-US"/>
          </a:p>
        </p:txBody>
      </p:sp>
    </p:spTree>
    <p:extLst>
      <p:ext uri="{BB962C8B-B14F-4D97-AF65-F5344CB8AC3E}">
        <p14:creationId xmlns:p14="http://schemas.microsoft.com/office/powerpoint/2010/main" val="6964916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will extend this</a:t>
            </a:r>
            <a:r>
              <a:rPr lang="en-US" baseline="0" dirty="0" smtClean="0"/>
              <a:t> project in the future by-</a:t>
            </a:r>
          </a:p>
          <a:p>
            <a:pPr marL="228600" indent="-228600">
              <a:buAutoNum type="arabicPeriod"/>
            </a:pPr>
            <a:r>
              <a:rPr lang="en-US" baseline="0" dirty="0" smtClean="0"/>
              <a:t>Identifying more features which are orthogonal</a:t>
            </a:r>
          </a:p>
          <a:p>
            <a:pPr marL="228600" indent="-228600">
              <a:buAutoNum type="arabicPeriod"/>
            </a:pPr>
            <a:r>
              <a:rPr lang="en-US" baseline="0" dirty="0" smtClean="0"/>
              <a:t>Learn how I can use market heuristics to improve my results</a:t>
            </a:r>
          </a:p>
          <a:p>
            <a:pPr marL="228600" indent="-228600">
              <a:buAutoNum type="arabicPeriod"/>
            </a:pPr>
            <a:r>
              <a:rPr lang="en-US" baseline="0" dirty="0" smtClean="0"/>
              <a:t>Using other currency pair and their impact on the current pair that I am evaluating</a:t>
            </a:r>
          </a:p>
          <a:p>
            <a:pPr marL="228600" indent="-228600">
              <a:buAutoNum type="arabicPeriod"/>
            </a:pPr>
            <a:r>
              <a:rPr lang="en-US" baseline="0" dirty="0" smtClean="0"/>
              <a:t>Trying out different ML Libraries and classifiers. Sometimes it requires playing with the classifier and figuring out the configuration that work best for you.</a:t>
            </a:r>
            <a:endParaRPr lang="en-US" dirty="0"/>
          </a:p>
        </p:txBody>
      </p:sp>
      <p:sp>
        <p:nvSpPr>
          <p:cNvPr id="4" name="Slide Number Placeholder 3"/>
          <p:cNvSpPr>
            <a:spLocks noGrp="1"/>
          </p:cNvSpPr>
          <p:nvPr>
            <p:ph type="sldNum" sz="quarter" idx="10"/>
          </p:nvPr>
        </p:nvSpPr>
        <p:spPr/>
        <p:txBody>
          <a:bodyPr/>
          <a:lstStyle/>
          <a:p>
            <a:fld id="{CFF612A2-68CE-4B39-9543-56B2152DF30A}" type="slidenum">
              <a:rPr lang="en-US" smtClean="0"/>
              <a:t>22</a:t>
            </a:fld>
            <a:endParaRPr lang="en-US"/>
          </a:p>
        </p:txBody>
      </p:sp>
    </p:spTree>
    <p:extLst>
      <p:ext uri="{BB962C8B-B14F-4D97-AF65-F5344CB8AC3E}">
        <p14:creationId xmlns:p14="http://schemas.microsoft.com/office/powerpoint/2010/main" val="20436428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F612A2-68CE-4B39-9543-56B2152DF30A}" type="slidenum">
              <a:rPr lang="en-US" smtClean="0"/>
              <a:t>23</a:t>
            </a:fld>
            <a:endParaRPr lang="en-US"/>
          </a:p>
        </p:txBody>
      </p:sp>
    </p:spTree>
    <p:extLst>
      <p:ext uri="{BB962C8B-B14F-4D97-AF65-F5344CB8AC3E}">
        <p14:creationId xmlns:p14="http://schemas.microsoft.com/office/powerpoint/2010/main" val="1606384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started</a:t>
            </a:r>
            <a:r>
              <a:rPr lang="en-US" baseline="0" dirty="0" smtClean="0"/>
              <a:t> off with labelling the full data set. I picked one currency pair USD-EUR for making predictions. I planned to use 6 years of data for training and 1 year for testing. I also planned to use other currency pairs in the future to make predictions.</a:t>
            </a:r>
          </a:p>
        </p:txBody>
      </p:sp>
      <p:sp>
        <p:nvSpPr>
          <p:cNvPr id="4" name="Slide Number Placeholder 3"/>
          <p:cNvSpPr>
            <a:spLocks noGrp="1"/>
          </p:cNvSpPr>
          <p:nvPr>
            <p:ph type="sldNum" sz="quarter" idx="10"/>
          </p:nvPr>
        </p:nvSpPr>
        <p:spPr/>
        <p:txBody>
          <a:bodyPr/>
          <a:lstStyle/>
          <a:p>
            <a:fld id="{CFF612A2-68CE-4B39-9543-56B2152DF30A}" type="slidenum">
              <a:rPr lang="en-US" smtClean="0"/>
              <a:t>5</a:t>
            </a:fld>
            <a:endParaRPr lang="en-US"/>
          </a:p>
        </p:txBody>
      </p:sp>
    </p:spTree>
    <p:extLst>
      <p:ext uri="{BB962C8B-B14F-4D97-AF65-F5344CB8AC3E}">
        <p14:creationId xmlns:p14="http://schemas.microsoft.com/office/powerpoint/2010/main" val="3595645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Feature extraction means figuring</a:t>
            </a:r>
            <a:r>
              <a:rPr lang="en-US" baseline="0" dirty="0" smtClean="0"/>
              <a:t> out those parts from raw data which you can use to train model. Sometimes these features can be simply extracted from raw data, sometimes they can be derived from other preliminary features. </a:t>
            </a:r>
          </a:p>
          <a:p>
            <a:endParaRPr lang="en-US" baseline="0" dirty="0" smtClean="0"/>
          </a:p>
          <a:p>
            <a:r>
              <a:rPr lang="en-US" baseline="0" dirty="0" smtClean="0"/>
              <a:t>Feature engineering is a challenging task. Why?</a:t>
            </a:r>
          </a:p>
          <a:p>
            <a:r>
              <a:rPr lang="en-US" baseline="0" dirty="0" smtClean="0"/>
              <a:t>1. You have to rationally decide which feature is important for prediction. </a:t>
            </a:r>
          </a:p>
          <a:p>
            <a:r>
              <a:rPr lang="en-US" baseline="0" dirty="0" smtClean="0"/>
              <a:t>2. Sometimes you have to try out to know if a feature is working or not</a:t>
            </a:r>
          </a:p>
          <a:p>
            <a:r>
              <a:rPr lang="en-US" baseline="0" dirty="0" smtClean="0"/>
              <a:t>3. Non orthogonal features do not add benefit to the model, they just make the process computationally exhaustive</a:t>
            </a:r>
            <a:endParaRPr lang="en-US" dirty="0"/>
          </a:p>
        </p:txBody>
      </p:sp>
      <p:sp>
        <p:nvSpPr>
          <p:cNvPr id="4" name="Slide Number Placeholder 3"/>
          <p:cNvSpPr>
            <a:spLocks noGrp="1"/>
          </p:cNvSpPr>
          <p:nvPr>
            <p:ph type="sldNum" sz="quarter" idx="10"/>
          </p:nvPr>
        </p:nvSpPr>
        <p:spPr/>
        <p:txBody>
          <a:bodyPr/>
          <a:lstStyle/>
          <a:p>
            <a:fld id="{CFF612A2-68CE-4B39-9543-56B2152DF30A}" type="slidenum">
              <a:rPr lang="en-US" smtClean="0"/>
              <a:t>6</a:t>
            </a:fld>
            <a:endParaRPr lang="en-US"/>
          </a:p>
        </p:txBody>
      </p:sp>
    </p:spTree>
    <p:extLst>
      <p:ext uri="{BB962C8B-B14F-4D97-AF65-F5344CB8AC3E}">
        <p14:creationId xmlns:p14="http://schemas.microsoft.com/office/powerpoint/2010/main" val="34037225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Over the course of this project, I went back to</a:t>
            </a:r>
            <a:r>
              <a:rPr lang="en-US" baseline="0" dirty="0" smtClean="0"/>
              <a:t> Assignment 1 multiple times to improve my features. Initially, my features were predicting the present label value based on the features in the present. It was essentially of no use. Then I adjusted my algorithm to fix it off-by-1 to predict the value in the next interval.</a:t>
            </a:r>
          </a:p>
          <a:p>
            <a:endParaRPr lang="en-US" baseline="0" dirty="0" smtClean="0"/>
          </a:p>
          <a:p>
            <a:r>
              <a:rPr lang="en-US" baseline="0" dirty="0" smtClean="0"/>
              <a:t>Initially, I was taking both bid and ask values. Later Prof. Ravi pointed out that one is the complement of the other. So, I can save time and memory resources on it.</a:t>
            </a:r>
          </a:p>
          <a:p>
            <a:endParaRPr lang="en-US" baseline="0" dirty="0" smtClean="0"/>
          </a:p>
          <a:p>
            <a:r>
              <a:rPr lang="en-US" baseline="0" dirty="0" smtClean="0"/>
              <a:t>9 features were making the process to run way too much longer. Not all the features were useful. Then I discarded some of them to come up with 5 features. </a:t>
            </a:r>
          </a:p>
          <a:p>
            <a:endParaRPr lang="en-US" baseline="0" dirty="0" smtClean="0"/>
          </a:p>
          <a:p>
            <a:r>
              <a:rPr lang="en-US" baseline="0" dirty="0" smtClean="0"/>
              <a:t>I tried several values in terms of number of instances. I tried with second level ticks, then I aggregated second level ticks into minute level. Even now the process was taking a lot of time. After that, I reduced my dataset by aggregating them into hourly ticks. It was important because I did not have to wait for hours to get the results.</a:t>
            </a:r>
            <a:endParaRPr lang="en-US" dirty="0"/>
          </a:p>
        </p:txBody>
      </p:sp>
      <p:sp>
        <p:nvSpPr>
          <p:cNvPr id="4" name="Slide Number Placeholder 3"/>
          <p:cNvSpPr>
            <a:spLocks noGrp="1"/>
          </p:cNvSpPr>
          <p:nvPr>
            <p:ph type="sldNum" sz="quarter" idx="10"/>
          </p:nvPr>
        </p:nvSpPr>
        <p:spPr/>
        <p:txBody>
          <a:bodyPr/>
          <a:lstStyle/>
          <a:p>
            <a:fld id="{CFF612A2-68CE-4B39-9543-56B2152DF30A}" type="slidenum">
              <a:rPr lang="en-US" smtClean="0"/>
              <a:t>7</a:t>
            </a:fld>
            <a:endParaRPr lang="en-US"/>
          </a:p>
        </p:txBody>
      </p:sp>
    </p:spTree>
    <p:extLst>
      <p:ext uri="{BB962C8B-B14F-4D97-AF65-F5344CB8AC3E}">
        <p14:creationId xmlns:p14="http://schemas.microsoft.com/office/powerpoint/2010/main" val="23930020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tried out Decision Tree Classifier, Random Forest Classifier which I implemented on my own.</a:t>
            </a:r>
            <a:r>
              <a:rPr lang="en-US" baseline="0" dirty="0" smtClean="0"/>
              <a:t> I also tried the already existing and mature enough Random Forest implementation from Spark. While learning my model, I tried out several things like-</a:t>
            </a:r>
          </a:p>
          <a:p>
            <a:pPr marL="171450" indent="-171450">
              <a:buFont typeface="Arial" panose="020B0604020202020204" pitchFamily="34" charset="0"/>
              <a:buChar char="•"/>
            </a:pPr>
            <a:r>
              <a:rPr lang="en-US" baseline="0" dirty="0" smtClean="0"/>
              <a:t>Running it with/without threading</a:t>
            </a:r>
          </a:p>
          <a:p>
            <a:pPr marL="171450" indent="-171450">
              <a:buFont typeface="Arial" panose="020B0604020202020204" pitchFamily="34" charset="0"/>
              <a:buChar char="•"/>
            </a:pPr>
            <a:r>
              <a:rPr lang="en-US" baseline="0" dirty="0" smtClean="0"/>
              <a:t>Running it with/without bootstrapping</a:t>
            </a:r>
          </a:p>
          <a:p>
            <a:pPr marL="171450" indent="-171450">
              <a:buFont typeface="Arial" panose="020B0604020202020204" pitchFamily="34" charset="0"/>
              <a:buChar char="•"/>
            </a:pPr>
            <a:r>
              <a:rPr lang="en-US" baseline="0" dirty="0" smtClean="0"/>
              <a:t>Running it with different number of features, number of threads, number of features to select, and so forth</a:t>
            </a:r>
            <a:endParaRPr lang="en-US" dirty="0"/>
          </a:p>
        </p:txBody>
      </p:sp>
      <p:sp>
        <p:nvSpPr>
          <p:cNvPr id="4" name="Slide Number Placeholder 3"/>
          <p:cNvSpPr>
            <a:spLocks noGrp="1"/>
          </p:cNvSpPr>
          <p:nvPr>
            <p:ph type="sldNum" sz="quarter" idx="10"/>
          </p:nvPr>
        </p:nvSpPr>
        <p:spPr/>
        <p:txBody>
          <a:bodyPr/>
          <a:lstStyle/>
          <a:p>
            <a:fld id="{CFF612A2-68CE-4B39-9543-56B2152DF30A}" type="slidenum">
              <a:rPr lang="en-US" smtClean="0"/>
              <a:t>8</a:t>
            </a:fld>
            <a:endParaRPr lang="en-US"/>
          </a:p>
        </p:txBody>
      </p:sp>
    </p:spTree>
    <p:extLst>
      <p:ext uri="{BB962C8B-B14F-4D97-AF65-F5344CB8AC3E}">
        <p14:creationId xmlns:p14="http://schemas.microsoft.com/office/powerpoint/2010/main" val="10932201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a:t>
            </a:r>
            <a:r>
              <a:rPr lang="en-US" baseline="0" dirty="0" smtClean="0"/>
              <a:t> I labelled the data set, the next task was to implement a decision tree classifier. In a decision tree, every instance value starts from a root node. Based on the threshold of that root node for a particular feature, the instance values are split in two direction. Which feature should be used to split the tree depends on which feature minimizes the entropy in the system or maximizes the information gain in the system. This calculation was included in the algorithm that information gain was calculated at each nodes for all the instances reaching that particular node. </a:t>
            </a:r>
            <a:endParaRPr lang="en-US" dirty="0"/>
          </a:p>
        </p:txBody>
      </p:sp>
      <p:sp>
        <p:nvSpPr>
          <p:cNvPr id="4" name="Slide Number Placeholder 3"/>
          <p:cNvSpPr>
            <a:spLocks noGrp="1"/>
          </p:cNvSpPr>
          <p:nvPr>
            <p:ph type="sldNum" sz="quarter" idx="10"/>
          </p:nvPr>
        </p:nvSpPr>
        <p:spPr/>
        <p:txBody>
          <a:bodyPr/>
          <a:lstStyle/>
          <a:p>
            <a:fld id="{CFF612A2-68CE-4B39-9543-56B2152DF30A}" type="slidenum">
              <a:rPr lang="en-US" smtClean="0"/>
              <a:t>9</a:t>
            </a:fld>
            <a:endParaRPr lang="en-US"/>
          </a:p>
        </p:txBody>
      </p:sp>
    </p:spTree>
    <p:extLst>
      <p:ext uri="{BB962C8B-B14F-4D97-AF65-F5344CB8AC3E}">
        <p14:creationId xmlns:p14="http://schemas.microsoft.com/office/powerpoint/2010/main" val="4183640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Decision tree by itself</a:t>
            </a:r>
            <a:r>
              <a:rPr lang="en-US" baseline="0" dirty="0" smtClean="0"/>
              <a:t> is prone to overfitting. These kinds of model fail when run on test dataset. In order to avoid overfitting, Random Forest does two things- Selects features at random and implements bagging. In bagging, each tree is given a subset of data different from other trees. After each tree in the forest is trained on randomly selected features and a subset of training data, the prediction for a class is being done by taking the </a:t>
            </a:r>
            <a:r>
              <a:rPr lang="en-US" b="1" baseline="0" dirty="0" smtClean="0"/>
              <a:t>mode </a:t>
            </a:r>
            <a:r>
              <a:rPr lang="en-US" baseline="0" dirty="0" smtClean="0"/>
              <a:t>of all the trees in Random Forest.</a:t>
            </a:r>
          </a:p>
          <a:p>
            <a:endParaRPr lang="en-US" baseline="0" dirty="0" smtClean="0"/>
          </a:p>
          <a:p>
            <a:r>
              <a:rPr lang="en-US" baseline="0" dirty="0" smtClean="0"/>
              <a:t>How many features should be selected out of N features depended on </a:t>
            </a:r>
            <a:r>
              <a:rPr lang="en-US" sz="1200" b="0" i="0" kern="1200" dirty="0" err="1" smtClean="0">
                <a:solidFill>
                  <a:schemeClr val="tx1"/>
                </a:solidFill>
                <a:effectLst/>
                <a:latin typeface="+mn-lt"/>
                <a:ea typeface="+mn-ea"/>
                <a:cs typeface="+mn-cs"/>
              </a:rPr>
              <a:t>Breiman's</a:t>
            </a:r>
            <a:r>
              <a:rPr lang="en-US" sz="1200" b="0" i="0" kern="1200" dirty="0" smtClean="0">
                <a:solidFill>
                  <a:schemeClr val="tx1"/>
                </a:solidFill>
                <a:effectLst/>
                <a:latin typeface="+mn-lt"/>
                <a:ea typeface="+mn-ea"/>
                <a:cs typeface="+mn-cs"/>
              </a:rPr>
              <a:t> </a:t>
            </a:r>
            <a:r>
              <a:rPr lang="en-US" baseline="0" dirty="0" smtClean="0"/>
              <a:t>formula – </a:t>
            </a:r>
            <a:r>
              <a:rPr lang="en-US" baseline="0" dirty="0" err="1" smtClean="0"/>
              <a:t>Sqrt</a:t>
            </a:r>
            <a:r>
              <a:rPr lang="en-US" baseline="0" dirty="0" smtClean="0"/>
              <a:t>(n).</a:t>
            </a:r>
          </a:p>
          <a:p>
            <a:endParaRPr lang="en-US" baseline="0" dirty="0" smtClean="0"/>
          </a:p>
          <a:p>
            <a:r>
              <a:rPr lang="en-US" baseline="0" dirty="0" smtClean="0"/>
              <a:t>I did not use pruning to reduce the complexity of the tree because I wanted to test the tree for its full feature set and secondly, the Ravi also suggested against doing that.</a:t>
            </a:r>
          </a:p>
        </p:txBody>
      </p:sp>
      <p:sp>
        <p:nvSpPr>
          <p:cNvPr id="4" name="Slide Number Placeholder 3"/>
          <p:cNvSpPr>
            <a:spLocks noGrp="1"/>
          </p:cNvSpPr>
          <p:nvPr>
            <p:ph type="sldNum" sz="quarter" idx="10"/>
          </p:nvPr>
        </p:nvSpPr>
        <p:spPr/>
        <p:txBody>
          <a:bodyPr/>
          <a:lstStyle/>
          <a:p>
            <a:fld id="{CFF612A2-68CE-4B39-9543-56B2152DF30A}" type="slidenum">
              <a:rPr lang="en-US" smtClean="0"/>
              <a:t>10</a:t>
            </a:fld>
            <a:endParaRPr lang="en-US"/>
          </a:p>
        </p:txBody>
      </p:sp>
    </p:spTree>
    <p:extLst>
      <p:ext uri="{BB962C8B-B14F-4D97-AF65-F5344CB8AC3E}">
        <p14:creationId xmlns:p14="http://schemas.microsoft.com/office/powerpoint/2010/main" val="23002794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 the</a:t>
            </a:r>
            <a:r>
              <a:rPr lang="en-US" baseline="0" dirty="0" smtClean="0"/>
              <a:t> Random Forest was implemented and tested, next step was to Serialize the trained model. Random Forest generation is a time taking process especially when the number of trees is large and training data is huge. It is helpful because we </a:t>
            </a:r>
            <a:r>
              <a:rPr lang="en-US" baseline="0" dirty="0" smtClean="0"/>
              <a:t>do not need to generate decision trees over and over and we </a:t>
            </a:r>
            <a:r>
              <a:rPr lang="en-US" baseline="0" dirty="0" smtClean="0"/>
              <a:t>can simply test any number of instances against this trained model. </a:t>
            </a:r>
            <a:endParaRPr lang="en-US" dirty="0"/>
          </a:p>
        </p:txBody>
      </p:sp>
      <p:sp>
        <p:nvSpPr>
          <p:cNvPr id="4" name="Slide Number Placeholder 3"/>
          <p:cNvSpPr>
            <a:spLocks noGrp="1"/>
          </p:cNvSpPr>
          <p:nvPr>
            <p:ph type="sldNum" sz="quarter" idx="10"/>
          </p:nvPr>
        </p:nvSpPr>
        <p:spPr/>
        <p:txBody>
          <a:bodyPr/>
          <a:lstStyle/>
          <a:p>
            <a:fld id="{CFF612A2-68CE-4B39-9543-56B2152DF30A}" type="slidenum">
              <a:rPr lang="en-US" smtClean="0"/>
              <a:t>11</a:t>
            </a:fld>
            <a:endParaRPr lang="en-US"/>
          </a:p>
        </p:txBody>
      </p:sp>
    </p:spTree>
    <p:extLst>
      <p:ext uri="{BB962C8B-B14F-4D97-AF65-F5344CB8AC3E}">
        <p14:creationId xmlns:p14="http://schemas.microsoft.com/office/powerpoint/2010/main" val="33550396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61A78D0-928A-634F-ABF2-D3FC94F87C6B}" type="datetimeFigureOut">
              <a:rPr lang="en-US" smtClean="0"/>
              <a:t>12/3/2015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FB173-5ABF-6F4D-A2F9-58AB15218DB6}" type="slidenum">
              <a:rPr lang="en-US" smtClean="0"/>
              <a:t>‹#›</a:t>
            </a:fld>
            <a:endParaRPr lang="en-US"/>
          </a:p>
        </p:txBody>
      </p:sp>
    </p:spTree>
    <p:extLst>
      <p:ext uri="{BB962C8B-B14F-4D97-AF65-F5344CB8AC3E}">
        <p14:creationId xmlns:p14="http://schemas.microsoft.com/office/powerpoint/2010/main" val="3429034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1A78D0-928A-634F-ABF2-D3FC94F87C6B}" type="datetimeFigureOut">
              <a:rPr lang="en-US" smtClean="0"/>
              <a:t>12/3/2015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FB173-5ABF-6F4D-A2F9-58AB15218DB6}" type="slidenum">
              <a:rPr lang="en-US" smtClean="0"/>
              <a:t>‹#›</a:t>
            </a:fld>
            <a:endParaRPr lang="en-US"/>
          </a:p>
        </p:txBody>
      </p:sp>
    </p:spTree>
    <p:extLst>
      <p:ext uri="{BB962C8B-B14F-4D97-AF65-F5344CB8AC3E}">
        <p14:creationId xmlns:p14="http://schemas.microsoft.com/office/powerpoint/2010/main" val="868229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1A78D0-928A-634F-ABF2-D3FC94F87C6B}" type="datetimeFigureOut">
              <a:rPr lang="en-US" smtClean="0"/>
              <a:t>12/3/2015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FB173-5ABF-6F4D-A2F9-58AB15218DB6}" type="slidenum">
              <a:rPr lang="en-US" smtClean="0"/>
              <a:t>‹#›</a:t>
            </a:fld>
            <a:endParaRPr lang="en-US"/>
          </a:p>
        </p:txBody>
      </p:sp>
    </p:spTree>
    <p:extLst>
      <p:ext uri="{BB962C8B-B14F-4D97-AF65-F5344CB8AC3E}">
        <p14:creationId xmlns:p14="http://schemas.microsoft.com/office/powerpoint/2010/main" val="46273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1A78D0-928A-634F-ABF2-D3FC94F87C6B}" type="datetimeFigureOut">
              <a:rPr lang="en-US" smtClean="0"/>
              <a:t>12/3/2015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FB173-5ABF-6F4D-A2F9-58AB15218DB6}" type="slidenum">
              <a:rPr lang="en-US" smtClean="0"/>
              <a:t>‹#›</a:t>
            </a:fld>
            <a:endParaRPr lang="en-US"/>
          </a:p>
        </p:txBody>
      </p:sp>
    </p:spTree>
    <p:extLst>
      <p:ext uri="{BB962C8B-B14F-4D97-AF65-F5344CB8AC3E}">
        <p14:creationId xmlns:p14="http://schemas.microsoft.com/office/powerpoint/2010/main" val="1415412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1A78D0-928A-634F-ABF2-D3FC94F87C6B}" type="datetimeFigureOut">
              <a:rPr lang="en-US" smtClean="0"/>
              <a:t>12/3/2015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FB173-5ABF-6F4D-A2F9-58AB15218DB6}" type="slidenum">
              <a:rPr lang="en-US" smtClean="0"/>
              <a:t>‹#›</a:t>
            </a:fld>
            <a:endParaRPr lang="en-US"/>
          </a:p>
        </p:txBody>
      </p:sp>
    </p:spTree>
    <p:extLst>
      <p:ext uri="{BB962C8B-B14F-4D97-AF65-F5344CB8AC3E}">
        <p14:creationId xmlns:p14="http://schemas.microsoft.com/office/powerpoint/2010/main" val="3539728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61A78D0-928A-634F-ABF2-D3FC94F87C6B}" type="datetimeFigureOut">
              <a:rPr lang="en-US" smtClean="0"/>
              <a:t>12/3/2015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5FB173-5ABF-6F4D-A2F9-58AB15218DB6}" type="slidenum">
              <a:rPr lang="en-US" smtClean="0"/>
              <a:t>‹#›</a:t>
            </a:fld>
            <a:endParaRPr lang="en-US"/>
          </a:p>
        </p:txBody>
      </p:sp>
    </p:spTree>
    <p:extLst>
      <p:ext uri="{BB962C8B-B14F-4D97-AF65-F5344CB8AC3E}">
        <p14:creationId xmlns:p14="http://schemas.microsoft.com/office/powerpoint/2010/main" val="4044326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61A78D0-928A-634F-ABF2-D3FC94F87C6B}" type="datetimeFigureOut">
              <a:rPr lang="en-US" smtClean="0"/>
              <a:t>12/3/2015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5FB173-5ABF-6F4D-A2F9-58AB15218DB6}" type="slidenum">
              <a:rPr lang="en-US" smtClean="0"/>
              <a:t>‹#›</a:t>
            </a:fld>
            <a:endParaRPr lang="en-US"/>
          </a:p>
        </p:txBody>
      </p:sp>
    </p:spTree>
    <p:extLst>
      <p:ext uri="{BB962C8B-B14F-4D97-AF65-F5344CB8AC3E}">
        <p14:creationId xmlns:p14="http://schemas.microsoft.com/office/powerpoint/2010/main" val="4186329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1A78D0-928A-634F-ABF2-D3FC94F87C6B}" type="datetimeFigureOut">
              <a:rPr lang="en-US" smtClean="0"/>
              <a:t>12/3/2015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5FB173-5ABF-6F4D-A2F9-58AB15218DB6}" type="slidenum">
              <a:rPr lang="en-US" smtClean="0"/>
              <a:t>‹#›</a:t>
            </a:fld>
            <a:endParaRPr lang="en-US"/>
          </a:p>
        </p:txBody>
      </p:sp>
    </p:spTree>
    <p:extLst>
      <p:ext uri="{BB962C8B-B14F-4D97-AF65-F5344CB8AC3E}">
        <p14:creationId xmlns:p14="http://schemas.microsoft.com/office/powerpoint/2010/main" val="1002088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1A78D0-928A-634F-ABF2-D3FC94F87C6B}" type="datetimeFigureOut">
              <a:rPr lang="en-US" smtClean="0"/>
              <a:t>12/3/2015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5FB173-5ABF-6F4D-A2F9-58AB15218DB6}" type="slidenum">
              <a:rPr lang="en-US" smtClean="0"/>
              <a:t>‹#›</a:t>
            </a:fld>
            <a:endParaRPr lang="en-US"/>
          </a:p>
        </p:txBody>
      </p:sp>
    </p:spTree>
    <p:extLst>
      <p:ext uri="{BB962C8B-B14F-4D97-AF65-F5344CB8AC3E}">
        <p14:creationId xmlns:p14="http://schemas.microsoft.com/office/powerpoint/2010/main" val="1249804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1A78D0-928A-634F-ABF2-D3FC94F87C6B}" type="datetimeFigureOut">
              <a:rPr lang="en-US" smtClean="0"/>
              <a:t>12/3/2015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5FB173-5ABF-6F4D-A2F9-58AB15218DB6}" type="slidenum">
              <a:rPr lang="en-US" smtClean="0"/>
              <a:t>‹#›</a:t>
            </a:fld>
            <a:endParaRPr lang="en-US"/>
          </a:p>
        </p:txBody>
      </p:sp>
    </p:spTree>
    <p:extLst>
      <p:ext uri="{BB962C8B-B14F-4D97-AF65-F5344CB8AC3E}">
        <p14:creationId xmlns:p14="http://schemas.microsoft.com/office/powerpoint/2010/main" val="4074732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1A78D0-928A-634F-ABF2-D3FC94F87C6B}" type="datetimeFigureOut">
              <a:rPr lang="en-US" smtClean="0"/>
              <a:t>12/3/2015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5FB173-5ABF-6F4D-A2F9-58AB15218DB6}" type="slidenum">
              <a:rPr lang="en-US" smtClean="0"/>
              <a:t>‹#›</a:t>
            </a:fld>
            <a:endParaRPr lang="en-US"/>
          </a:p>
        </p:txBody>
      </p:sp>
    </p:spTree>
    <p:extLst>
      <p:ext uri="{BB962C8B-B14F-4D97-AF65-F5344CB8AC3E}">
        <p14:creationId xmlns:p14="http://schemas.microsoft.com/office/powerpoint/2010/main" val="2024226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1A78D0-928A-634F-ABF2-D3FC94F87C6B}" type="datetimeFigureOut">
              <a:rPr lang="en-US" smtClean="0"/>
              <a:t>12/3/2015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5FB173-5ABF-6F4D-A2F9-58AB15218DB6}" type="slidenum">
              <a:rPr lang="en-US" smtClean="0"/>
              <a:t>‹#›</a:t>
            </a:fld>
            <a:endParaRPr lang="en-US"/>
          </a:p>
        </p:txBody>
      </p:sp>
    </p:spTree>
    <p:extLst>
      <p:ext uri="{BB962C8B-B14F-4D97-AF65-F5344CB8AC3E}">
        <p14:creationId xmlns:p14="http://schemas.microsoft.com/office/powerpoint/2010/main" val="35510596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Foreign Exchange Market Predictor</a:t>
            </a:r>
            <a:endParaRPr lang="en-US" dirty="0"/>
          </a:p>
        </p:txBody>
      </p:sp>
      <p:sp>
        <p:nvSpPr>
          <p:cNvPr id="3" name="Subtitle 2"/>
          <p:cNvSpPr>
            <a:spLocks noGrp="1"/>
          </p:cNvSpPr>
          <p:nvPr>
            <p:ph type="subTitle" idx="1"/>
          </p:nvPr>
        </p:nvSpPr>
        <p:spPr>
          <a:xfrm>
            <a:off x="1371600" y="3886200"/>
            <a:ext cx="6400800" cy="887280"/>
          </a:xfrm>
        </p:spPr>
        <p:txBody>
          <a:bodyPr/>
          <a:lstStyle/>
          <a:p>
            <a:r>
              <a:rPr lang="en-US" dirty="0" smtClean="0"/>
              <a:t>Predict the USD movement</a:t>
            </a:r>
            <a:endParaRPr lang="en-US" dirty="0"/>
          </a:p>
        </p:txBody>
      </p:sp>
      <p:sp>
        <p:nvSpPr>
          <p:cNvPr id="4" name="Rectangle 3"/>
          <p:cNvSpPr/>
          <p:nvPr/>
        </p:nvSpPr>
        <p:spPr>
          <a:xfrm>
            <a:off x="2286000" y="4776197"/>
            <a:ext cx="4572000" cy="830997"/>
          </a:xfrm>
          <a:prstGeom prst="rect">
            <a:avLst/>
          </a:prstGeom>
        </p:spPr>
        <p:txBody>
          <a:bodyPr>
            <a:spAutoFit/>
          </a:bodyPr>
          <a:lstStyle/>
          <a:p>
            <a:pPr algn="ctr"/>
            <a:r>
              <a:rPr lang="en-US" sz="2400" dirty="0" smtClean="0">
                <a:solidFill>
                  <a:schemeClr val="bg1">
                    <a:lumMod val="50000"/>
                  </a:schemeClr>
                </a:solidFill>
              </a:rPr>
              <a:t>Sankalp Anand</a:t>
            </a:r>
          </a:p>
          <a:p>
            <a:pPr algn="ctr"/>
            <a:r>
              <a:rPr lang="en-US" sz="2400" dirty="0" smtClean="0">
                <a:solidFill>
                  <a:schemeClr val="bg1">
                    <a:lumMod val="50000"/>
                  </a:schemeClr>
                </a:solidFill>
              </a:rPr>
              <a:t>(</a:t>
            </a:r>
            <a:r>
              <a:rPr lang="en-US" sz="2400" dirty="0" err="1" smtClean="0">
                <a:solidFill>
                  <a:schemeClr val="bg1">
                    <a:lumMod val="50000"/>
                  </a:schemeClr>
                </a:solidFill>
              </a:rPr>
              <a:t>sankalpa</a:t>
            </a:r>
            <a:r>
              <a:rPr lang="en-US" sz="2400" dirty="0" smtClean="0">
                <a:solidFill>
                  <a:schemeClr val="bg1">
                    <a:lumMod val="50000"/>
                  </a:schemeClr>
                </a:solidFill>
              </a:rPr>
              <a:t>)</a:t>
            </a:r>
            <a:endParaRPr lang="en-US" sz="2400" dirty="0">
              <a:solidFill>
                <a:schemeClr val="bg1">
                  <a:lumMod val="50000"/>
                </a:schemeClr>
              </a:solidFill>
            </a:endParaRPr>
          </a:p>
        </p:txBody>
      </p:sp>
    </p:spTree>
    <p:extLst>
      <p:ext uri="{BB962C8B-B14F-4D97-AF65-F5344CB8AC3E}">
        <p14:creationId xmlns:p14="http://schemas.microsoft.com/office/powerpoint/2010/main" val="942299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Random Forest Classifier</a:t>
            </a:r>
            <a:endParaRPr lang="en-US" dirty="0"/>
          </a:p>
        </p:txBody>
      </p:sp>
      <p:sp>
        <p:nvSpPr>
          <p:cNvPr id="3" name="Content Placeholder 2"/>
          <p:cNvSpPr>
            <a:spLocks noGrp="1"/>
          </p:cNvSpPr>
          <p:nvPr>
            <p:ph idx="1"/>
          </p:nvPr>
        </p:nvSpPr>
        <p:spPr/>
        <p:txBody>
          <a:bodyPr>
            <a:normAutofit/>
          </a:bodyPr>
          <a:lstStyle/>
          <a:p>
            <a:r>
              <a:rPr lang="en-US" dirty="0" smtClean="0"/>
              <a:t>Generated an ensemble of trees</a:t>
            </a:r>
          </a:p>
          <a:p>
            <a:r>
              <a:rPr lang="en-US" dirty="0" smtClean="0"/>
              <a:t>Not every tree was trained on same features and same instances</a:t>
            </a:r>
            <a:endParaRPr lang="en-US" dirty="0"/>
          </a:p>
          <a:p>
            <a:pPr lvl="1"/>
            <a:r>
              <a:rPr lang="en-US" dirty="0"/>
              <a:t>Selected </a:t>
            </a:r>
            <a:r>
              <a:rPr lang="en-US" dirty="0" err="1"/>
              <a:t>Sqrt</a:t>
            </a:r>
            <a:r>
              <a:rPr lang="en-US" dirty="0"/>
              <a:t>(n) features out of n total</a:t>
            </a:r>
          </a:p>
          <a:p>
            <a:pPr lvl="1"/>
            <a:r>
              <a:rPr lang="en-US" dirty="0"/>
              <a:t>If </a:t>
            </a:r>
            <a:r>
              <a:rPr lang="en-US" dirty="0" err="1"/>
              <a:t>Sqrt</a:t>
            </a:r>
            <a:r>
              <a:rPr lang="en-US" dirty="0"/>
              <a:t>(n) &lt; 1, then Log</a:t>
            </a:r>
            <a:r>
              <a:rPr lang="en-US" baseline="-25000" dirty="0"/>
              <a:t>2</a:t>
            </a:r>
            <a:r>
              <a:rPr lang="en-US" dirty="0"/>
              <a:t>(n) + </a:t>
            </a:r>
            <a:r>
              <a:rPr lang="en-US" dirty="0" smtClean="0"/>
              <a:t>1</a:t>
            </a:r>
          </a:p>
          <a:p>
            <a:r>
              <a:rPr lang="en-US" dirty="0" smtClean="0"/>
              <a:t>Majority voting from all tree predictions</a:t>
            </a:r>
          </a:p>
          <a:p>
            <a:r>
              <a:rPr lang="en-US" dirty="0" smtClean="0"/>
              <a:t>No pruning of trees</a:t>
            </a:r>
          </a:p>
          <a:p>
            <a:r>
              <a:rPr lang="en-US" dirty="0" smtClean="0"/>
              <a:t>Generated trees with/without threading</a:t>
            </a:r>
          </a:p>
        </p:txBody>
      </p:sp>
    </p:spTree>
    <p:extLst>
      <p:ext uri="{BB962C8B-B14F-4D97-AF65-F5344CB8AC3E}">
        <p14:creationId xmlns:p14="http://schemas.microsoft.com/office/powerpoint/2010/main" val="1234387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Read/Write data to Cassandra</a:t>
            </a:r>
            <a:endParaRPr lang="en-US" dirty="0"/>
          </a:p>
        </p:txBody>
      </p:sp>
      <p:sp>
        <p:nvSpPr>
          <p:cNvPr id="3" name="Content Placeholder 2"/>
          <p:cNvSpPr>
            <a:spLocks noGrp="1"/>
          </p:cNvSpPr>
          <p:nvPr>
            <p:ph idx="1"/>
          </p:nvPr>
        </p:nvSpPr>
        <p:spPr/>
        <p:txBody>
          <a:bodyPr>
            <a:normAutofit/>
          </a:bodyPr>
          <a:lstStyle/>
          <a:p>
            <a:r>
              <a:rPr lang="en-US" dirty="0" smtClean="0"/>
              <a:t>A columnar NoSQL database</a:t>
            </a:r>
          </a:p>
          <a:p>
            <a:r>
              <a:rPr lang="en-US" dirty="0" smtClean="0"/>
              <a:t>Learning a model is a time taking process</a:t>
            </a:r>
          </a:p>
          <a:p>
            <a:r>
              <a:rPr lang="en-US" dirty="0" smtClean="0"/>
              <a:t>We can save this time by serializing the trained random forest</a:t>
            </a:r>
          </a:p>
          <a:p>
            <a:r>
              <a:rPr lang="en-US" dirty="0" smtClean="0"/>
              <a:t>The serialized forest can then be used to run predictions on test data</a:t>
            </a:r>
          </a:p>
        </p:txBody>
      </p:sp>
    </p:spTree>
    <p:extLst>
      <p:ext uri="{BB962C8B-B14F-4D97-AF65-F5344CB8AC3E}">
        <p14:creationId xmlns:p14="http://schemas.microsoft.com/office/powerpoint/2010/main" val="151800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Distribute Tree Generation</a:t>
            </a:r>
            <a:endParaRPr lang="en-US" dirty="0"/>
          </a:p>
        </p:txBody>
      </p:sp>
      <p:sp>
        <p:nvSpPr>
          <p:cNvPr id="3" name="Content Placeholder 2"/>
          <p:cNvSpPr>
            <a:spLocks noGrp="1"/>
          </p:cNvSpPr>
          <p:nvPr>
            <p:ph idx="1"/>
          </p:nvPr>
        </p:nvSpPr>
        <p:spPr/>
        <p:txBody>
          <a:bodyPr>
            <a:normAutofit/>
          </a:bodyPr>
          <a:lstStyle/>
          <a:p>
            <a:r>
              <a:rPr lang="en-US" dirty="0" smtClean="0"/>
              <a:t>Makes these algorithms scalable</a:t>
            </a:r>
          </a:p>
          <a:p>
            <a:r>
              <a:rPr lang="en-US" dirty="0" smtClean="0"/>
              <a:t>Building trees on one machine is constrained by time and resources</a:t>
            </a:r>
          </a:p>
          <a:p>
            <a:r>
              <a:rPr lang="en-US" dirty="0" smtClean="0"/>
              <a:t>If we have a cluster, each node can grow one tree</a:t>
            </a:r>
          </a:p>
          <a:p>
            <a:r>
              <a:rPr lang="en-US" dirty="0" smtClean="0"/>
              <a:t>Later, we take majority vote from each of them</a:t>
            </a:r>
          </a:p>
          <a:p>
            <a:r>
              <a:rPr lang="en-US" dirty="0" smtClean="0"/>
              <a:t>Implemented this logic using MapReduce</a:t>
            </a:r>
          </a:p>
        </p:txBody>
      </p:sp>
    </p:spTree>
    <p:extLst>
      <p:ext uri="{BB962C8B-B14F-4D97-AF65-F5344CB8AC3E}">
        <p14:creationId xmlns:p14="http://schemas.microsoft.com/office/powerpoint/2010/main" val="1732489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Processing tree in Main Memory</a:t>
            </a:r>
            <a:endParaRPr lang="en-US" dirty="0"/>
          </a:p>
        </p:txBody>
      </p:sp>
      <p:sp>
        <p:nvSpPr>
          <p:cNvPr id="3" name="Content Placeholder 2"/>
          <p:cNvSpPr>
            <a:spLocks noGrp="1"/>
          </p:cNvSpPr>
          <p:nvPr>
            <p:ph idx="1"/>
          </p:nvPr>
        </p:nvSpPr>
        <p:spPr/>
        <p:txBody>
          <a:bodyPr>
            <a:normAutofit/>
          </a:bodyPr>
          <a:lstStyle/>
          <a:p>
            <a:r>
              <a:rPr lang="en-US" dirty="0" smtClean="0"/>
              <a:t>MapReduce is sequential process</a:t>
            </a:r>
          </a:p>
          <a:p>
            <a:r>
              <a:rPr lang="en-US" dirty="0" smtClean="0"/>
              <a:t>Involves reading and writing to disk for each step</a:t>
            </a:r>
          </a:p>
          <a:p>
            <a:r>
              <a:rPr lang="en-US" dirty="0" smtClean="0"/>
              <a:t>Spark can speed up this process due to in memory processing</a:t>
            </a:r>
          </a:p>
          <a:p>
            <a:r>
              <a:rPr lang="en-US" dirty="0" smtClean="0"/>
              <a:t>Implemented this logic using MapReduce</a:t>
            </a:r>
          </a:p>
        </p:txBody>
      </p:sp>
    </p:spTree>
    <p:extLst>
      <p:ext uri="{BB962C8B-B14F-4D97-AF65-F5344CB8AC3E}">
        <p14:creationId xmlns:p14="http://schemas.microsoft.com/office/powerpoint/2010/main" val="331600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84241828"/>
              </p:ext>
            </p:extLst>
          </p:nvPr>
        </p:nvGraphicFramePr>
        <p:xfrm>
          <a:off x="1024128" y="1344168"/>
          <a:ext cx="7223761" cy="4882896"/>
        </p:xfrm>
        <a:graphic>
          <a:graphicData uri="http://schemas.openxmlformats.org/drawingml/2006/table">
            <a:tbl>
              <a:tblPr>
                <a:tableStyleId>{5C22544A-7EE6-4342-B048-85BDC9FD1C3A}</a:tableStyleId>
              </a:tblPr>
              <a:tblGrid>
                <a:gridCol w="4416145"/>
                <a:gridCol w="1403808"/>
                <a:gridCol w="1403808"/>
              </a:tblGrid>
              <a:tr h="438912">
                <a:tc>
                  <a:txBody>
                    <a:bodyPr/>
                    <a:lstStyle/>
                    <a:p>
                      <a:pPr algn="l" fontAlgn="b"/>
                      <a:r>
                        <a:rPr lang="en-US" sz="2400" b="1" u="none" strike="noStrike" dirty="0">
                          <a:effectLst/>
                        </a:rPr>
                        <a:t>Classifier</a:t>
                      </a:r>
                      <a:endParaRPr lang="en-US" sz="24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400" b="1" u="none" strike="noStrike" dirty="0">
                          <a:effectLst/>
                        </a:rPr>
                        <a:t>Trees</a:t>
                      </a:r>
                      <a:endParaRPr lang="en-US" sz="24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400" b="1" u="none" strike="noStrike" dirty="0">
                          <a:effectLst/>
                        </a:rPr>
                        <a:t>Accuracy</a:t>
                      </a:r>
                      <a:endParaRPr lang="en-US" sz="2400" b="1" i="0" u="none" strike="noStrike" dirty="0">
                        <a:solidFill>
                          <a:srgbClr val="000000"/>
                        </a:solidFill>
                        <a:effectLst/>
                        <a:latin typeface="Calibri" panose="020F0502020204030204" pitchFamily="34" charset="0"/>
                      </a:endParaRPr>
                    </a:p>
                  </a:txBody>
                  <a:tcPr marL="7620" marR="7620" marT="7620" marB="0" anchor="b"/>
                </a:tc>
              </a:tr>
              <a:tr h="438912">
                <a:tc>
                  <a:txBody>
                    <a:bodyPr/>
                    <a:lstStyle/>
                    <a:p>
                      <a:pPr algn="l" fontAlgn="b"/>
                      <a:r>
                        <a:rPr lang="en-US" sz="2400" b="1" u="none" strike="noStrike">
                          <a:effectLst/>
                        </a:rPr>
                        <a:t>Decision Tree</a:t>
                      </a:r>
                      <a:endParaRPr lang="en-US" sz="24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2400" b="1" u="none" strike="noStrike" dirty="0">
                          <a:effectLst/>
                        </a:rPr>
                        <a:t>1</a:t>
                      </a:r>
                      <a:endParaRPr lang="en-US" sz="24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2400" b="1" i="0" u="none" strike="noStrike" dirty="0" smtClean="0">
                          <a:solidFill>
                            <a:srgbClr val="000000"/>
                          </a:solidFill>
                          <a:effectLst/>
                          <a:latin typeface="Calibri" panose="020F0502020204030204" pitchFamily="34" charset="0"/>
                        </a:rPr>
                        <a:t>48.54%</a:t>
                      </a:r>
                      <a:endParaRPr lang="en-US" sz="2400" b="1" i="0" u="none" strike="noStrike" dirty="0">
                        <a:solidFill>
                          <a:srgbClr val="000000"/>
                        </a:solidFill>
                        <a:effectLst/>
                        <a:latin typeface="Calibri" panose="020F0502020204030204" pitchFamily="34" charset="0"/>
                      </a:endParaRPr>
                    </a:p>
                  </a:txBody>
                  <a:tcPr marL="7620" marR="7620" marT="7620" marB="0" anchor="b"/>
                </a:tc>
              </a:tr>
              <a:tr h="438912">
                <a:tc>
                  <a:txBody>
                    <a:bodyPr/>
                    <a:lstStyle/>
                    <a:p>
                      <a:pPr algn="l" fontAlgn="b"/>
                      <a:endParaRPr lang="en-US" sz="24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US" sz="24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endParaRPr lang="en-US" sz="2400" b="1" i="0" u="none" strike="noStrike" dirty="0">
                        <a:solidFill>
                          <a:srgbClr val="000000"/>
                        </a:solidFill>
                        <a:effectLst/>
                        <a:latin typeface="Calibri" panose="020F0502020204030204" pitchFamily="34" charset="0"/>
                      </a:endParaRPr>
                    </a:p>
                  </a:txBody>
                  <a:tcPr marL="7620" marR="7620" marT="7620" marB="0" anchor="b"/>
                </a:tc>
              </a:tr>
              <a:tr h="438912">
                <a:tc>
                  <a:txBody>
                    <a:bodyPr/>
                    <a:lstStyle/>
                    <a:p>
                      <a:pPr algn="l" fontAlgn="b"/>
                      <a:r>
                        <a:rPr lang="en-US" sz="2400" b="1" u="none" strike="noStrike" dirty="0">
                          <a:effectLst/>
                        </a:rPr>
                        <a:t>Random </a:t>
                      </a:r>
                      <a:r>
                        <a:rPr lang="en-US" sz="2400" b="1" u="none" strike="noStrike" dirty="0" smtClean="0">
                          <a:effectLst/>
                        </a:rPr>
                        <a:t>Forest </a:t>
                      </a:r>
                      <a:endParaRPr lang="en-US" sz="24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400" b="1" u="none" strike="noStrike" dirty="0" smtClean="0">
                          <a:effectLst/>
                        </a:rPr>
                        <a:t>6</a:t>
                      </a:r>
                      <a:endParaRPr lang="en-US" sz="24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2400" b="1" i="0" u="none" strike="noStrike" dirty="0" smtClean="0">
                          <a:solidFill>
                            <a:srgbClr val="000000"/>
                          </a:solidFill>
                          <a:effectLst/>
                          <a:latin typeface="Calibri" panose="020F0502020204030204" pitchFamily="34" charset="0"/>
                        </a:rPr>
                        <a:t>52.39%</a:t>
                      </a:r>
                      <a:endParaRPr lang="en-US" sz="2400" b="1" i="0" u="none" strike="noStrike" dirty="0">
                        <a:solidFill>
                          <a:srgbClr val="000000"/>
                        </a:solidFill>
                        <a:effectLst/>
                        <a:latin typeface="Calibri" panose="020F0502020204030204" pitchFamily="34" charset="0"/>
                      </a:endParaRPr>
                    </a:p>
                  </a:txBody>
                  <a:tcPr marL="7620" marR="7620" marT="7620" marB="0" anchor="b"/>
                </a:tc>
              </a:tr>
              <a:tr h="457200">
                <a:tc>
                  <a:txBody>
                    <a:bodyPr/>
                    <a:lstStyle/>
                    <a:p>
                      <a:pPr algn="l" fontAlgn="b"/>
                      <a:endParaRPr lang="en-US" sz="24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US" sz="24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endParaRPr lang="en-US" sz="2400" b="1" i="0" u="none" strike="noStrike" dirty="0">
                        <a:solidFill>
                          <a:srgbClr val="000000"/>
                        </a:solidFill>
                        <a:effectLst/>
                        <a:latin typeface="Calibri" panose="020F0502020204030204" pitchFamily="34" charset="0"/>
                      </a:endParaRPr>
                    </a:p>
                  </a:txBody>
                  <a:tcPr marL="7620" marR="7620" marT="7620" marB="0" anchor="b"/>
                </a:tc>
              </a:tr>
              <a:tr h="457200">
                <a:tc>
                  <a:txBody>
                    <a:bodyPr/>
                    <a:lstStyle/>
                    <a:p>
                      <a:pPr algn="l" fontAlgn="b"/>
                      <a:r>
                        <a:rPr lang="en-US" sz="2400" b="1" i="0" u="none" strike="noStrike" dirty="0" smtClean="0">
                          <a:solidFill>
                            <a:srgbClr val="000000"/>
                          </a:solidFill>
                          <a:effectLst/>
                          <a:latin typeface="Calibri" panose="020F0502020204030204" pitchFamily="34" charset="0"/>
                        </a:rPr>
                        <a:t>Random Forest with Map Reduce</a:t>
                      </a:r>
                      <a:endParaRPr lang="en-US" sz="24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400" b="1" u="none" strike="noStrike" dirty="0">
                          <a:effectLst/>
                        </a:rPr>
                        <a:t>6</a:t>
                      </a:r>
                      <a:endParaRPr lang="en-US" sz="24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2400" b="1" i="0" u="none" strike="noStrike" dirty="0" smtClean="0">
                          <a:solidFill>
                            <a:srgbClr val="000000"/>
                          </a:solidFill>
                          <a:effectLst/>
                          <a:latin typeface="Calibri" panose="020F0502020204030204" pitchFamily="34" charset="0"/>
                        </a:rPr>
                        <a:t>52.68%</a:t>
                      </a:r>
                      <a:endParaRPr lang="en-US" sz="2400" b="1" i="0" u="none" strike="noStrike" dirty="0">
                        <a:solidFill>
                          <a:srgbClr val="000000"/>
                        </a:solidFill>
                        <a:effectLst/>
                        <a:latin typeface="Calibri" panose="020F0502020204030204" pitchFamily="34" charset="0"/>
                      </a:endParaRPr>
                    </a:p>
                  </a:txBody>
                  <a:tcPr marL="7620" marR="7620" marT="7620" marB="0" anchor="b"/>
                </a:tc>
              </a:tr>
              <a:tr h="438912">
                <a:tc>
                  <a:txBody>
                    <a:bodyPr/>
                    <a:lstStyle/>
                    <a:p>
                      <a:pPr algn="l" fontAlgn="b"/>
                      <a:endParaRPr lang="en-US" sz="24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US" sz="24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endParaRPr lang="en-US" sz="2400" b="1" i="0" u="none" strike="noStrike" dirty="0">
                        <a:solidFill>
                          <a:srgbClr val="000000"/>
                        </a:solidFill>
                        <a:effectLst/>
                        <a:latin typeface="Calibri" panose="020F0502020204030204" pitchFamily="34" charset="0"/>
                      </a:endParaRPr>
                    </a:p>
                  </a:txBody>
                  <a:tcPr marL="7620" marR="7620" marT="7620" marB="0" anchor="b"/>
                </a:tc>
              </a:tr>
              <a:tr h="438912">
                <a:tc>
                  <a:txBody>
                    <a:bodyPr/>
                    <a:lstStyle/>
                    <a:p>
                      <a:pPr algn="l" fontAlgn="b"/>
                      <a:r>
                        <a:rPr lang="en-US" sz="2400" b="1" u="none" strike="noStrike" dirty="0">
                          <a:effectLst/>
                        </a:rPr>
                        <a:t>Random Forest with </a:t>
                      </a:r>
                      <a:r>
                        <a:rPr lang="en-US" sz="2400" b="1" u="none" strike="noStrike" dirty="0" smtClean="0">
                          <a:effectLst/>
                        </a:rPr>
                        <a:t>Scala</a:t>
                      </a:r>
                      <a:endParaRPr lang="en-US" sz="24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400" b="1" u="none" strike="noStrike" dirty="0">
                          <a:effectLst/>
                        </a:rPr>
                        <a:t>2</a:t>
                      </a:r>
                      <a:endParaRPr lang="en-US" sz="24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2400" b="1" i="0" u="none" strike="noStrike" dirty="0" smtClean="0">
                          <a:solidFill>
                            <a:srgbClr val="000000"/>
                          </a:solidFill>
                          <a:effectLst/>
                          <a:latin typeface="Calibri" panose="020F0502020204030204" pitchFamily="34" charset="0"/>
                        </a:rPr>
                        <a:t>55.34%</a:t>
                      </a:r>
                      <a:endParaRPr lang="en-US" sz="2400" b="1" i="0" u="none" strike="noStrike" dirty="0">
                        <a:solidFill>
                          <a:srgbClr val="000000"/>
                        </a:solidFill>
                        <a:effectLst/>
                        <a:latin typeface="Calibri" panose="020F0502020204030204" pitchFamily="34" charset="0"/>
                      </a:endParaRPr>
                    </a:p>
                  </a:txBody>
                  <a:tcPr marL="7620" marR="7620" marT="7620" marB="0" anchor="b"/>
                </a:tc>
              </a:tr>
              <a:tr h="438912">
                <a:tc>
                  <a:txBody>
                    <a:bodyPr/>
                    <a:lstStyle/>
                    <a:p>
                      <a:pPr algn="l" fontAlgn="b"/>
                      <a:endParaRPr lang="en-US" sz="24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2400" b="1" u="none" strike="noStrike" dirty="0">
                          <a:effectLst/>
                        </a:rPr>
                        <a:t>4</a:t>
                      </a:r>
                      <a:endParaRPr lang="en-US" sz="24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2400" b="1" i="0" u="none" strike="noStrike" dirty="0" smtClean="0">
                          <a:solidFill>
                            <a:srgbClr val="000000"/>
                          </a:solidFill>
                          <a:effectLst/>
                          <a:latin typeface="Calibri" panose="020F0502020204030204" pitchFamily="34" charset="0"/>
                        </a:rPr>
                        <a:t>55.67%</a:t>
                      </a:r>
                      <a:endParaRPr lang="en-US" sz="2400" b="1" i="0" u="none" strike="noStrike" dirty="0">
                        <a:solidFill>
                          <a:srgbClr val="000000"/>
                        </a:solidFill>
                        <a:effectLst/>
                        <a:latin typeface="Calibri" panose="020F0502020204030204" pitchFamily="34" charset="0"/>
                      </a:endParaRPr>
                    </a:p>
                  </a:txBody>
                  <a:tcPr marL="7620" marR="7620" marT="7620" marB="0" anchor="b"/>
                </a:tc>
              </a:tr>
              <a:tr h="457200">
                <a:tc>
                  <a:txBody>
                    <a:bodyPr/>
                    <a:lstStyle/>
                    <a:p>
                      <a:pPr algn="l" fontAlgn="b"/>
                      <a:endParaRPr lang="en-US" sz="24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2400" b="1" u="none" strike="noStrike" dirty="0">
                          <a:effectLst/>
                        </a:rPr>
                        <a:t>6</a:t>
                      </a:r>
                      <a:endParaRPr lang="en-US" sz="24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2400" b="1" i="0" u="none" strike="noStrike" dirty="0" smtClean="0">
                          <a:solidFill>
                            <a:srgbClr val="00B050"/>
                          </a:solidFill>
                          <a:effectLst/>
                          <a:latin typeface="Calibri" panose="020F0502020204030204" pitchFamily="34" charset="0"/>
                        </a:rPr>
                        <a:t>56.06%</a:t>
                      </a:r>
                      <a:endParaRPr lang="en-US" sz="2400" b="1" i="0" u="none" strike="noStrike" dirty="0">
                        <a:solidFill>
                          <a:srgbClr val="00B050"/>
                        </a:solidFill>
                        <a:effectLst/>
                        <a:latin typeface="Calibri" panose="020F0502020204030204" pitchFamily="34" charset="0"/>
                      </a:endParaRPr>
                    </a:p>
                  </a:txBody>
                  <a:tcPr marL="7620" marR="7620" marT="7620" marB="0" anchor="b"/>
                </a:tc>
              </a:tr>
              <a:tr h="438912">
                <a:tc>
                  <a:txBody>
                    <a:bodyPr/>
                    <a:lstStyle/>
                    <a:p>
                      <a:pPr algn="l" fontAlgn="b"/>
                      <a:endParaRPr lang="en-US" sz="24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2400" b="1" u="none" strike="noStrike" dirty="0">
                          <a:effectLst/>
                        </a:rPr>
                        <a:t>8</a:t>
                      </a:r>
                      <a:endParaRPr lang="en-US" sz="24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2400" b="1" i="0" u="none" strike="noStrike" dirty="0" smtClean="0">
                          <a:solidFill>
                            <a:srgbClr val="000000"/>
                          </a:solidFill>
                          <a:effectLst/>
                          <a:latin typeface="Calibri" panose="020F0502020204030204" pitchFamily="34" charset="0"/>
                        </a:rPr>
                        <a:t>55.73%</a:t>
                      </a:r>
                      <a:endParaRPr lang="en-US" sz="2400" b="1" i="0" u="none" strike="noStrike" dirty="0">
                        <a:solidFill>
                          <a:srgbClr val="000000"/>
                        </a:solidFill>
                        <a:effectLst/>
                        <a:latin typeface="Calibri" panose="020F0502020204030204" pitchFamily="34" charset="0"/>
                      </a:endParaRPr>
                    </a:p>
                  </a:txBody>
                  <a:tcPr marL="7620" marR="7620" marT="7620" marB="0" anchor="b"/>
                </a:tc>
              </a:tr>
            </a:tbl>
          </a:graphicData>
        </a:graphic>
      </p:graphicFrame>
    </p:spTree>
    <p:extLst>
      <p:ext uri="{BB962C8B-B14F-4D97-AF65-F5344CB8AC3E}">
        <p14:creationId xmlns:p14="http://schemas.microsoft.com/office/powerpoint/2010/main" val="2777363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a:xfrm>
            <a:off x="457200" y="1600200"/>
            <a:ext cx="8229600" cy="5074920"/>
          </a:xfrm>
        </p:spPr>
        <p:txBody>
          <a:bodyPr/>
          <a:lstStyle/>
          <a:p>
            <a:r>
              <a:rPr lang="en-US" dirty="0" smtClean="0"/>
              <a:t>Confusion Matrix</a:t>
            </a:r>
          </a:p>
          <a:p>
            <a:pPr lvl="1"/>
            <a:r>
              <a:rPr lang="en-US" dirty="0" smtClean="0"/>
              <a:t>3654 instances</a:t>
            </a:r>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2870724135"/>
              </p:ext>
            </p:extLst>
          </p:nvPr>
        </p:nvGraphicFramePr>
        <p:xfrm>
          <a:off x="1232813" y="2827692"/>
          <a:ext cx="6844628" cy="3148337"/>
        </p:xfrm>
        <a:graphic>
          <a:graphicData uri="http://schemas.openxmlformats.org/drawingml/2006/table">
            <a:tbl>
              <a:tblPr>
                <a:tableStyleId>{5C22544A-7EE6-4342-B048-85BDC9FD1C3A}</a:tableStyleId>
              </a:tblPr>
              <a:tblGrid>
                <a:gridCol w="1711157"/>
                <a:gridCol w="1711157"/>
                <a:gridCol w="1711157"/>
                <a:gridCol w="1711157"/>
              </a:tblGrid>
              <a:tr h="645151">
                <a:tc gridSpan="4">
                  <a:txBody>
                    <a:bodyPr/>
                    <a:lstStyle/>
                    <a:p>
                      <a:pPr algn="ctr" fontAlgn="b"/>
                      <a:r>
                        <a:rPr lang="en-US" sz="2400" b="1" u="none" strike="noStrike" dirty="0">
                          <a:effectLst/>
                        </a:rPr>
                        <a:t>Confusion Matrix</a:t>
                      </a:r>
                      <a:endParaRPr lang="en-US" sz="24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r>
              <a:tr h="619345">
                <a:tc rowSpan="2" gridSpan="2">
                  <a:txBody>
                    <a:bodyPr/>
                    <a:lstStyle/>
                    <a:p>
                      <a:pPr algn="l" fontAlgn="b"/>
                      <a:r>
                        <a:rPr lang="en-US" sz="2400" b="1" u="none" strike="noStrike" dirty="0">
                          <a:effectLst/>
                        </a:rPr>
                        <a:t> </a:t>
                      </a:r>
                      <a:endParaRPr lang="en-US" sz="2400" b="1" i="0" u="none" strike="noStrike" dirty="0">
                        <a:solidFill>
                          <a:srgbClr val="000000"/>
                        </a:solidFill>
                        <a:effectLst/>
                        <a:latin typeface="Calibri" panose="020F0502020204030204" pitchFamily="34" charset="0"/>
                      </a:endParaRPr>
                    </a:p>
                    <a:p>
                      <a:pPr algn="l" fontAlgn="b"/>
                      <a:r>
                        <a:rPr lang="en-US" sz="2400" b="1" u="none" strike="noStrike" dirty="0">
                          <a:effectLst/>
                        </a:rPr>
                        <a:t> </a:t>
                      </a:r>
                      <a:endParaRPr lang="en-US" sz="24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hMerge="1">
                  <a:txBody>
                    <a:bodyPr/>
                    <a:lstStyle/>
                    <a:p>
                      <a:pPr algn="l" fontAlgn="b"/>
                      <a:endParaRPr lang="en-US" sz="24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fontAlgn="b"/>
                      <a:r>
                        <a:rPr lang="en-US" sz="2400" b="1" u="none" strike="noStrike">
                          <a:effectLst/>
                        </a:rPr>
                        <a:t>Predicted</a:t>
                      </a:r>
                      <a:endParaRPr lang="en-US" sz="24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r>
              <a:tr h="619345">
                <a:tc gridSpan="2" vMerge="1">
                  <a:txBody>
                    <a:bodyPr/>
                    <a:lstStyle/>
                    <a:p>
                      <a:pPr algn="l" fontAlgn="b"/>
                      <a:endParaRPr lang="en-US" sz="24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vMerge="1">
                  <a:txBody>
                    <a:bodyPr/>
                    <a:lstStyle/>
                    <a:p>
                      <a:pPr algn="ctr" fontAlgn="b"/>
                      <a:endParaRPr lang="en-US" sz="24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1" u="none" strike="noStrike" dirty="0">
                          <a:effectLst/>
                        </a:rPr>
                        <a:t>Up</a:t>
                      </a:r>
                      <a:endParaRPr lang="en-US" sz="24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1" u="none" strike="noStrike">
                          <a:effectLst/>
                        </a:rPr>
                        <a:t>Down</a:t>
                      </a:r>
                      <a:endParaRPr lang="en-US" sz="24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19345">
                <a:tc rowSpan="2">
                  <a:txBody>
                    <a:bodyPr/>
                    <a:lstStyle/>
                    <a:p>
                      <a:pPr algn="ctr" fontAlgn="ctr"/>
                      <a:r>
                        <a:rPr lang="en-US" sz="2400" b="1" u="none" strike="noStrike" dirty="0">
                          <a:effectLst/>
                        </a:rPr>
                        <a:t>Actual</a:t>
                      </a:r>
                      <a:endParaRPr lang="en-US" sz="2400" b="1"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1" u="none" strike="noStrike" dirty="0">
                          <a:effectLst/>
                        </a:rPr>
                        <a:t>Up</a:t>
                      </a:r>
                      <a:endParaRPr lang="en-US" sz="24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1" i="0" u="none" strike="noStrike" dirty="0" smtClean="0">
                          <a:solidFill>
                            <a:srgbClr val="00B050"/>
                          </a:solidFill>
                          <a:effectLst/>
                          <a:latin typeface="Calibri" panose="020F0502020204030204" pitchFamily="34" charset="0"/>
                        </a:rPr>
                        <a:t>892</a:t>
                      </a:r>
                      <a:endParaRPr lang="en-US" sz="2400" b="1" i="0" u="none" strike="noStrike" dirty="0">
                        <a:solidFill>
                          <a:srgbClr val="00B05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1" u="none" strike="noStrike" dirty="0">
                          <a:effectLst/>
                        </a:rPr>
                        <a:t> </a:t>
                      </a:r>
                      <a:r>
                        <a:rPr lang="en-US" sz="2400" b="1" u="none" strike="noStrike" dirty="0" smtClean="0">
                          <a:solidFill>
                            <a:srgbClr val="FF0000"/>
                          </a:solidFill>
                          <a:effectLst/>
                        </a:rPr>
                        <a:t>701</a:t>
                      </a:r>
                      <a:endParaRPr lang="en-US" sz="2400" b="1" i="0" u="none" strike="noStrike" dirty="0">
                        <a:solidFill>
                          <a:srgbClr val="FF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5151">
                <a:tc vMerge="1">
                  <a:txBody>
                    <a:bodyPr/>
                    <a:lstStyle/>
                    <a:p>
                      <a:endParaRPr lang="en-US"/>
                    </a:p>
                  </a:txBody>
                  <a:tcPr/>
                </a:tc>
                <a:tc>
                  <a:txBody>
                    <a:bodyPr/>
                    <a:lstStyle/>
                    <a:p>
                      <a:pPr algn="ctr" fontAlgn="b"/>
                      <a:r>
                        <a:rPr lang="en-US" sz="2400" b="1" u="none" strike="noStrike" dirty="0">
                          <a:effectLst/>
                        </a:rPr>
                        <a:t>Down</a:t>
                      </a:r>
                      <a:endParaRPr lang="en-US" sz="24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1" u="none" strike="noStrike" dirty="0">
                          <a:effectLst/>
                        </a:rPr>
                        <a:t> </a:t>
                      </a:r>
                      <a:r>
                        <a:rPr lang="en-US" sz="2400" b="1" u="none" strike="noStrike" dirty="0" smtClean="0">
                          <a:solidFill>
                            <a:srgbClr val="FF0000"/>
                          </a:solidFill>
                          <a:effectLst/>
                        </a:rPr>
                        <a:t>907</a:t>
                      </a:r>
                      <a:endParaRPr lang="en-US" sz="2400" b="1" i="0" u="none" strike="noStrike" dirty="0">
                        <a:solidFill>
                          <a:srgbClr val="FF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1" u="none" strike="noStrike" dirty="0">
                          <a:effectLst/>
                        </a:rPr>
                        <a:t> </a:t>
                      </a:r>
                      <a:r>
                        <a:rPr lang="en-US" sz="2400" b="1" u="none" strike="noStrike" dirty="0" smtClean="0">
                          <a:solidFill>
                            <a:srgbClr val="00B050"/>
                          </a:solidFill>
                          <a:effectLst/>
                        </a:rPr>
                        <a:t>1154</a:t>
                      </a:r>
                      <a:endParaRPr lang="en-US" sz="2400" b="1" i="0" u="none" strike="noStrike" dirty="0">
                        <a:solidFill>
                          <a:srgbClr val="00B05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4335562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normAutofit lnSpcReduction="10000"/>
          </a:bodyPr>
          <a:lstStyle/>
          <a:p>
            <a:r>
              <a:rPr lang="en-US" dirty="0" smtClean="0"/>
              <a:t>Random Forest gave better results than Decision Trees</a:t>
            </a:r>
          </a:p>
          <a:p>
            <a:r>
              <a:rPr lang="en-US" dirty="0" smtClean="0"/>
              <a:t>Without bootstrapping, the results varied a lot</a:t>
            </a:r>
          </a:p>
          <a:p>
            <a:r>
              <a:rPr lang="en-US" dirty="0" smtClean="0"/>
              <a:t>Bootstrapping gave a chance to think about improving features</a:t>
            </a:r>
          </a:p>
          <a:p>
            <a:r>
              <a:rPr lang="en-US" dirty="0" smtClean="0"/>
              <a:t>Number of trees</a:t>
            </a:r>
          </a:p>
          <a:p>
            <a:pPr lvl="1"/>
            <a:r>
              <a:rPr lang="en-US" dirty="0" smtClean="0"/>
              <a:t>Less trees give erratic results</a:t>
            </a:r>
          </a:p>
          <a:p>
            <a:pPr lvl="1"/>
            <a:r>
              <a:rPr lang="en-US" dirty="0" smtClean="0"/>
              <a:t>More trees freezes machine</a:t>
            </a:r>
          </a:p>
          <a:p>
            <a:pPr lvl="1"/>
            <a:r>
              <a:rPr lang="en-US" dirty="0" smtClean="0"/>
              <a:t>Optimum number for me was 6</a:t>
            </a:r>
            <a:endParaRPr lang="en-US" dirty="0"/>
          </a:p>
        </p:txBody>
      </p:sp>
    </p:spTree>
    <p:extLst>
      <p:ext uri="{BB962C8B-B14F-4D97-AF65-F5344CB8AC3E}">
        <p14:creationId xmlns:p14="http://schemas.microsoft.com/office/powerpoint/2010/main" val="33563179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a:t>
            </a:r>
            <a:r>
              <a:rPr lang="en-US" dirty="0" smtClean="0"/>
              <a:t>Analysis &amp; Challenges</a:t>
            </a:r>
            <a:endParaRPr lang="en-US" dirty="0"/>
          </a:p>
        </p:txBody>
      </p:sp>
      <p:sp>
        <p:nvSpPr>
          <p:cNvPr id="3" name="Content Placeholder 2"/>
          <p:cNvSpPr>
            <a:spLocks noGrp="1"/>
          </p:cNvSpPr>
          <p:nvPr>
            <p:ph idx="1"/>
          </p:nvPr>
        </p:nvSpPr>
        <p:spPr/>
        <p:txBody>
          <a:bodyPr/>
          <a:lstStyle/>
          <a:p>
            <a:r>
              <a:rPr lang="en-US" dirty="0" smtClean="0"/>
              <a:t>Feature Extraction</a:t>
            </a:r>
          </a:p>
          <a:p>
            <a:pPr lvl="1"/>
            <a:r>
              <a:rPr lang="en-US" dirty="0" smtClean="0"/>
              <a:t>Existing features are pretty simple to extract</a:t>
            </a:r>
          </a:p>
          <a:p>
            <a:pPr lvl="1"/>
            <a:r>
              <a:rPr lang="en-US" dirty="0" smtClean="0"/>
              <a:t>Might need some complex features</a:t>
            </a:r>
          </a:p>
          <a:p>
            <a:pPr lvl="1"/>
            <a:r>
              <a:rPr lang="en-US" dirty="0" smtClean="0"/>
              <a:t>Features with orthogonality</a:t>
            </a:r>
          </a:p>
          <a:p>
            <a:pPr lvl="1"/>
            <a:r>
              <a:rPr lang="en-US" dirty="0" smtClean="0"/>
              <a:t>May require domain knowledge</a:t>
            </a:r>
            <a:endParaRPr lang="en-US" dirty="0"/>
          </a:p>
          <a:p>
            <a:pPr lvl="1"/>
            <a:endParaRPr lang="en-US" dirty="0"/>
          </a:p>
        </p:txBody>
      </p:sp>
    </p:spTree>
    <p:extLst>
      <p:ext uri="{BB962C8B-B14F-4D97-AF65-F5344CB8AC3E}">
        <p14:creationId xmlns:p14="http://schemas.microsoft.com/office/powerpoint/2010/main" val="16348237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Analysis &amp; Challenges</a:t>
            </a:r>
            <a:endParaRPr lang="en-US" dirty="0"/>
          </a:p>
        </p:txBody>
      </p:sp>
      <p:sp>
        <p:nvSpPr>
          <p:cNvPr id="3" name="Content Placeholder 2"/>
          <p:cNvSpPr>
            <a:spLocks noGrp="1"/>
          </p:cNvSpPr>
          <p:nvPr>
            <p:ph idx="1"/>
          </p:nvPr>
        </p:nvSpPr>
        <p:spPr/>
        <p:txBody>
          <a:bodyPr/>
          <a:lstStyle/>
          <a:p>
            <a:r>
              <a:rPr lang="en-US" dirty="0" smtClean="0"/>
              <a:t>Requires deeper insights</a:t>
            </a:r>
          </a:p>
          <a:p>
            <a:pPr lvl="1"/>
            <a:r>
              <a:rPr lang="en-US" dirty="0"/>
              <a:t>It was </a:t>
            </a:r>
            <a:r>
              <a:rPr lang="en-US" dirty="0" smtClean="0"/>
              <a:t>relatively easy </a:t>
            </a:r>
            <a:r>
              <a:rPr lang="en-US" dirty="0"/>
              <a:t>to reach from </a:t>
            </a:r>
            <a:r>
              <a:rPr lang="en-US" dirty="0" smtClean="0"/>
              <a:t>initial 30</a:t>
            </a:r>
            <a:r>
              <a:rPr lang="en-US" dirty="0"/>
              <a:t>% accuracy to 48% accuracy</a:t>
            </a:r>
          </a:p>
          <a:p>
            <a:pPr lvl="1"/>
            <a:r>
              <a:rPr lang="en-US" dirty="0"/>
              <a:t>Was very hard to reach 54% accuracy</a:t>
            </a:r>
          </a:p>
          <a:p>
            <a:pPr lvl="1"/>
            <a:r>
              <a:rPr lang="en-US" dirty="0" smtClean="0"/>
              <a:t>Some features </a:t>
            </a:r>
            <a:r>
              <a:rPr lang="en-US" dirty="0"/>
              <a:t>might not be </a:t>
            </a:r>
            <a:r>
              <a:rPr lang="en-US" dirty="0" smtClean="0"/>
              <a:t>relevant</a:t>
            </a:r>
            <a:endParaRPr lang="en-US" dirty="0" smtClean="0"/>
          </a:p>
          <a:p>
            <a:r>
              <a:rPr lang="en-US" dirty="0" smtClean="0"/>
              <a:t>More data brings more noise</a:t>
            </a:r>
          </a:p>
          <a:p>
            <a:pPr lvl="1"/>
            <a:r>
              <a:rPr lang="en-US" dirty="0" smtClean="0"/>
              <a:t>For small datasets, results were better for me</a:t>
            </a:r>
          </a:p>
          <a:p>
            <a:pPr lvl="1"/>
            <a:r>
              <a:rPr lang="en-US" dirty="0" smtClean="0"/>
              <a:t>For larger datasets, results degraded</a:t>
            </a:r>
            <a:endParaRPr lang="en-US" dirty="0" smtClean="0"/>
          </a:p>
          <a:p>
            <a:pPr lvl="1"/>
            <a:endParaRPr lang="en-US" dirty="0"/>
          </a:p>
          <a:p>
            <a:pPr lvl="1"/>
            <a:endParaRPr lang="en-US" dirty="0"/>
          </a:p>
        </p:txBody>
      </p:sp>
    </p:spTree>
    <p:extLst>
      <p:ext uri="{BB962C8B-B14F-4D97-AF65-F5344CB8AC3E}">
        <p14:creationId xmlns:p14="http://schemas.microsoft.com/office/powerpoint/2010/main" val="26987650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Error Analysis &amp; Challenges</a:t>
            </a:r>
            <a:endParaRPr lang="en-US" dirty="0"/>
          </a:p>
        </p:txBody>
      </p:sp>
      <p:sp>
        <p:nvSpPr>
          <p:cNvPr id="3" name="Content Placeholder 2"/>
          <p:cNvSpPr>
            <a:spLocks noGrp="1"/>
          </p:cNvSpPr>
          <p:nvPr>
            <p:ph idx="1"/>
          </p:nvPr>
        </p:nvSpPr>
        <p:spPr/>
        <p:txBody>
          <a:bodyPr/>
          <a:lstStyle/>
          <a:p>
            <a:r>
              <a:rPr lang="en-US" dirty="0" smtClean="0"/>
              <a:t>Identifying </a:t>
            </a:r>
            <a:r>
              <a:rPr lang="en-US" b="1" dirty="0" smtClean="0"/>
              <a:t>orthogonal</a:t>
            </a:r>
            <a:r>
              <a:rPr lang="en-US" dirty="0" smtClean="0"/>
              <a:t> features is difficult</a:t>
            </a:r>
          </a:p>
          <a:p>
            <a:pPr lvl="1"/>
            <a:r>
              <a:rPr lang="en-US" dirty="0" smtClean="0"/>
              <a:t>Every new feature reveals some insight but also introduces noise in the system</a:t>
            </a:r>
          </a:p>
          <a:p>
            <a:pPr lvl="1"/>
            <a:r>
              <a:rPr lang="en-US" dirty="0" smtClean="0"/>
              <a:t>How to minimize that noise?</a:t>
            </a:r>
            <a:endParaRPr lang="en-US" dirty="0" smtClean="0"/>
          </a:p>
          <a:p>
            <a:r>
              <a:rPr lang="en-US" dirty="0" smtClean="0"/>
              <a:t>Time taking process</a:t>
            </a:r>
          </a:p>
          <a:p>
            <a:pPr lvl="1"/>
            <a:r>
              <a:rPr lang="en-US" dirty="0" smtClean="0"/>
              <a:t>Takes hours to know that the feature is improving performance or not</a:t>
            </a:r>
            <a:endParaRPr lang="en-US" dirty="0" smtClean="0"/>
          </a:p>
          <a:p>
            <a:pPr lvl="1"/>
            <a:endParaRPr lang="en-US" dirty="0"/>
          </a:p>
          <a:p>
            <a:pPr lvl="1"/>
            <a:endParaRPr lang="en-US" dirty="0"/>
          </a:p>
        </p:txBody>
      </p:sp>
    </p:spTree>
    <p:extLst>
      <p:ext uri="{BB962C8B-B14F-4D97-AF65-F5344CB8AC3E}">
        <p14:creationId xmlns:p14="http://schemas.microsoft.com/office/powerpoint/2010/main" val="30956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Purpose</a:t>
            </a:r>
            <a:endParaRPr lang="en-US" dirty="0"/>
          </a:p>
        </p:txBody>
      </p:sp>
      <p:sp>
        <p:nvSpPr>
          <p:cNvPr id="3" name="Content Placeholder 2"/>
          <p:cNvSpPr>
            <a:spLocks noGrp="1"/>
          </p:cNvSpPr>
          <p:nvPr>
            <p:ph idx="1"/>
          </p:nvPr>
        </p:nvSpPr>
        <p:spPr/>
        <p:txBody>
          <a:bodyPr/>
          <a:lstStyle/>
          <a:p>
            <a:r>
              <a:rPr lang="en-US" dirty="0" smtClean="0"/>
              <a:t>Problem </a:t>
            </a:r>
            <a:r>
              <a:rPr lang="en-US" dirty="0" smtClean="0"/>
              <a:t>statement</a:t>
            </a:r>
          </a:p>
          <a:p>
            <a:pPr lvl="1"/>
            <a:r>
              <a:rPr lang="en-US" dirty="0" smtClean="0"/>
              <a:t>Currency movement is due to the effect of many market forces</a:t>
            </a:r>
          </a:p>
          <a:p>
            <a:pPr lvl="1"/>
            <a:r>
              <a:rPr lang="en-US" dirty="0" smtClean="0"/>
              <a:t>The combinatorial effect of these forces is difficult to analyze by a human</a:t>
            </a:r>
          </a:p>
          <a:p>
            <a:pPr lvl="1"/>
            <a:r>
              <a:rPr lang="en-US" dirty="0" smtClean="0"/>
              <a:t>Can we learn from the trend of how these forces act in a complex market situation?</a:t>
            </a:r>
          </a:p>
          <a:p>
            <a:pPr lvl="1"/>
            <a:r>
              <a:rPr lang="en-US" dirty="0" smtClean="0"/>
              <a:t>A human can’t but computer definitely can</a:t>
            </a:r>
          </a:p>
        </p:txBody>
      </p:sp>
    </p:spTree>
    <p:extLst>
      <p:ext uri="{BB962C8B-B14F-4D97-AF65-F5344CB8AC3E}">
        <p14:creationId xmlns:p14="http://schemas.microsoft.com/office/powerpoint/2010/main" val="22205153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Analysis &amp; Challenges</a:t>
            </a:r>
            <a:endParaRPr lang="en-US" dirty="0"/>
          </a:p>
        </p:txBody>
      </p:sp>
      <p:sp>
        <p:nvSpPr>
          <p:cNvPr id="3" name="Content Placeholder 2"/>
          <p:cNvSpPr>
            <a:spLocks noGrp="1"/>
          </p:cNvSpPr>
          <p:nvPr>
            <p:ph idx="1"/>
          </p:nvPr>
        </p:nvSpPr>
        <p:spPr/>
        <p:txBody>
          <a:bodyPr/>
          <a:lstStyle/>
          <a:p>
            <a:r>
              <a:rPr lang="en-US" dirty="0" smtClean="0"/>
              <a:t>Prerequisite knowledge</a:t>
            </a:r>
          </a:p>
          <a:p>
            <a:pPr lvl="1"/>
            <a:r>
              <a:rPr lang="en-US" dirty="0"/>
              <a:t>Need more background in </a:t>
            </a:r>
            <a:r>
              <a:rPr lang="en-US" dirty="0" smtClean="0"/>
              <a:t>Statistics </a:t>
            </a:r>
            <a:r>
              <a:rPr lang="en-US" dirty="0"/>
              <a:t>to get deeper </a:t>
            </a:r>
            <a:r>
              <a:rPr lang="en-US" dirty="0" smtClean="0"/>
              <a:t>insight of the </a:t>
            </a:r>
            <a:r>
              <a:rPr lang="en-US" dirty="0"/>
              <a:t>problem</a:t>
            </a:r>
          </a:p>
          <a:p>
            <a:pPr lvl="1"/>
            <a:r>
              <a:rPr lang="en-US" dirty="0"/>
              <a:t>Need more background in Machine Learning to try out </a:t>
            </a:r>
            <a:r>
              <a:rPr lang="en-US" dirty="0" smtClean="0"/>
              <a:t>different classifiers and apply tweaks to them</a:t>
            </a:r>
            <a:endParaRPr lang="en-US" dirty="0" smtClean="0"/>
          </a:p>
          <a:p>
            <a:pPr lvl="1"/>
            <a:endParaRPr lang="en-US" dirty="0"/>
          </a:p>
          <a:p>
            <a:pPr lvl="1"/>
            <a:endParaRPr lang="en-US" dirty="0"/>
          </a:p>
        </p:txBody>
      </p:sp>
    </p:spTree>
    <p:extLst>
      <p:ext uri="{BB962C8B-B14F-4D97-AF65-F5344CB8AC3E}">
        <p14:creationId xmlns:p14="http://schemas.microsoft.com/office/powerpoint/2010/main" val="29121554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Actionable Information or Insights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More domain knowledge helps in identifying better features</a:t>
            </a:r>
          </a:p>
          <a:p>
            <a:r>
              <a:rPr lang="en-US" dirty="0" smtClean="0"/>
              <a:t>Good background in ML and Stats equip you with more tools to try out different things</a:t>
            </a:r>
          </a:p>
          <a:p>
            <a:r>
              <a:rPr lang="en-US" dirty="0" smtClean="0"/>
              <a:t>Single decision tree is not a good idea</a:t>
            </a:r>
          </a:p>
          <a:p>
            <a:r>
              <a:rPr lang="en-US" dirty="0" smtClean="0"/>
              <a:t>Random forest can be grown in parallel</a:t>
            </a:r>
          </a:p>
          <a:p>
            <a:r>
              <a:rPr lang="en-US" dirty="0" smtClean="0"/>
              <a:t>Serializing the learned model saves time</a:t>
            </a:r>
          </a:p>
          <a:p>
            <a:r>
              <a:rPr lang="en-US" dirty="0" smtClean="0"/>
              <a:t>Is 10% accurate model better than 56% accurate model?</a:t>
            </a:r>
            <a:endParaRPr lang="en-US" dirty="0"/>
          </a:p>
        </p:txBody>
      </p:sp>
    </p:spTree>
    <p:extLst>
      <p:ext uri="{BB962C8B-B14F-4D97-AF65-F5344CB8AC3E}">
        <p14:creationId xmlns:p14="http://schemas.microsoft.com/office/powerpoint/2010/main" val="29335925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a:xfrm>
            <a:off x="457200" y="1578428"/>
            <a:ext cx="8229600" cy="4525963"/>
          </a:xfrm>
        </p:spPr>
        <p:txBody>
          <a:bodyPr/>
          <a:lstStyle/>
          <a:p>
            <a:r>
              <a:rPr lang="en-US" dirty="0" smtClean="0"/>
              <a:t>Identify more features</a:t>
            </a:r>
            <a:endParaRPr lang="en-US" dirty="0" smtClean="0"/>
          </a:p>
          <a:p>
            <a:r>
              <a:rPr lang="en-US" dirty="0" smtClean="0"/>
              <a:t>Learn more about market forces </a:t>
            </a:r>
          </a:p>
          <a:p>
            <a:r>
              <a:rPr lang="en-US" dirty="0" smtClean="0"/>
              <a:t>Learn how features from different currency pair could help</a:t>
            </a:r>
            <a:endParaRPr lang="en-US" dirty="0" smtClean="0"/>
          </a:p>
          <a:p>
            <a:r>
              <a:rPr lang="en-US" dirty="0" smtClean="0"/>
              <a:t>Trying out more classifiers and their features from mature ML Libraries </a:t>
            </a:r>
            <a:endParaRPr lang="en-US" dirty="0"/>
          </a:p>
        </p:txBody>
      </p:sp>
    </p:spTree>
    <p:extLst>
      <p:ext uri="{BB962C8B-B14F-4D97-AF65-F5344CB8AC3E}">
        <p14:creationId xmlns:p14="http://schemas.microsoft.com/office/powerpoint/2010/main" val="4087182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Supplemental Information</a:t>
            </a:r>
            <a:endParaRPr lang="en-US" dirty="0"/>
          </a:p>
        </p:txBody>
      </p:sp>
      <p:sp>
        <p:nvSpPr>
          <p:cNvPr id="3" name="Content Placeholder 2"/>
          <p:cNvSpPr>
            <a:spLocks noGrp="1"/>
          </p:cNvSpPr>
          <p:nvPr>
            <p:ph idx="1"/>
          </p:nvPr>
        </p:nvSpPr>
        <p:spPr/>
        <p:txBody>
          <a:bodyPr/>
          <a:lstStyle/>
          <a:p>
            <a:r>
              <a:rPr lang="en-US" dirty="0" smtClean="0"/>
              <a:t>I tried out Support Vector Machine (SVM) for </a:t>
            </a:r>
            <a:r>
              <a:rPr lang="en-US" dirty="0" err="1" smtClean="0"/>
              <a:t>Kaggle</a:t>
            </a:r>
            <a:r>
              <a:rPr lang="en-US" dirty="0" smtClean="0"/>
              <a:t> Challenge</a:t>
            </a:r>
          </a:p>
          <a:p>
            <a:r>
              <a:rPr lang="en-US" dirty="0" smtClean="0"/>
              <a:t>It degraded the accuracy significantly</a:t>
            </a:r>
          </a:p>
          <a:p>
            <a:r>
              <a:rPr lang="en-US" dirty="0" smtClean="0"/>
              <a:t>Therefore, did not give it a try for Forex</a:t>
            </a:r>
            <a:endParaRPr lang="en-US" dirty="0"/>
          </a:p>
        </p:txBody>
      </p:sp>
    </p:spTree>
    <p:extLst>
      <p:ext uri="{BB962C8B-B14F-4D97-AF65-F5344CB8AC3E}">
        <p14:creationId xmlns:p14="http://schemas.microsoft.com/office/powerpoint/2010/main" val="499297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Purpose</a:t>
            </a:r>
            <a:endParaRPr lang="en-US" dirty="0"/>
          </a:p>
        </p:txBody>
      </p:sp>
      <p:sp>
        <p:nvSpPr>
          <p:cNvPr id="3" name="Content Placeholder 2"/>
          <p:cNvSpPr>
            <a:spLocks noGrp="1"/>
          </p:cNvSpPr>
          <p:nvPr>
            <p:ph idx="1"/>
          </p:nvPr>
        </p:nvSpPr>
        <p:spPr/>
        <p:txBody>
          <a:bodyPr/>
          <a:lstStyle/>
          <a:p>
            <a:r>
              <a:rPr lang="en-US" dirty="0" smtClean="0"/>
              <a:t>Value Proposition</a:t>
            </a:r>
          </a:p>
          <a:p>
            <a:pPr lvl="1"/>
            <a:r>
              <a:rPr lang="en-US" dirty="0" smtClean="0"/>
              <a:t>If we have historical data, we can design a machine learning model</a:t>
            </a:r>
          </a:p>
          <a:p>
            <a:pPr lvl="1"/>
            <a:r>
              <a:rPr lang="en-US" dirty="0" smtClean="0"/>
              <a:t>This model ingests the data and learns from its features</a:t>
            </a:r>
          </a:p>
          <a:p>
            <a:pPr lvl="1"/>
            <a:r>
              <a:rPr lang="en-US" dirty="0" smtClean="0"/>
              <a:t>Based on what the model has learned, it can make predictions on the test data</a:t>
            </a:r>
          </a:p>
          <a:p>
            <a:pPr lvl="1"/>
            <a:r>
              <a:rPr lang="en-US" dirty="0" smtClean="0"/>
              <a:t>If the predictions are accurate, we can use them to make money!</a:t>
            </a:r>
          </a:p>
          <a:p>
            <a:pPr marL="457200" lvl="1" indent="0">
              <a:buNone/>
            </a:pPr>
            <a:endParaRPr lang="en-US" dirty="0"/>
          </a:p>
        </p:txBody>
      </p:sp>
    </p:spTree>
    <p:extLst>
      <p:ext uri="{BB962C8B-B14F-4D97-AF65-F5344CB8AC3E}">
        <p14:creationId xmlns:p14="http://schemas.microsoft.com/office/powerpoint/2010/main" val="178643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902" y="2094108"/>
            <a:ext cx="8229600" cy="1143000"/>
          </a:xfrm>
        </p:spPr>
        <p:txBody>
          <a:bodyPr/>
          <a:lstStyle/>
          <a:p>
            <a:r>
              <a:rPr lang="en-US" dirty="0" smtClean="0"/>
              <a:t>Analytic Approach</a:t>
            </a:r>
            <a:endParaRPr lang="en-US" dirty="0"/>
          </a:p>
        </p:txBody>
      </p:sp>
    </p:spTree>
    <p:extLst>
      <p:ext uri="{BB962C8B-B14F-4D97-AF65-F5344CB8AC3E}">
        <p14:creationId xmlns:p14="http://schemas.microsoft.com/office/powerpoint/2010/main" val="1267087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Feature Extraction</a:t>
            </a:r>
            <a:endParaRPr lang="en-US" dirty="0"/>
          </a:p>
        </p:txBody>
      </p:sp>
      <p:sp>
        <p:nvSpPr>
          <p:cNvPr id="3" name="Content Placeholder 2"/>
          <p:cNvSpPr>
            <a:spLocks noGrp="1"/>
          </p:cNvSpPr>
          <p:nvPr>
            <p:ph idx="1"/>
          </p:nvPr>
        </p:nvSpPr>
        <p:spPr/>
        <p:txBody>
          <a:bodyPr>
            <a:normAutofit/>
          </a:bodyPr>
          <a:lstStyle/>
          <a:p>
            <a:r>
              <a:rPr lang="en-US" dirty="0" smtClean="0"/>
              <a:t>Test-Train Split</a:t>
            </a:r>
          </a:p>
          <a:p>
            <a:pPr lvl="1"/>
            <a:r>
              <a:rPr lang="en-US" dirty="0"/>
              <a:t>Took USD-EUR for prediction</a:t>
            </a:r>
          </a:p>
          <a:p>
            <a:pPr lvl="1"/>
            <a:r>
              <a:rPr lang="en-US" dirty="0" smtClean="0"/>
              <a:t>Data usage</a:t>
            </a:r>
            <a:endParaRPr lang="en-US" dirty="0"/>
          </a:p>
          <a:p>
            <a:pPr lvl="2"/>
            <a:r>
              <a:rPr lang="en-US" dirty="0"/>
              <a:t>2009-2014 for training</a:t>
            </a:r>
          </a:p>
          <a:p>
            <a:pPr lvl="2"/>
            <a:r>
              <a:rPr lang="en-US" dirty="0"/>
              <a:t>2015 for </a:t>
            </a:r>
            <a:r>
              <a:rPr lang="en-US" dirty="0" smtClean="0"/>
              <a:t>testing</a:t>
            </a:r>
          </a:p>
          <a:p>
            <a:pPr lvl="1"/>
            <a:endParaRPr lang="en-US" dirty="0" smtClean="0"/>
          </a:p>
        </p:txBody>
      </p:sp>
    </p:spTree>
    <p:extLst>
      <p:ext uri="{BB962C8B-B14F-4D97-AF65-F5344CB8AC3E}">
        <p14:creationId xmlns:p14="http://schemas.microsoft.com/office/powerpoint/2010/main" val="2418316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Feature Extraction</a:t>
            </a:r>
            <a:endParaRPr lang="en-US" dirty="0"/>
          </a:p>
        </p:txBody>
      </p:sp>
      <p:sp>
        <p:nvSpPr>
          <p:cNvPr id="3" name="Content Placeholder 2"/>
          <p:cNvSpPr>
            <a:spLocks noGrp="1"/>
          </p:cNvSpPr>
          <p:nvPr>
            <p:ph idx="1"/>
          </p:nvPr>
        </p:nvSpPr>
        <p:spPr/>
        <p:txBody>
          <a:bodyPr>
            <a:normAutofit/>
          </a:bodyPr>
          <a:lstStyle/>
          <a:p>
            <a:pPr lvl="1"/>
            <a:r>
              <a:rPr lang="en-US" dirty="0" smtClean="0"/>
              <a:t>The list of final features </a:t>
            </a:r>
            <a:r>
              <a:rPr lang="en-US" dirty="0"/>
              <a:t>e</a:t>
            </a:r>
            <a:r>
              <a:rPr lang="en-US" dirty="0" smtClean="0"/>
              <a:t>volved over time</a:t>
            </a:r>
          </a:p>
          <a:p>
            <a:pPr lvl="1"/>
            <a:r>
              <a:rPr lang="en-US" dirty="0" smtClean="0"/>
              <a:t>I started off with these features-</a:t>
            </a:r>
          </a:p>
          <a:p>
            <a:pPr lvl="2"/>
            <a:r>
              <a:rPr lang="en-US" dirty="0" smtClean="0"/>
              <a:t>Features- Max, Min and </a:t>
            </a:r>
            <a:r>
              <a:rPr lang="en-US" dirty="0" err="1" smtClean="0"/>
              <a:t>Avg</a:t>
            </a:r>
            <a:r>
              <a:rPr lang="en-US" dirty="0" smtClean="0"/>
              <a:t> prices of Bid, Ask and Spread (Bid-Ask)</a:t>
            </a:r>
          </a:p>
          <a:p>
            <a:pPr lvl="2"/>
            <a:r>
              <a:rPr lang="en-US" dirty="0" smtClean="0"/>
              <a:t>Aggregated all the ticks within one minute interval</a:t>
            </a:r>
          </a:p>
          <a:p>
            <a:pPr lvl="2"/>
            <a:r>
              <a:rPr lang="en-US" dirty="0" smtClean="0"/>
              <a:t>Label- Bid Direction, Ask Direction</a:t>
            </a:r>
          </a:p>
          <a:p>
            <a:pPr lvl="2"/>
            <a:r>
              <a:rPr lang="en-US" dirty="0" smtClean="0"/>
              <a:t>A total of 9 features and 2 labels</a:t>
            </a:r>
          </a:p>
        </p:txBody>
      </p:sp>
    </p:spTree>
    <p:extLst>
      <p:ext uri="{BB962C8B-B14F-4D97-AF65-F5344CB8AC3E}">
        <p14:creationId xmlns:p14="http://schemas.microsoft.com/office/powerpoint/2010/main" val="2341099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Feature Extraction</a:t>
            </a:r>
            <a:endParaRPr lang="en-US" dirty="0"/>
          </a:p>
        </p:txBody>
      </p:sp>
      <p:sp>
        <p:nvSpPr>
          <p:cNvPr id="3" name="Content Placeholder 2"/>
          <p:cNvSpPr>
            <a:spLocks noGrp="1"/>
          </p:cNvSpPr>
          <p:nvPr>
            <p:ph idx="1"/>
          </p:nvPr>
        </p:nvSpPr>
        <p:spPr/>
        <p:txBody>
          <a:bodyPr>
            <a:normAutofit/>
          </a:bodyPr>
          <a:lstStyle/>
          <a:p>
            <a:pPr marL="457200" lvl="1" indent="0">
              <a:buNone/>
            </a:pPr>
            <a:r>
              <a:rPr lang="en-US" dirty="0" smtClean="0"/>
              <a:t>Reflection-</a:t>
            </a:r>
          </a:p>
          <a:p>
            <a:pPr lvl="2"/>
            <a:r>
              <a:rPr lang="en-US" dirty="0" smtClean="0"/>
              <a:t>I was predicting the directionality in the </a:t>
            </a:r>
            <a:r>
              <a:rPr lang="en-US" b="1" dirty="0" smtClean="0"/>
              <a:t>present</a:t>
            </a:r>
            <a:r>
              <a:rPr lang="en-US" dirty="0" smtClean="0"/>
              <a:t> based on present data. However, I should’ve predicted directionality of </a:t>
            </a:r>
            <a:r>
              <a:rPr lang="en-US" b="1" dirty="0" smtClean="0"/>
              <a:t>future</a:t>
            </a:r>
            <a:r>
              <a:rPr lang="en-US" dirty="0" smtClean="0"/>
              <a:t> based on present data.</a:t>
            </a:r>
          </a:p>
          <a:p>
            <a:pPr lvl="2"/>
            <a:r>
              <a:rPr lang="en-US" dirty="0" smtClean="0"/>
              <a:t>Bid and Ask direction are just complement of the other.</a:t>
            </a:r>
          </a:p>
          <a:p>
            <a:pPr lvl="2"/>
            <a:r>
              <a:rPr lang="en-US" dirty="0" smtClean="0"/>
              <a:t>9 features make the model computationally exhaustive</a:t>
            </a:r>
          </a:p>
          <a:p>
            <a:pPr lvl="2"/>
            <a:r>
              <a:rPr lang="en-US" dirty="0" smtClean="0"/>
              <a:t>Too granular instances also makes the model computationally exhaustive without adding much value</a:t>
            </a:r>
          </a:p>
        </p:txBody>
      </p:sp>
    </p:spTree>
    <p:extLst>
      <p:ext uri="{BB962C8B-B14F-4D97-AF65-F5344CB8AC3E}">
        <p14:creationId xmlns:p14="http://schemas.microsoft.com/office/powerpoint/2010/main" val="3737015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Analytic Approach</a:t>
            </a:r>
            <a:endParaRPr lang="en-US" dirty="0"/>
          </a:p>
        </p:txBody>
      </p:sp>
      <p:sp>
        <p:nvSpPr>
          <p:cNvPr id="3" name="Content Placeholder 2"/>
          <p:cNvSpPr>
            <a:spLocks noGrp="1"/>
          </p:cNvSpPr>
          <p:nvPr>
            <p:ph idx="1"/>
          </p:nvPr>
        </p:nvSpPr>
        <p:spPr/>
        <p:txBody>
          <a:bodyPr>
            <a:normAutofit/>
          </a:bodyPr>
          <a:lstStyle/>
          <a:p>
            <a:r>
              <a:rPr lang="en-US" dirty="0" smtClean="0"/>
              <a:t>Classifiers Used</a:t>
            </a:r>
          </a:p>
          <a:p>
            <a:pPr lvl="1"/>
            <a:r>
              <a:rPr lang="en-US" dirty="0" smtClean="0"/>
              <a:t>Decision Tree Classifier</a:t>
            </a:r>
          </a:p>
          <a:p>
            <a:pPr lvl="1"/>
            <a:r>
              <a:rPr lang="en-US" dirty="0" smtClean="0"/>
              <a:t>Random Forest Classifier (own implementation)</a:t>
            </a:r>
          </a:p>
          <a:p>
            <a:pPr lvl="1"/>
            <a:r>
              <a:rPr lang="en-US" dirty="0" smtClean="0"/>
              <a:t>Random Forest (Spark ML Library)</a:t>
            </a:r>
          </a:p>
          <a:p>
            <a:pPr lvl="1"/>
            <a:r>
              <a:rPr lang="en-US" dirty="0" smtClean="0"/>
              <a:t>Running RF using different configurations</a:t>
            </a:r>
          </a:p>
          <a:p>
            <a:pPr lvl="1"/>
            <a:endParaRPr lang="en-US" dirty="0" smtClean="0"/>
          </a:p>
        </p:txBody>
      </p:sp>
    </p:spTree>
    <p:extLst>
      <p:ext uri="{BB962C8B-B14F-4D97-AF65-F5344CB8AC3E}">
        <p14:creationId xmlns:p14="http://schemas.microsoft.com/office/powerpoint/2010/main" val="2535332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Decision Tree</a:t>
            </a:r>
            <a:endParaRPr lang="en-US" dirty="0"/>
          </a:p>
        </p:txBody>
      </p:sp>
      <p:sp>
        <p:nvSpPr>
          <p:cNvPr id="3" name="Content Placeholder 2"/>
          <p:cNvSpPr>
            <a:spLocks noGrp="1"/>
          </p:cNvSpPr>
          <p:nvPr>
            <p:ph idx="1"/>
          </p:nvPr>
        </p:nvSpPr>
        <p:spPr/>
        <p:txBody>
          <a:bodyPr>
            <a:normAutofit/>
          </a:bodyPr>
          <a:lstStyle/>
          <a:p>
            <a:r>
              <a:rPr lang="en-US" dirty="0" smtClean="0"/>
              <a:t>Trained the model using DT Classifier</a:t>
            </a:r>
          </a:p>
          <a:p>
            <a:r>
              <a:rPr lang="en-US" dirty="0" smtClean="0"/>
              <a:t>Limited splits to two at each level</a:t>
            </a:r>
          </a:p>
          <a:p>
            <a:r>
              <a:rPr lang="en-US" dirty="0" smtClean="0"/>
              <a:t>At every level, calculated Information Gain and Entropy to split</a:t>
            </a:r>
          </a:p>
          <a:p>
            <a:r>
              <a:rPr lang="en-US" dirty="0" smtClean="0"/>
              <a:t>Split the nodes based on the node which gives the maximum information gain</a:t>
            </a:r>
          </a:p>
        </p:txBody>
      </p:sp>
    </p:spTree>
    <p:extLst>
      <p:ext uri="{BB962C8B-B14F-4D97-AF65-F5344CB8AC3E}">
        <p14:creationId xmlns:p14="http://schemas.microsoft.com/office/powerpoint/2010/main" val="22837261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916</TotalTime>
  <Words>2790</Words>
  <Application>Microsoft Office PowerPoint</Application>
  <PresentationFormat>On-screen Show (4:3)</PresentationFormat>
  <Paragraphs>243</Paragraphs>
  <Slides>23</Slides>
  <Notes>21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Calibri</vt:lpstr>
      <vt:lpstr>Office Theme</vt:lpstr>
      <vt:lpstr>Foreign Exchange Market Predictor</vt:lpstr>
      <vt:lpstr>Project Purpose</vt:lpstr>
      <vt:lpstr>Project Purpose</vt:lpstr>
      <vt:lpstr>Analytic Approach</vt:lpstr>
      <vt:lpstr>1- Feature Extraction</vt:lpstr>
      <vt:lpstr>1- Feature Extraction</vt:lpstr>
      <vt:lpstr>1- Feature Extraction</vt:lpstr>
      <vt:lpstr>Analytic Approach</vt:lpstr>
      <vt:lpstr>2- Decision Tree</vt:lpstr>
      <vt:lpstr>3- Random Forest Classifier</vt:lpstr>
      <vt:lpstr>4- Read/Write data to Cassandra</vt:lpstr>
      <vt:lpstr>5- Distribute Tree Generation</vt:lpstr>
      <vt:lpstr>6- Processing tree in Main Memory</vt:lpstr>
      <vt:lpstr>Results</vt:lpstr>
      <vt:lpstr>Results</vt:lpstr>
      <vt:lpstr>Results</vt:lpstr>
      <vt:lpstr>Error Analysis &amp; Challenges</vt:lpstr>
      <vt:lpstr>Error Analysis &amp; Challenges</vt:lpstr>
      <vt:lpstr>Error Analysis &amp; Challenges</vt:lpstr>
      <vt:lpstr>Error Analysis &amp; Challenges</vt:lpstr>
      <vt:lpstr>Actionable Information or Insights</vt:lpstr>
      <vt:lpstr>Future Work</vt:lpstr>
      <vt:lpstr>Supplemental Information</vt:lpstr>
    </vt:vector>
  </TitlesOfParts>
  <Company>Carnegie Mellon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 Project Title</dc:title>
  <dc:creator>Ravi Starzl</dc:creator>
  <cp:lastModifiedBy>Sankalp Anand</cp:lastModifiedBy>
  <cp:revision>84</cp:revision>
  <dcterms:created xsi:type="dcterms:W3CDTF">2015-10-13T14:29:04Z</dcterms:created>
  <dcterms:modified xsi:type="dcterms:W3CDTF">2015-12-03T20:39:38Z</dcterms:modified>
</cp:coreProperties>
</file>