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09" userDrawn="1">
          <p15:clr>
            <a:srgbClr val="747775"/>
          </p15:clr>
        </p15:guide>
        <p15:guide id="2" pos="289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75" y="42"/>
      </p:cViewPr>
      <p:guideLst>
        <p:guide orient="horz" pos="1609"/>
        <p:guide pos="2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896ded11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896ded11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896ded11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896ded11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896ded11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896ded11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896ded11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896ded11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896ded1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896ded1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896ded1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2e896ded1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896ded1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896ded1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896ded11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896ded11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97775"/>
            <a:ext cx="8520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200"/>
              <a:buNone/>
            </a:pPr>
            <a:r>
              <a:rPr lang="en-GB" sz="3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 OF A REAL TIME HAND TO TEXT SIGN LANGUAGE RECOGNITION SYSTEM</a:t>
            </a:r>
            <a:endParaRPr sz="30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1172550" y="2376000"/>
            <a:ext cx="6798900" cy="16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Sankalp Bisan, </a:t>
            </a:r>
            <a:r>
              <a:rPr lang="en-GB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S. K. Atre and S. J. Sharma, </a:t>
            </a:r>
            <a:endParaRPr lang="en-GB"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Electronics and Computer Science, </a:t>
            </a:r>
            <a:endParaRPr lang="en-GB"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Rashtrasant Tukadoji Maharaj Nagpur University, Nagpur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52750" y="240400"/>
            <a:ext cx="8096700" cy="4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GB" sz="24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GB" sz="2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Algorithm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❏"/>
            </a:pPr>
            <a:r>
              <a:rPr lang="en-GB" sz="2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Long Short-Term Memory (LSTM)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LSTMs are particularly adept at analyzing sequential data, where information unfolds over time like sensor readings, text, or speech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Long Short-Term Memory networks, are a special kind of RNN designed to address a major limitation of RNNs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can learn long-term dependencies within sequences, overcoming the vanishing gradient problem 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LSTM Architecture of one unit: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0" indent="-3238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 panose="02040502050405020303"/>
              <a:buChar char="➢"/>
            </a:pPr>
            <a:r>
              <a:rPr lang="en-GB" sz="15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The LSTM architecture consists of one unit, the memory unit and each unit is made up of four feedforward neural networks. </a:t>
            </a:r>
            <a:endParaRPr sz="1500" b="0" i="0" u="none" strike="noStrike" cap="none" dirty="0">
              <a:solidFill>
                <a:srgbClr val="242424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13716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 panose="02040502050405020303"/>
              <a:buChar char="➢"/>
            </a:pPr>
            <a:r>
              <a:rPr lang="en-GB" sz="15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Each of these neural networks consists of an input layer and an output layer. </a:t>
            </a:r>
            <a:endParaRPr sz="1500" b="0" i="0" u="none" strike="noStrike" cap="none" dirty="0">
              <a:solidFill>
                <a:srgbClr val="242424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13716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 panose="02040502050405020303"/>
              <a:buChar char="➢"/>
            </a:pPr>
            <a:r>
              <a:rPr lang="en-GB" sz="15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In each of these neural networks, input neurons are connected to all output neurons. </a:t>
            </a:r>
            <a:endParaRPr sz="1500" b="0" i="0" u="none" strike="noStrike" cap="none" dirty="0">
              <a:solidFill>
                <a:srgbClr val="242424"/>
              </a:solidFill>
              <a:highlight>
                <a:srgbClr val="FFFFFF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13716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 panose="02040502050405020303"/>
              <a:buChar char="➢"/>
            </a:pPr>
            <a:r>
              <a:rPr lang="en-GB" sz="1500" b="0" i="0" u="none" strike="noStrike" cap="none" dirty="0">
                <a:solidFill>
                  <a:srgbClr val="242424"/>
                </a:solidFill>
                <a:highlight>
                  <a:srgbClr val="FFFFFF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As a result, the LSTM unit has four fully connected layers.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3236713" y="4466875"/>
            <a:ext cx="26706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</a:t>
            </a:r>
            <a:r>
              <a:rPr lang="en-US" altLang="en-GB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8:</a:t>
            </a:r>
            <a:r>
              <a:rPr lang="en-GB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LSTM Architecture</a:t>
            </a:r>
            <a:endParaRPr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3238" y="253875"/>
            <a:ext cx="8157537" cy="41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552750" y="240400"/>
            <a:ext cx="8096700" cy="46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-355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❏"/>
            </a:pPr>
            <a:r>
              <a:rPr lang="en-GB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Model using LSTM algorithm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</a:t>
            </a:r>
            <a:r>
              <a:rPr lang="en-US" altLang="en-GB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9:</a:t>
            </a:r>
            <a:r>
              <a:rPr lang="en-GB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Training Model</a:t>
            </a:r>
            <a:endParaRPr sz="1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78413" y="1074925"/>
            <a:ext cx="4387175" cy="174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9475" y="3156950"/>
            <a:ext cx="7025074" cy="10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1"/>
          <a:srcRect t="9585"/>
          <a:stretch>
            <a:fillRect/>
          </a:stretch>
        </p:blipFill>
        <p:spPr>
          <a:xfrm>
            <a:off x="1891030" y="3056890"/>
            <a:ext cx="5362575" cy="193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2"/>
          <a:srcRect l="8068" t="8797" r="8577" b="3409"/>
          <a:stretch>
            <a:fillRect/>
          </a:stretch>
        </p:blipFill>
        <p:spPr>
          <a:xfrm>
            <a:off x="168910" y="982345"/>
            <a:ext cx="4320540" cy="192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3"/>
          <a:srcRect l="5754" t="10365" r="7971"/>
          <a:stretch>
            <a:fillRect/>
          </a:stretch>
        </p:blipFill>
        <p:spPr>
          <a:xfrm>
            <a:off x="4581525" y="998855"/>
            <a:ext cx="4320540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sz="302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523649" y="436473"/>
            <a:ext cx="8096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Measurement data obtained at Various Sensors for  “WELCOME” Gesture  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1"/>
          <a:srcRect l="7433" t="8492" r="8376"/>
          <a:stretch>
            <a:fillRect/>
          </a:stretch>
        </p:blipFill>
        <p:spPr>
          <a:xfrm>
            <a:off x="354330" y="923925"/>
            <a:ext cx="4104005" cy="195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 rotWithShape="1">
          <a:blip r:embed="rId2"/>
          <a:srcRect l="6670" t="9606" r="8569"/>
          <a:stretch>
            <a:fillRect/>
          </a:stretch>
        </p:blipFill>
        <p:spPr>
          <a:xfrm>
            <a:off x="2294890" y="3068320"/>
            <a:ext cx="4554220" cy="190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3"/>
          <a:srcRect l="4829" t="9590" r="8002"/>
          <a:stretch>
            <a:fillRect/>
          </a:stretch>
        </p:blipFill>
        <p:spPr>
          <a:xfrm>
            <a:off x="4571365" y="923925"/>
            <a:ext cx="414591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521049" y="240640"/>
            <a:ext cx="8096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Measurement data obtained at Various Sensors for  “BYE-BYE” Gesture </a:t>
            </a:r>
            <a:endParaRPr lang="en-GB" sz="16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64100" y="887975"/>
            <a:ext cx="5461601" cy="382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523650" y="240625"/>
            <a:ext cx="8096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Accuracy and Loss while Training Model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/>
        </p:nvSpPr>
        <p:spPr>
          <a:xfrm>
            <a:off x="523650" y="240625"/>
            <a:ext cx="8096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Confusion Matrix of the Trained Model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83388" y="824875"/>
            <a:ext cx="4377226" cy="392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523650" y="240625"/>
            <a:ext cx="80967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 Time Testing of the trained Model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1"/>
          <a:srcRect t="12440" b="13463"/>
          <a:stretch>
            <a:fillRect/>
          </a:stretch>
        </p:blipFill>
        <p:spPr>
          <a:xfrm>
            <a:off x="5136775" y="974637"/>
            <a:ext cx="2845075" cy="281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 rotWithShape="1">
          <a:blip r:embed="rId2"/>
          <a:srcRect l="7278" t="19123" b="13157"/>
          <a:stretch>
            <a:fillRect/>
          </a:stretch>
        </p:blipFill>
        <p:spPr>
          <a:xfrm>
            <a:off x="908300" y="994763"/>
            <a:ext cx="2845075" cy="2770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93500" y="3998073"/>
            <a:ext cx="3531625" cy="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7975" y="3998073"/>
            <a:ext cx="3485719" cy="34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0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30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642325" y="942774"/>
            <a:ext cx="8038500" cy="42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designed system takes the real time data as input into the system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was collected for two signs and visualized for better understanding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machine learning model has been trained using dataset and achieved 100% accuracy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model is tested with real time data and able to distinguish between the two different signs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gives accurate results when the model is tested with the person’s gesture whose gesture data has been collected and used for training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Char char="●"/>
            </a:pPr>
            <a:r>
              <a:rPr lang="en-GB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Overall, the designed system works efficiently for two sign gestures and to make it more prominent, more gestures can be collected from different sets of people</a:t>
            </a: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/>
        </p:nvSpPr>
        <p:spPr>
          <a:xfrm>
            <a:off x="3068100" y="2167350"/>
            <a:ext cx="30078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/>
              <a:buNone/>
            </a:pPr>
            <a:r>
              <a:rPr lang="en-GB" sz="4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4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42325" y="942775"/>
            <a:ext cx="7020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Significance of the Present Work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Description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Experimental Setup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sz="24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30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30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42325" y="942774"/>
            <a:ext cx="8038500" cy="405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Communication is a key to exchange our thoughts and information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deaf-dumb people can not communicate verbally as we all do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Their only mode of communication is sign language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Sign language to system is very helpful for deaf-dumb  people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bridges the communication gap among verbally and nonverbally communicating people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Establishing communication with verbal communicators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Grabbing opportunities for deaf and dumb persons 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Char char="●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Enhancing their Expressiveness and inclusiveness in the main stream </a:t>
            </a:r>
            <a:endParaRPr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Significance of the Present Work</a:t>
            </a:r>
            <a:endParaRPr sz="30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Description</a:t>
            </a:r>
            <a:endParaRPr sz="30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1"/>
          <a:srcRect l="23632" t="21990" r="31895" b="34134"/>
          <a:stretch>
            <a:fillRect/>
          </a:stretch>
        </p:blipFill>
        <p:spPr>
          <a:xfrm>
            <a:off x="2045237" y="919050"/>
            <a:ext cx="5053524" cy="35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518350" y="4411200"/>
            <a:ext cx="41073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</a:t>
            </a: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1: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Block Diagram of the System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2518350" y="4411200"/>
            <a:ext cx="41073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</a:t>
            </a:r>
            <a:r>
              <a:rPr lang="en-GB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2: Circuit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Diagram of the System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1"/>
          <a:srcRect l="2419" t="9191" r="33919" b="35568"/>
          <a:stretch>
            <a:fillRect/>
          </a:stretch>
        </p:blipFill>
        <p:spPr>
          <a:xfrm>
            <a:off x="1722825" y="761725"/>
            <a:ext cx="5698349" cy="35019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1585950" y="525600"/>
            <a:ext cx="5972100" cy="361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4743" y="2567606"/>
            <a:ext cx="1979544" cy="146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5975" y="356802"/>
            <a:ext cx="2217075" cy="228045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409925" y="356800"/>
            <a:ext cx="2129100" cy="379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09942" y="4126997"/>
            <a:ext cx="2129100" cy="50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3: Microcontroller STM32F103C8T6</a:t>
            </a:r>
            <a:endParaRPr sz="12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96" name="Google Shape;96;p19"/>
          <p:cNvGrpSpPr/>
          <p:nvPr/>
        </p:nvGrpSpPr>
        <p:grpSpPr>
          <a:xfrm>
            <a:off x="2811725" y="356825"/>
            <a:ext cx="5889600" cy="1546500"/>
            <a:chOff x="2858225" y="513025"/>
            <a:chExt cx="5889600" cy="1546500"/>
          </a:xfrm>
        </p:grpSpPr>
        <p:sp>
          <p:nvSpPr>
            <p:cNvPr id="97" name="Google Shape;97;p19"/>
            <p:cNvSpPr/>
            <p:nvPr/>
          </p:nvSpPr>
          <p:spPr>
            <a:xfrm>
              <a:off x="2858225" y="513025"/>
              <a:ext cx="5889600" cy="1546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98" name="Google Shape;98;p19"/>
            <p:cNvPicPr preferRelativeResize="0"/>
            <p:nvPr/>
          </p:nvPicPr>
          <p:blipFill rotWithShape="1">
            <a:blip r:embed="rId3"/>
            <a:srcRect l="22228" t="11711" r="22886" b="12582"/>
            <a:stretch>
              <a:fillRect/>
            </a:stretch>
          </p:blipFill>
          <p:spPr>
            <a:xfrm rot="-5400000">
              <a:off x="3176350" y="478813"/>
              <a:ext cx="1023650" cy="1507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5025488" y="586613"/>
              <a:ext cx="1416000" cy="129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9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025277" y="624475"/>
              <a:ext cx="1333000" cy="121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880075" y="1896250"/>
            <a:ext cx="17529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4: MPU6050</a:t>
            </a:r>
            <a:endParaRPr sz="12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rot="-5400000">
            <a:off x="4021488" y="2491813"/>
            <a:ext cx="1654350" cy="159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801769" y="4151106"/>
            <a:ext cx="19095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5: Flex Sensor </a:t>
            </a:r>
            <a:endParaRPr sz="12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rot="-5400000">
            <a:off x="5676025" y="2472925"/>
            <a:ext cx="1675625" cy="164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-5400000">
            <a:off x="4816500" y="1587300"/>
            <a:ext cx="1741200" cy="338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6" name="Google Shape;106;p19"/>
          <p:cNvCxnSpPr>
            <a:endCxn id="105" idx="1"/>
          </p:cNvCxnSpPr>
          <p:nvPr/>
        </p:nvCxnSpPr>
        <p:spPr>
          <a:xfrm flipH="1">
            <a:off x="5687100" y="2410200"/>
            <a:ext cx="6600" cy="174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39750" y="283800"/>
            <a:ext cx="8038500" cy="19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AutoNum type="arabicPeriod"/>
            </a:pPr>
            <a:r>
              <a:rPr lang="en-GB" sz="24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Setup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Experimental Setup</a:t>
            </a:r>
            <a:endParaRPr sz="30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1"/>
          <a:srcRect l="1444" t="14146" r="1599" b="11707"/>
          <a:stretch>
            <a:fillRect/>
          </a:stretch>
        </p:blipFill>
        <p:spPr>
          <a:xfrm>
            <a:off x="415938" y="1531675"/>
            <a:ext cx="4792873" cy="23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88526" y="3897700"/>
            <a:ext cx="48477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</a:t>
            </a: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Wearable Glove used in the Present Work 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2"/>
          <a:srcRect t="17178" b="13047"/>
          <a:stretch>
            <a:fillRect/>
          </a:stretch>
        </p:blipFill>
        <p:spPr>
          <a:xfrm>
            <a:off x="6045225" y="1253625"/>
            <a:ext cx="2058824" cy="3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388187" y="4425300"/>
            <a:ext cx="3372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</a:t>
            </a:r>
            <a:r>
              <a:rPr lang="en-GB" sz="1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7: Complete Setup of the </a:t>
            </a:r>
            <a:r>
              <a:rPr lang="en-GB" sz="1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552750" y="-64401"/>
            <a:ext cx="8038500" cy="517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  </a:t>
            </a:r>
            <a:r>
              <a:rPr lang="en-GB" sz="2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input to the system:  Hand gestures performed in real time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  </a:t>
            </a:r>
            <a:r>
              <a:rPr lang="en-GB" sz="24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</a:t>
            </a:r>
            <a:endParaRPr sz="24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❏"/>
            </a:pPr>
            <a:r>
              <a:rPr lang="en-GB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have </a:t>
            </a:r>
            <a:r>
              <a:rPr lang="en-GB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generated our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own dataset for only two signs for testing the designed system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➔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Contains 2 commonly used signs (“WELCOME” &amp; </a:t>
            </a:r>
            <a:r>
              <a:rPr lang="en-GB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“BYE-BYE”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in Indian Sign language, each sign having 30 samples.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➔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Every reading consists of 11 values, 6 of which are obtained from the IMU module, which includes x, y and z axis readings of accelerometer and gyroscope and the other 5 readings are obtained from the 5 flex sensors attached to the fingers of the glove.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➔"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Each sample consists of 50 rows representing 50 time points, making a 2D sample of 50 rows &amp; 11 columns.</a:t>
            </a:r>
            <a:endParaRPr sz="16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3483</Words>
  <Application>WPS Presentation</Application>
  <PresentationFormat>On-screen Show (16:9)</PresentationFormat>
  <Paragraphs>117</Paragraphs>
  <Slides>19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Georgia</vt:lpstr>
      <vt:lpstr>Simple Light</vt:lpstr>
      <vt:lpstr>DESIGN OF A REAL TIME HAND TO TEXT SIGN LANGUAGE RECOGNITION SYSTEM</vt:lpstr>
      <vt:lpstr>Contents</vt:lpstr>
      <vt:lpstr>Introduction</vt:lpstr>
      <vt:lpstr>Significance of the Present Work</vt:lpstr>
      <vt:lpstr>System Description</vt:lpstr>
      <vt:lpstr>PowerPoint 演示文稿</vt:lpstr>
      <vt:lpstr>Fig. 5: Flex Sensor </vt:lpstr>
      <vt:lpstr>Experimental Setup</vt:lpstr>
      <vt:lpstr>PowerPoint 演示文稿</vt:lpstr>
      <vt:lpstr>PowerPoint 演示文稿</vt:lpstr>
      <vt:lpstr>PowerPoint 演示文稿</vt:lpstr>
      <vt:lpstr>PowerPoint 演示文稿</vt:lpstr>
      <vt:lpstr>Results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REAL TIME HAND TO TEXT SIGN LANGUAGE RECOGNITION SYSTEM</dc:title>
  <dc:creator/>
  <cp:lastModifiedBy>Com-6</cp:lastModifiedBy>
  <cp:revision>9</cp:revision>
  <dcterms:created xsi:type="dcterms:W3CDTF">2024-06-28T08:20:11Z</dcterms:created>
  <dcterms:modified xsi:type="dcterms:W3CDTF">2024-06-28T09:56:50Z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B35E1F4CA3264339A7750CF8C45797E7_12</vt:lpwstr>
  </property>
  <property fmtid="{D5CDD505-2E9C-101B-9397-08002B2CF9AE}" pid="3" name="KSOProductBuildVer">
    <vt:lpwstr>1033-12.2.0.17119</vt:lpwstr>
  </property>
</Properties>
</file>